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8" r:id="rId4"/>
    <p:sldId id="257" r:id="rId5"/>
    <p:sldId id="271" r:id="rId6"/>
    <p:sldId id="259" r:id="rId7"/>
    <p:sldId id="260" r:id="rId8"/>
    <p:sldId id="261" r:id="rId9"/>
    <p:sldId id="262" r:id="rId10"/>
    <p:sldId id="263" r:id="rId11"/>
    <p:sldId id="272" r:id="rId12"/>
    <p:sldId id="264" r:id="rId13"/>
    <p:sldId id="265" r:id="rId14"/>
    <p:sldId id="273" r:id="rId15"/>
    <p:sldId id="266" r:id="rId16"/>
    <p:sldId id="267" r:id="rId17"/>
    <p:sldId id="268" r:id="rId18"/>
    <p:sldId id="269"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F03FA-6CA0-4F76-8FE5-F291944A6308}" v="7" dt="2021-04-14T21:26:36.008"/>
    <p1510:client id="{ACF4A8A0-AF9C-4C4A-8F07-375864089076}" v="1720" dt="2021-04-14T21:19:59.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FA38F-B09D-4160-8BF1-1B17FEB85367}"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63C8856C-F2B5-4789-833E-89ABB1883EB2}">
      <dgm:prSet/>
      <dgm:spPr/>
      <dgm:t>
        <a:bodyPr/>
        <a:lstStyle/>
        <a:p>
          <a:r>
            <a:rPr lang="bg-BG"/>
            <a:t>Същност на PEPP общоевропейски продукт за лично пенсионно осигуряване. </a:t>
          </a:r>
          <a:endParaRPr lang="en-US"/>
        </a:p>
      </dgm:t>
    </dgm:pt>
    <dgm:pt modelId="{9AB71879-5B11-4AA0-84E7-98E0BEAB5416}" type="parTrans" cxnId="{3FA3C55C-590B-4FF4-B06E-256F5551DD46}">
      <dgm:prSet/>
      <dgm:spPr/>
      <dgm:t>
        <a:bodyPr/>
        <a:lstStyle/>
        <a:p>
          <a:endParaRPr lang="en-US"/>
        </a:p>
      </dgm:t>
    </dgm:pt>
    <dgm:pt modelId="{5F19479F-29B3-47A6-BB09-833F619B2203}" type="sibTrans" cxnId="{3FA3C55C-590B-4FF4-B06E-256F5551DD46}">
      <dgm:prSet/>
      <dgm:spPr/>
      <dgm:t>
        <a:bodyPr/>
        <a:lstStyle/>
        <a:p>
          <a:endParaRPr lang="en-US"/>
        </a:p>
      </dgm:t>
    </dgm:pt>
    <dgm:pt modelId="{0D7E39F9-645B-4489-BD2F-3077441A0826}">
      <dgm:prSet/>
      <dgm:spPr/>
      <dgm:t>
        <a:bodyPr/>
        <a:lstStyle/>
        <a:p>
          <a:r>
            <a:rPr lang="en-US"/>
            <a:t>Кои са целите на продукта PEPP</a:t>
          </a:r>
        </a:p>
      </dgm:t>
    </dgm:pt>
    <dgm:pt modelId="{6E0BA374-2396-456C-B1F0-9003AA2C7E3A}" type="parTrans" cxnId="{7C458C82-9BE3-47C4-8E48-966C7AE278E4}">
      <dgm:prSet/>
      <dgm:spPr/>
      <dgm:t>
        <a:bodyPr/>
        <a:lstStyle/>
        <a:p>
          <a:endParaRPr lang="en-US"/>
        </a:p>
      </dgm:t>
    </dgm:pt>
    <dgm:pt modelId="{737E92EC-6654-465E-B2FB-78A9EAE9495D}" type="sibTrans" cxnId="{7C458C82-9BE3-47C4-8E48-966C7AE278E4}">
      <dgm:prSet/>
      <dgm:spPr/>
      <dgm:t>
        <a:bodyPr/>
        <a:lstStyle/>
        <a:p>
          <a:endParaRPr lang="en-US"/>
        </a:p>
      </dgm:t>
    </dgm:pt>
    <dgm:pt modelId="{B81338BC-F65E-4E43-B8CD-228C86811304}">
      <dgm:prSet/>
      <dgm:spPr/>
      <dgm:t>
        <a:bodyPr/>
        <a:lstStyle/>
        <a:p>
          <a:r>
            <a:rPr lang="en-US"/>
            <a:t>Предимства на продукта PEPP</a:t>
          </a:r>
        </a:p>
      </dgm:t>
    </dgm:pt>
    <dgm:pt modelId="{E0C46F5F-C4C6-4633-AAA2-449B5AC4DB1D}" type="parTrans" cxnId="{0CCDB1CF-2B59-479D-92A8-D6CCC423ECE3}">
      <dgm:prSet/>
      <dgm:spPr/>
      <dgm:t>
        <a:bodyPr/>
        <a:lstStyle/>
        <a:p>
          <a:endParaRPr lang="en-US"/>
        </a:p>
      </dgm:t>
    </dgm:pt>
    <dgm:pt modelId="{5BAE00A2-3504-456D-ACDA-F2B6C964B1D4}" type="sibTrans" cxnId="{0CCDB1CF-2B59-479D-92A8-D6CCC423ECE3}">
      <dgm:prSet/>
      <dgm:spPr/>
      <dgm:t>
        <a:bodyPr/>
        <a:lstStyle/>
        <a:p>
          <a:endParaRPr lang="en-US"/>
        </a:p>
      </dgm:t>
    </dgm:pt>
    <dgm:pt modelId="{8FE5EE17-07D8-4379-B66E-A61187A6392D}" type="pres">
      <dgm:prSet presAssocID="{73CFA38F-B09D-4160-8BF1-1B17FEB85367}" presName="hierChild1" presStyleCnt="0">
        <dgm:presLayoutVars>
          <dgm:chPref val="1"/>
          <dgm:dir/>
          <dgm:animOne val="branch"/>
          <dgm:animLvl val="lvl"/>
          <dgm:resizeHandles/>
        </dgm:presLayoutVars>
      </dgm:prSet>
      <dgm:spPr/>
    </dgm:pt>
    <dgm:pt modelId="{C3A168FC-D546-4260-A611-37F494C41A03}" type="pres">
      <dgm:prSet presAssocID="{63C8856C-F2B5-4789-833E-89ABB1883EB2}" presName="hierRoot1" presStyleCnt="0"/>
      <dgm:spPr/>
    </dgm:pt>
    <dgm:pt modelId="{86B478B6-34C4-4BD1-843D-9C19F7B261AC}" type="pres">
      <dgm:prSet presAssocID="{63C8856C-F2B5-4789-833E-89ABB1883EB2}" presName="composite" presStyleCnt="0"/>
      <dgm:spPr/>
    </dgm:pt>
    <dgm:pt modelId="{2B5F9AF3-2184-4579-AC4C-5665E222CB1D}" type="pres">
      <dgm:prSet presAssocID="{63C8856C-F2B5-4789-833E-89ABB1883EB2}" presName="background" presStyleLbl="node0" presStyleIdx="0" presStyleCnt="3"/>
      <dgm:spPr/>
    </dgm:pt>
    <dgm:pt modelId="{2EDB8F5F-BE4E-4E38-B571-AD80147D52E5}" type="pres">
      <dgm:prSet presAssocID="{63C8856C-F2B5-4789-833E-89ABB1883EB2}" presName="text" presStyleLbl="fgAcc0" presStyleIdx="0" presStyleCnt="3">
        <dgm:presLayoutVars>
          <dgm:chPref val="3"/>
        </dgm:presLayoutVars>
      </dgm:prSet>
      <dgm:spPr/>
    </dgm:pt>
    <dgm:pt modelId="{DDD9C0FC-16B2-41C4-942E-6F0CB93380E5}" type="pres">
      <dgm:prSet presAssocID="{63C8856C-F2B5-4789-833E-89ABB1883EB2}" presName="hierChild2" presStyleCnt="0"/>
      <dgm:spPr/>
    </dgm:pt>
    <dgm:pt modelId="{3FB5D746-41A6-414E-B48F-FD6243159A4A}" type="pres">
      <dgm:prSet presAssocID="{0D7E39F9-645B-4489-BD2F-3077441A0826}" presName="hierRoot1" presStyleCnt="0"/>
      <dgm:spPr/>
    </dgm:pt>
    <dgm:pt modelId="{4455D316-9F1B-4E9E-BC34-4AB43B821912}" type="pres">
      <dgm:prSet presAssocID="{0D7E39F9-645B-4489-BD2F-3077441A0826}" presName="composite" presStyleCnt="0"/>
      <dgm:spPr/>
    </dgm:pt>
    <dgm:pt modelId="{778BBAC5-8192-4141-87BE-A8F5FD6A3D5C}" type="pres">
      <dgm:prSet presAssocID="{0D7E39F9-645B-4489-BD2F-3077441A0826}" presName="background" presStyleLbl="node0" presStyleIdx="1" presStyleCnt="3"/>
      <dgm:spPr/>
    </dgm:pt>
    <dgm:pt modelId="{E1A15F62-CEC3-4A98-A764-D54584A8D0E2}" type="pres">
      <dgm:prSet presAssocID="{0D7E39F9-645B-4489-BD2F-3077441A0826}" presName="text" presStyleLbl="fgAcc0" presStyleIdx="1" presStyleCnt="3">
        <dgm:presLayoutVars>
          <dgm:chPref val="3"/>
        </dgm:presLayoutVars>
      </dgm:prSet>
      <dgm:spPr/>
    </dgm:pt>
    <dgm:pt modelId="{AF75E5A6-E954-4B16-8848-E3508FF5CDDD}" type="pres">
      <dgm:prSet presAssocID="{0D7E39F9-645B-4489-BD2F-3077441A0826}" presName="hierChild2" presStyleCnt="0"/>
      <dgm:spPr/>
    </dgm:pt>
    <dgm:pt modelId="{A82FF7A3-A4B9-42EF-8B7A-F12C547B3C76}" type="pres">
      <dgm:prSet presAssocID="{B81338BC-F65E-4E43-B8CD-228C86811304}" presName="hierRoot1" presStyleCnt="0"/>
      <dgm:spPr/>
    </dgm:pt>
    <dgm:pt modelId="{597896BF-98E9-4AF6-82BB-EFC69E02D028}" type="pres">
      <dgm:prSet presAssocID="{B81338BC-F65E-4E43-B8CD-228C86811304}" presName="composite" presStyleCnt="0"/>
      <dgm:spPr/>
    </dgm:pt>
    <dgm:pt modelId="{E738BA21-288F-4CAA-BC3B-8F0285A55FD8}" type="pres">
      <dgm:prSet presAssocID="{B81338BC-F65E-4E43-B8CD-228C86811304}" presName="background" presStyleLbl="node0" presStyleIdx="2" presStyleCnt="3"/>
      <dgm:spPr/>
    </dgm:pt>
    <dgm:pt modelId="{959D6979-7C84-4201-8456-B5F72D039868}" type="pres">
      <dgm:prSet presAssocID="{B81338BC-F65E-4E43-B8CD-228C86811304}" presName="text" presStyleLbl="fgAcc0" presStyleIdx="2" presStyleCnt="3">
        <dgm:presLayoutVars>
          <dgm:chPref val="3"/>
        </dgm:presLayoutVars>
      </dgm:prSet>
      <dgm:spPr/>
    </dgm:pt>
    <dgm:pt modelId="{6B945068-B1D4-4B3E-87C6-C9C89D44F563}" type="pres">
      <dgm:prSet presAssocID="{B81338BC-F65E-4E43-B8CD-228C86811304}" presName="hierChild2" presStyleCnt="0"/>
      <dgm:spPr/>
    </dgm:pt>
  </dgm:ptLst>
  <dgm:cxnLst>
    <dgm:cxn modelId="{0F8B7805-3484-4E5A-810C-8A7E34CA84B8}" type="presOf" srcId="{0D7E39F9-645B-4489-BD2F-3077441A0826}" destId="{E1A15F62-CEC3-4A98-A764-D54584A8D0E2}" srcOrd="0" destOrd="0" presId="urn:microsoft.com/office/officeart/2005/8/layout/hierarchy1"/>
    <dgm:cxn modelId="{3FA3C55C-590B-4FF4-B06E-256F5551DD46}" srcId="{73CFA38F-B09D-4160-8BF1-1B17FEB85367}" destId="{63C8856C-F2B5-4789-833E-89ABB1883EB2}" srcOrd="0" destOrd="0" parTransId="{9AB71879-5B11-4AA0-84E7-98E0BEAB5416}" sibTransId="{5F19479F-29B3-47A6-BB09-833F619B2203}"/>
    <dgm:cxn modelId="{351CEA64-EB22-4DB7-A766-3F3157BD5613}" type="presOf" srcId="{73CFA38F-B09D-4160-8BF1-1B17FEB85367}" destId="{8FE5EE17-07D8-4379-B66E-A61187A6392D}" srcOrd="0" destOrd="0" presId="urn:microsoft.com/office/officeart/2005/8/layout/hierarchy1"/>
    <dgm:cxn modelId="{7C458C82-9BE3-47C4-8E48-966C7AE278E4}" srcId="{73CFA38F-B09D-4160-8BF1-1B17FEB85367}" destId="{0D7E39F9-645B-4489-BD2F-3077441A0826}" srcOrd="1" destOrd="0" parTransId="{6E0BA374-2396-456C-B1F0-9003AA2C7E3A}" sibTransId="{737E92EC-6654-465E-B2FB-78A9EAE9495D}"/>
    <dgm:cxn modelId="{84FC9794-ACAB-404C-9F1D-2A1F3D826469}" type="presOf" srcId="{63C8856C-F2B5-4789-833E-89ABB1883EB2}" destId="{2EDB8F5F-BE4E-4E38-B571-AD80147D52E5}" srcOrd="0" destOrd="0" presId="urn:microsoft.com/office/officeart/2005/8/layout/hierarchy1"/>
    <dgm:cxn modelId="{0CCDB1CF-2B59-479D-92A8-D6CCC423ECE3}" srcId="{73CFA38F-B09D-4160-8BF1-1B17FEB85367}" destId="{B81338BC-F65E-4E43-B8CD-228C86811304}" srcOrd="2" destOrd="0" parTransId="{E0C46F5F-C4C6-4633-AAA2-449B5AC4DB1D}" sibTransId="{5BAE00A2-3504-456D-ACDA-F2B6C964B1D4}"/>
    <dgm:cxn modelId="{B49758FB-5D0D-4B54-9D03-668A2B545C10}" type="presOf" srcId="{B81338BC-F65E-4E43-B8CD-228C86811304}" destId="{959D6979-7C84-4201-8456-B5F72D039868}" srcOrd="0" destOrd="0" presId="urn:microsoft.com/office/officeart/2005/8/layout/hierarchy1"/>
    <dgm:cxn modelId="{61E03AC2-C82C-49BF-8255-065468990DB8}" type="presParOf" srcId="{8FE5EE17-07D8-4379-B66E-A61187A6392D}" destId="{C3A168FC-D546-4260-A611-37F494C41A03}" srcOrd="0" destOrd="0" presId="urn:microsoft.com/office/officeart/2005/8/layout/hierarchy1"/>
    <dgm:cxn modelId="{9C91705E-6A64-451B-8ADD-D70FBB6EFD49}" type="presParOf" srcId="{C3A168FC-D546-4260-A611-37F494C41A03}" destId="{86B478B6-34C4-4BD1-843D-9C19F7B261AC}" srcOrd="0" destOrd="0" presId="urn:microsoft.com/office/officeart/2005/8/layout/hierarchy1"/>
    <dgm:cxn modelId="{75296C78-0242-41A4-B300-5D899DC48B27}" type="presParOf" srcId="{86B478B6-34C4-4BD1-843D-9C19F7B261AC}" destId="{2B5F9AF3-2184-4579-AC4C-5665E222CB1D}" srcOrd="0" destOrd="0" presId="urn:microsoft.com/office/officeart/2005/8/layout/hierarchy1"/>
    <dgm:cxn modelId="{CF146D92-6D21-4DD9-A808-D1FC04C26C20}" type="presParOf" srcId="{86B478B6-34C4-4BD1-843D-9C19F7B261AC}" destId="{2EDB8F5F-BE4E-4E38-B571-AD80147D52E5}" srcOrd="1" destOrd="0" presId="urn:microsoft.com/office/officeart/2005/8/layout/hierarchy1"/>
    <dgm:cxn modelId="{310440D9-3F27-4A41-9BEB-F145B23B6459}" type="presParOf" srcId="{C3A168FC-D546-4260-A611-37F494C41A03}" destId="{DDD9C0FC-16B2-41C4-942E-6F0CB93380E5}" srcOrd="1" destOrd="0" presId="urn:microsoft.com/office/officeart/2005/8/layout/hierarchy1"/>
    <dgm:cxn modelId="{E29C0494-6645-4C4C-AFC9-D9CFE02E2603}" type="presParOf" srcId="{8FE5EE17-07D8-4379-B66E-A61187A6392D}" destId="{3FB5D746-41A6-414E-B48F-FD6243159A4A}" srcOrd="1" destOrd="0" presId="urn:microsoft.com/office/officeart/2005/8/layout/hierarchy1"/>
    <dgm:cxn modelId="{F5A15C0D-3232-441D-A1A8-6BB8229C2016}" type="presParOf" srcId="{3FB5D746-41A6-414E-B48F-FD6243159A4A}" destId="{4455D316-9F1B-4E9E-BC34-4AB43B821912}" srcOrd="0" destOrd="0" presId="urn:microsoft.com/office/officeart/2005/8/layout/hierarchy1"/>
    <dgm:cxn modelId="{9A8F8910-9A39-4F55-8D65-410A6E750AE7}" type="presParOf" srcId="{4455D316-9F1B-4E9E-BC34-4AB43B821912}" destId="{778BBAC5-8192-4141-87BE-A8F5FD6A3D5C}" srcOrd="0" destOrd="0" presId="urn:microsoft.com/office/officeart/2005/8/layout/hierarchy1"/>
    <dgm:cxn modelId="{6D422A37-C0EC-47C8-B790-6F8ADEDE8D8F}" type="presParOf" srcId="{4455D316-9F1B-4E9E-BC34-4AB43B821912}" destId="{E1A15F62-CEC3-4A98-A764-D54584A8D0E2}" srcOrd="1" destOrd="0" presId="urn:microsoft.com/office/officeart/2005/8/layout/hierarchy1"/>
    <dgm:cxn modelId="{9B90AE7E-6987-4B9F-A51B-E28EDEEE4E78}" type="presParOf" srcId="{3FB5D746-41A6-414E-B48F-FD6243159A4A}" destId="{AF75E5A6-E954-4B16-8848-E3508FF5CDDD}" srcOrd="1" destOrd="0" presId="urn:microsoft.com/office/officeart/2005/8/layout/hierarchy1"/>
    <dgm:cxn modelId="{C9918C93-9AE0-4581-AF80-CFE6D2866E64}" type="presParOf" srcId="{8FE5EE17-07D8-4379-B66E-A61187A6392D}" destId="{A82FF7A3-A4B9-42EF-8B7A-F12C547B3C76}" srcOrd="2" destOrd="0" presId="urn:microsoft.com/office/officeart/2005/8/layout/hierarchy1"/>
    <dgm:cxn modelId="{2A56FA10-B451-4F59-8924-DA0D5F6F158C}" type="presParOf" srcId="{A82FF7A3-A4B9-42EF-8B7A-F12C547B3C76}" destId="{597896BF-98E9-4AF6-82BB-EFC69E02D028}" srcOrd="0" destOrd="0" presId="urn:microsoft.com/office/officeart/2005/8/layout/hierarchy1"/>
    <dgm:cxn modelId="{AEACD046-895A-4692-A7FC-E944A76FA955}" type="presParOf" srcId="{597896BF-98E9-4AF6-82BB-EFC69E02D028}" destId="{E738BA21-288F-4CAA-BC3B-8F0285A55FD8}" srcOrd="0" destOrd="0" presId="urn:microsoft.com/office/officeart/2005/8/layout/hierarchy1"/>
    <dgm:cxn modelId="{2ADA338D-55C7-4D05-88F9-258D7EF914EB}" type="presParOf" srcId="{597896BF-98E9-4AF6-82BB-EFC69E02D028}" destId="{959D6979-7C84-4201-8456-B5F72D039868}" srcOrd="1" destOrd="0" presId="urn:microsoft.com/office/officeart/2005/8/layout/hierarchy1"/>
    <dgm:cxn modelId="{83F7A71A-CB34-4355-91C8-0A872E01732C}" type="presParOf" srcId="{A82FF7A3-A4B9-42EF-8B7A-F12C547B3C76}" destId="{6B945068-B1D4-4B3E-87C6-C9C89D44F5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425DEC-49E6-4F00-A2BA-EB46AE2968AD}"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4585ACD7-887D-48EA-8DAE-A7B983F35644}">
      <dgm:prSet/>
      <dgm:spPr/>
      <dgm:t>
        <a:bodyPr/>
        <a:lstStyle/>
        <a:p>
          <a:r>
            <a:rPr lang="bg-BG" dirty="0"/>
            <a:t>1.След появата на Ковид-19, икономическата криза, както видяхме в анализа, отбелязва отрицателна доходност на пенсионните фондове само през първото тримесечие на 2020г., след което следва стабилно възстановяване през второто тримесечие. </a:t>
          </a:r>
          <a:endParaRPr lang="en-US" dirty="0"/>
        </a:p>
      </dgm:t>
    </dgm:pt>
    <dgm:pt modelId="{0A3ECFF2-C2ED-4D87-B8C2-1F01A6F2F2B4}" type="parTrans" cxnId="{C8E60ABF-8A02-4BB7-820E-1E40CC12389C}">
      <dgm:prSet/>
      <dgm:spPr/>
      <dgm:t>
        <a:bodyPr/>
        <a:lstStyle/>
        <a:p>
          <a:endParaRPr lang="en-US"/>
        </a:p>
      </dgm:t>
    </dgm:pt>
    <dgm:pt modelId="{1190EAB7-9978-4132-9580-DEB860EA993B}" type="sibTrans" cxnId="{C8E60ABF-8A02-4BB7-820E-1E40CC12389C}">
      <dgm:prSet/>
      <dgm:spPr/>
      <dgm:t>
        <a:bodyPr/>
        <a:lstStyle/>
        <a:p>
          <a:endParaRPr lang="en-US"/>
        </a:p>
      </dgm:t>
    </dgm:pt>
    <dgm:pt modelId="{15FD073B-7C4F-48F2-93A2-33CF17091D33}">
      <dgm:prSet/>
      <dgm:spPr/>
      <dgm:t>
        <a:bodyPr/>
        <a:lstStyle/>
        <a:p>
          <a:r>
            <a:rPr lang="bg-BG" dirty="0"/>
            <a:t>2.</a:t>
          </a:r>
          <a:r>
            <a:rPr lang="bg-BG" dirty="0">
              <a:latin typeface="Calibri Light" panose="020F0302020204030204"/>
            </a:rPr>
            <a:t>С</a:t>
          </a:r>
          <a:r>
            <a:rPr lang="bg-BG" dirty="0"/>
            <a:t> индивидуалното спестяване, можем да направим заключение, че са необходими допълнителни елементи, които да повишат стимулът на осигурителните лица да използват услугите на пенсионните фондове. За тази цел са необходими постоянни усилия от участниците на пазара, за да могат да се подобрят резултатите от дейността, като например намаление на цената на услугите, подобрение на управлението на рискове, повишаване на доверието и по-голяма информираност на спестителите.</a:t>
          </a:r>
          <a:endParaRPr lang="en-US" dirty="0"/>
        </a:p>
      </dgm:t>
    </dgm:pt>
    <dgm:pt modelId="{EBB0067A-64AA-43D0-8ACF-68FAAA8C2C3E}" type="parTrans" cxnId="{62CB70DB-01B0-4741-B304-AE35F8C5ACDC}">
      <dgm:prSet/>
      <dgm:spPr/>
      <dgm:t>
        <a:bodyPr/>
        <a:lstStyle/>
        <a:p>
          <a:endParaRPr lang="en-US"/>
        </a:p>
      </dgm:t>
    </dgm:pt>
    <dgm:pt modelId="{85E00628-E8A1-4993-A604-7B89A3A8AF60}" type="sibTrans" cxnId="{62CB70DB-01B0-4741-B304-AE35F8C5ACDC}">
      <dgm:prSet/>
      <dgm:spPr/>
      <dgm:t>
        <a:bodyPr/>
        <a:lstStyle/>
        <a:p>
          <a:endParaRPr lang="en-US"/>
        </a:p>
      </dgm:t>
    </dgm:pt>
    <dgm:pt modelId="{AACEA926-D757-4FB4-8FDC-35F2F4C1FBF1}" type="pres">
      <dgm:prSet presAssocID="{ED425DEC-49E6-4F00-A2BA-EB46AE2968AD}" presName="vert0" presStyleCnt="0">
        <dgm:presLayoutVars>
          <dgm:dir/>
          <dgm:animOne val="branch"/>
          <dgm:animLvl val="lvl"/>
        </dgm:presLayoutVars>
      </dgm:prSet>
      <dgm:spPr/>
    </dgm:pt>
    <dgm:pt modelId="{82A4C36C-249D-43D9-BFB0-53D2C06553F0}" type="pres">
      <dgm:prSet presAssocID="{4585ACD7-887D-48EA-8DAE-A7B983F35644}" presName="thickLine" presStyleLbl="alignNode1" presStyleIdx="0" presStyleCnt="2"/>
      <dgm:spPr/>
    </dgm:pt>
    <dgm:pt modelId="{A2C3EDE7-0A2B-4400-90CC-7418F526CFD7}" type="pres">
      <dgm:prSet presAssocID="{4585ACD7-887D-48EA-8DAE-A7B983F35644}" presName="horz1" presStyleCnt="0"/>
      <dgm:spPr/>
    </dgm:pt>
    <dgm:pt modelId="{D50B10AC-F76F-4E6F-81A7-0665E0BCB265}" type="pres">
      <dgm:prSet presAssocID="{4585ACD7-887D-48EA-8DAE-A7B983F35644}" presName="tx1" presStyleLbl="revTx" presStyleIdx="0" presStyleCnt="2"/>
      <dgm:spPr/>
    </dgm:pt>
    <dgm:pt modelId="{CE60C9D0-B54B-4F8A-973B-5BEAB745CE00}" type="pres">
      <dgm:prSet presAssocID="{4585ACD7-887D-48EA-8DAE-A7B983F35644}" presName="vert1" presStyleCnt="0"/>
      <dgm:spPr/>
    </dgm:pt>
    <dgm:pt modelId="{FED1108C-1B9C-4B67-915D-9FA77C842E55}" type="pres">
      <dgm:prSet presAssocID="{15FD073B-7C4F-48F2-93A2-33CF17091D33}" presName="thickLine" presStyleLbl="alignNode1" presStyleIdx="1" presStyleCnt="2"/>
      <dgm:spPr/>
    </dgm:pt>
    <dgm:pt modelId="{9D00DFA5-5CDE-46D0-A989-2CCD69773B43}" type="pres">
      <dgm:prSet presAssocID="{15FD073B-7C4F-48F2-93A2-33CF17091D33}" presName="horz1" presStyleCnt="0"/>
      <dgm:spPr/>
    </dgm:pt>
    <dgm:pt modelId="{E9D4A1DA-2685-4AEB-BE2E-8E5E5D770553}" type="pres">
      <dgm:prSet presAssocID="{15FD073B-7C4F-48F2-93A2-33CF17091D33}" presName="tx1" presStyleLbl="revTx" presStyleIdx="1" presStyleCnt="2"/>
      <dgm:spPr/>
    </dgm:pt>
    <dgm:pt modelId="{BE99ABC6-1F72-428A-8190-2F4CA0884EFC}" type="pres">
      <dgm:prSet presAssocID="{15FD073B-7C4F-48F2-93A2-33CF17091D33}" presName="vert1" presStyleCnt="0"/>
      <dgm:spPr/>
    </dgm:pt>
  </dgm:ptLst>
  <dgm:cxnLst>
    <dgm:cxn modelId="{0E20E456-3F78-4358-AD42-6AB0B1634837}" type="presOf" srcId="{ED425DEC-49E6-4F00-A2BA-EB46AE2968AD}" destId="{AACEA926-D757-4FB4-8FDC-35F2F4C1FBF1}" srcOrd="0" destOrd="0" presId="urn:microsoft.com/office/officeart/2008/layout/LinedList"/>
    <dgm:cxn modelId="{C8E60ABF-8A02-4BB7-820E-1E40CC12389C}" srcId="{ED425DEC-49E6-4F00-A2BA-EB46AE2968AD}" destId="{4585ACD7-887D-48EA-8DAE-A7B983F35644}" srcOrd="0" destOrd="0" parTransId="{0A3ECFF2-C2ED-4D87-B8C2-1F01A6F2F2B4}" sibTransId="{1190EAB7-9978-4132-9580-DEB860EA993B}"/>
    <dgm:cxn modelId="{62CB70DB-01B0-4741-B304-AE35F8C5ACDC}" srcId="{ED425DEC-49E6-4F00-A2BA-EB46AE2968AD}" destId="{15FD073B-7C4F-48F2-93A2-33CF17091D33}" srcOrd="1" destOrd="0" parTransId="{EBB0067A-64AA-43D0-8ACF-68FAAA8C2C3E}" sibTransId="{85E00628-E8A1-4993-A604-7B89A3A8AF60}"/>
    <dgm:cxn modelId="{AD14DDE0-D98D-4311-87F5-F148399DBC66}" type="presOf" srcId="{15FD073B-7C4F-48F2-93A2-33CF17091D33}" destId="{E9D4A1DA-2685-4AEB-BE2E-8E5E5D770553}" srcOrd="0" destOrd="0" presId="urn:microsoft.com/office/officeart/2008/layout/LinedList"/>
    <dgm:cxn modelId="{93C080FD-7160-421A-BF03-F5E8E2240B23}" type="presOf" srcId="{4585ACD7-887D-48EA-8DAE-A7B983F35644}" destId="{D50B10AC-F76F-4E6F-81A7-0665E0BCB265}" srcOrd="0" destOrd="0" presId="urn:microsoft.com/office/officeart/2008/layout/LinedList"/>
    <dgm:cxn modelId="{32C1E69F-F754-45CE-8F12-8B91E74F5595}" type="presParOf" srcId="{AACEA926-D757-4FB4-8FDC-35F2F4C1FBF1}" destId="{82A4C36C-249D-43D9-BFB0-53D2C06553F0}" srcOrd="0" destOrd="0" presId="urn:microsoft.com/office/officeart/2008/layout/LinedList"/>
    <dgm:cxn modelId="{CC0AAFE6-D915-4497-9D76-9476AAEBB5AC}" type="presParOf" srcId="{AACEA926-D757-4FB4-8FDC-35F2F4C1FBF1}" destId="{A2C3EDE7-0A2B-4400-90CC-7418F526CFD7}" srcOrd="1" destOrd="0" presId="urn:microsoft.com/office/officeart/2008/layout/LinedList"/>
    <dgm:cxn modelId="{1F1DEE8C-C51D-45B2-B6D8-E66063BF562C}" type="presParOf" srcId="{A2C3EDE7-0A2B-4400-90CC-7418F526CFD7}" destId="{D50B10AC-F76F-4E6F-81A7-0665E0BCB265}" srcOrd="0" destOrd="0" presId="urn:microsoft.com/office/officeart/2008/layout/LinedList"/>
    <dgm:cxn modelId="{01BC2C02-A973-4DC1-B8DD-4A71758B62FE}" type="presParOf" srcId="{A2C3EDE7-0A2B-4400-90CC-7418F526CFD7}" destId="{CE60C9D0-B54B-4F8A-973B-5BEAB745CE00}" srcOrd="1" destOrd="0" presId="urn:microsoft.com/office/officeart/2008/layout/LinedList"/>
    <dgm:cxn modelId="{678A0B9F-FA4D-4486-B985-E6E95AA34382}" type="presParOf" srcId="{AACEA926-D757-4FB4-8FDC-35F2F4C1FBF1}" destId="{FED1108C-1B9C-4B67-915D-9FA77C842E55}" srcOrd="2" destOrd="0" presId="urn:microsoft.com/office/officeart/2008/layout/LinedList"/>
    <dgm:cxn modelId="{FB1C5F0C-DFEB-4EDE-B6C1-67403BB6C017}" type="presParOf" srcId="{AACEA926-D757-4FB4-8FDC-35F2F4C1FBF1}" destId="{9D00DFA5-5CDE-46D0-A989-2CCD69773B43}" srcOrd="3" destOrd="0" presId="urn:microsoft.com/office/officeart/2008/layout/LinedList"/>
    <dgm:cxn modelId="{7A6CBE6A-1F49-4FF9-81F2-531CC8916C6F}" type="presParOf" srcId="{9D00DFA5-5CDE-46D0-A989-2CCD69773B43}" destId="{E9D4A1DA-2685-4AEB-BE2E-8E5E5D770553}" srcOrd="0" destOrd="0" presId="urn:microsoft.com/office/officeart/2008/layout/LinedList"/>
    <dgm:cxn modelId="{6A51C84E-85C5-4F22-BC97-D36858763E1D}" type="presParOf" srcId="{9D00DFA5-5CDE-46D0-A989-2CCD69773B43}" destId="{BE99ABC6-1F72-428A-8190-2F4CA0884E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E5AA68-C5D4-426F-8CB4-FDE153B64BE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EAFF5C2-9E3A-4DAD-BB0A-07C3017F6369}">
      <dgm:prSet/>
      <dgm:spPr/>
      <dgm:t>
        <a:bodyPr/>
        <a:lstStyle/>
        <a:p>
          <a:r>
            <a:rPr lang="bg-BG" dirty="0">
              <a:latin typeface="Calibri Light" panose="020F0302020204030204"/>
            </a:rPr>
            <a:t>3</a:t>
          </a:r>
          <a:r>
            <a:rPr lang="bg-BG" b="0" dirty="0">
              <a:latin typeface="Calibri Light" panose="020F0302020204030204"/>
            </a:rPr>
            <a:t>.Една</a:t>
          </a:r>
          <a:r>
            <a:rPr lang="bg-BG" b="0" dirty="0"/>
            <a:t> от перспективите на пенсионните фондове е новият общоевропейски продукт PEPP. Благодарение на него се предполага развитие на капиталовите пазари в ЕС. </a:t>
          </a:r>
          <a:endParaRPr lang="en-US" b="0" dirty="0"/>
        </a:p>
      </dgm:t>
    </dgm:pt>
    <dgm:pt modelId="{90BD5925-384B-48E7-ABFA-D76E3DB9CF60}" type="parTrans" cxnId="{FE3EFCD4-261E-47DC-940B-DAA7E785C264}">
      <dgm:prSet/>
      <dgm:spPr/>
      <dgm:t>
        <a:bodyPr/>
        <a:lstStyle/>
        <a:p>
          <a:endParaRPr lang="en-US"/>
        </a:p>
      </dgm:t>
    </dgm:pt>
    <dgm:pt modelId="{1598755F-BE2A-41E4-A5FD-EA290D4A2ED1}" type="sibTrans" cxnId="{FE3EFCD4-261E-47DC-940B-DAA7E785C264}">
      <dgm:prSet/>
      <dgm:spPr/>
      <dgm:t>
        <a:bodyPr/>
        <a:lstStyle/>
        <a:p>
          <a:endParaRPr lang="en-US"/>
        </a:p>
      </dgm:t>
    </dgm:pt>
    <dgm:pt modelId="{B88889FE-388F-4E10-BE6D-5214D79B649E}">
      <dgm:prSet/>
      <dgm:spPr/>
      <dgm:t>
        <a:bodyPr/>
        <a:lstStyle/>
        <a:p>
          <a:r>
            <a:rPr lang="bg-BG" b="0" dirty="0">
              <a:latin typeface="Calibri Light" panose="020F0302020204030204"/>
            </a:rPr>
            <a:t>4.Необходими</a:t>
          </a:r>
          <a:r>
            <a:rPr lang="bg-BG" b="0" dirty="0"/>
            <a:t> са и промени в регулациите и в практиката на дейността на пенсионните дружества, за да могат да гарантират прозрачност, доверие на спестителите, като следват добрите практики от Европейски съюз и приемане от държавата за дългосрочна политика за развитие на пенсионното осигуряване в България. </a:t>
          </a:r>
          <a:endParaRPr lang="en-US" b="0" dirty="0"/>
        </a:p>
      </dgm:t>
    </dgm:pt>
    <dgm:pt modelId="{C436FD11-D23A-450C-B5B3-E225DAC8E653}" type="parTrans" cxnId="{50D65D57-CA7F-431F-8B79-EA4292404C13}">
      <dgm:prSet/>
      <dgm:spPr/>
      <dgm:t>
        <a:bodyPr/>
        <a:lstStyle/>
        <a:p>
          <a:endParaRPr lang="en-US"/>
        </a:p>
      </dgm:t>
    </dgm:pt>
    <dgm:pt modelId="{C736D6B3-A459-49A2-BF2D-F08259B989EC}" type="sibTrans" cxnId="{50D65D57-CA7F-431F-8B79-EA4292404C13}">
      <dgm:prSet/>
      <dgm:spPr/>
      <dgm:t>
        <a:bodyPr/>
        <a:lstStyle/>
        <a:p>
          <a:endParaRPr lang="en-US"/>
        </a:p>
      </dgm:t>
    </dgm:pt>
    <dgm:pt modelId="{43126E7F-86B8-438C-B551-9E63FA707BFF}" type="pres">
      <dgm:prSet presAssocID="{BDE5AA68-C5D4-426F-8CB4-FDE153B64BE8}" presName="vert0" presStyleCnt="0">
        <dgm:presLayoutVars>
          <dgm:dir/>
          <dgm:animOne val="branch"/>
          <dgm:animLvl val="lvl"/>
        </dgm:presLayoutVars>
      </dgm:prSet>
      <dgm:spPr/>
    </dgm:pt>
    <dgm:pt modelId="{C4C4A520-0690-4B3F-B050-17D95D76AD53}" type="pres">
      <dgm:prSet presAssocID="{4EAFF5C2-9E3A-4DAD-BB0A-07C3017F6369}" presName="thickLine" presStyleLbl="alignNode1" presStyleIdx="0" presStyleCnt="2"/>
      <dgm:spPr/>
    </dgm:pt>
    <dgm:pt modelId="{AC0ECDAA-92DC-4394-91E5-F4B9E6FB1CF1}" type="pres">
      <dgm:prSet presAssocID="{4EAFF5C2-9E3A-4DAD-BB0A-07C3017F6369}" presName="horz1" presStyleCnt="0"/>
      <dgm:spPr/>
    </dgm:pt>
    <dgm:pt modelId="{783C7D97-6105-4C27-8F8C-C5CBA0B71D8E}" type="pres">
      <dgm:prSet presAssocID="{4EAFF5C2-9E3A-4DAD-BB0A-07C3017F6369}" presName="tx1" presStyleLbl="revTx" presStyleIdx="0" presStyleCnt="2"/>
      <dgm:spPr/>
    </dgm:pt>
    <dgm:pt modelId="{1EC266B4-59B3-4A99-891B-9214FDF497F7}" type="pres">
      <dgm:prSet presAssocID="{4EAFF5C2-9E3A-4DAD-BB0A-07C3017F6369}" presName="vert1" presStyleCnt="0"/>
      <dgm:spPr/>
    </dgm:pt>
    <dgm:pt modelId="{FA2E8926-0B14-4049-AD0E-98D6E3DAC8B5}" type="pres">
      <dgm:prSet presAssocID="{B88889FE-388F-4E10-BE6D-5214D79B649E}" presName="thickLine" presStyleLbl="alignNode1" presStyleIdx="1" presStyleCnt="2"/>
      <dgm:spPr/>
    </dgm:pt>
    <dgm:pt modelId="{76108FC1-DBA6-4833-A263-E84009E06D75}" type="pres">
      <dgm:prSet presAssocID="{B88889FE-388F-4E10-BE6D-5214D79B649E}" presName="horz1" presStyleCnt="0"/>
      <dgm:spPr/>
    </dgm:pt>
    <dgm:pt modelId="{F7293AA3-15A0-4A51-8454-579222372E3A}" type="pres">
      <dgm:prSet presAssocID="{B88889FE-388F-4E10-BE6D-5214D79B649E}" presName="tx1" presStyleLbl="revTx" presStyleIdx="1" presStyleCnt="2"/>
      <dgm:spPr/>
    </dgm:pt>
    <dgm:pt modelId="{3171C65B-DEE6-4AEF-AAC3-F117F96460D4}" type="pres">
      <dgm:prSet presAssocID="{B88889FE-388F-4E10-BE6D-5214D79B649E}" presName="vert1" presStyleCnt="0"/>
      <dgm:spPr/>
    </dgm:pt>
  </dgm:ptLst>
  <dgm:cxnLst>
    <dgm:cxn modelId="{50D65D57-CA7F-431F-8B79-EA4292404C13}" srcId="{BDE5AA68-C5D4-426F-8CB4-FDE153B64BE8}" destId="{B88889FE-388F-4E10-BE6D-5214D79B649E}" srcOrd="1" destOrd="0" parTransId="{C436FD11-D23A-450C-B5B3-E225DAC8E653}" sibTransId="{C736D6B3-A459-49A2-BF2D-F08259B989EC}"/>
    <dgm:cxn modelId="{3F82FB7F-19FB-4E6C-A52E-DE464B063A6A}" type="presOf" srcId="{B88889FE-388F-4E10-BE6D-5214D79B649E}" destId="{F7293AA3-15A0-4A51-8454-579222372E3A}" srcOrd="0" destOrd="0" presId="urn:microsoft.com/office/officeart/2008/layout/LinedList"/>
    <dgm:cxn modelId="{9865B7B1-0154-46F1-97A4-97856DAF3152}" type="presOf" srcId="{4EAFF5C2-9E3A-4DAD-BB0A-07C3017F6369}" destId="{783C7D97-6105-4C27-8F8C-C5CBA0B71D8E}" srcOrd="0" destOrd="0" presId="urn:microsoft.com/office/officeart/2008/layout/LinedList"/>
    <dgm:cxn modelId="{FE3EFCD4-261E-47DC-940B-DAA7E785C264}" srcId="{BDE5AA68-C5D4-426F-8CB4-FDE153B64BE8}" destId="{4EAFF5C2-9E3A-4DAD-BB0A-07C3017F6369}" srcOrd="0" destOrd="0" parTransId="{90BD5925-384B-48E7-ABFA-D76E3DB9CF60}" sibTransId="{1598755F-BE2A-41E4-A5FD-EA290D4A2ED1}"/>
    <dgm:cxn modelId="{9DBF94E2-B9ED-4558-8B3D-4D0C99212CB0}" type="presOf" srcId="{BDE5AA68-C5D4-426F-8CB4-FDE153B64BE8}" destId="{43126E7F-86B8-438C-B551-9E63FA707BFF}" srcOrd="0" destOrd="0" presId="urn:microsoft.com/office/officeart/2008/layout/LinedList"/>
    <dgm:cxn modelId="{5EF8DFF4-E05A-4162-B966-88E88646452D}" type="presParOf" srcId="{43126E7F-86B8-438C-B551-9E63FA707BFF}" destId="{C4C4A520-0690-4B3F-B050-17D95D76AD53}" srcOrd="0" destOrd="0" presId="urn:microsoft.com/office/officeart/2008/layout/LinedList"/>
    <dgm:cxn modelId="{076FA4D0-8723-4D60-B53D-E191376894A6}" type="presParOf" srcId="{43126E7F-86B8-438C-B551-9E63FA707BFF}" destId="{AC0ECDAA-92DC-4394-91E5-F4B9E6FB1CF1}" srcOrd="1" destOrd="0" presId="urn:microsoft.com/office/officeart/2008/layout/LinedList"/>
    <dgm:cxn modelId="{4F7BFF99-1390-4C9A-856F-7506059BBB60}" type="presParOf" srcId="{AC0ECDAA-92DC-4394-91E5-F4B9E6FB1CF1}" destId="{783C7D97-6105-4C27-8F8C-C5CBA0B71D8E}" srcOrd="0" destOrd="0" presId="urn:microsoft.com/office/officeart/2008/layout/LinedList"/>
    <dgm:cxn modelId="{E9CC01B5-DB39-44FD-86EE-C509B88B6D60}" type="presParOf" srcId="{AC0ECDAA-92DC-4394-91E5-F4B9E6FB1CF1}" destId="{1EC266B4-59B3-4A99-891B-9214FDF497F7}" srcOrd="1" destOrd="0" presId="urn:microsoft.com/office/officeart/2008/layout/LinedList"/>
    <dgm:cxn modelId="{EF0F4220-6675-483B-B470-E664C172A224}" type="presParOf" srcId="{43126E7F-86B8-438C-B551-9E63FA707BFF}" destId="{FA2E8926-0B14-4049-AD0E-98D6E3DAC8B5}" srcOrd="2" destOrd="0" presId="urn:microsoft.com/office/officeart/2008/layout/LinedList"/>
    <dgm:cxn modelId="{7D231476-95A7-4D84-9559-FA361647C2CD}" type="presParOf" srcId="{43126E7F-86B8-438C-B551-9E63FA707BFF}" destId="{76108FC1-DBA6-4833-A263-E84009E06D75}" srcOrd="3" destOrd="0" presId="urn:microsoft.com/office/officeart/2008/layout/LinedList"/>
    <dgm:cxn modelId="{1A50476F-D9E7-4A52-B284-C870C5FB9D2E}" type="presParOf" srcId="{76108FC1-DBA6-4833-A263-E84009E06D75}" destId="{F7293AA3-15A0-4A51-8454-579222372E3A}" srcOrd="0" destOrd="0" presId="urn:microsoft.com/office/officeart/2008/layout/LinedList"/>
    <dgm:cxn modelId="{C3904F06-77D1-4E6E-84AF-438F7BE57642}" type="presParOf" srcId="{76108FC1-DBA6-4833-A263-E84009E06D75}" destId="{3171C65B-DEE6-4AEF-AAC3-F117F96460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F9AF3-2184-4579-AC4C-5665E222CB1D}">
      <dsp:nvSpPr>
        <dsp:cNvPr id="0" name=""/>
        <dsp:cNvSpPr/>
      </dsp:nvSpPr>
      <dsp:spPr>
        <a:xfrm>
          <a:off x="0" y="240875"/>
          <a:ext cx="2954940" cy="18763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DB8F5F-BE4E-4E38-B571-AD80147D52E5}">
      <dsp:nvSpPr>
        <dsp:cNvPr id="0" name=""/>
        <dsp:cNvSpPr/>
      </dsp:nvSpPr>
      <dsp:spPr>
        <a:xfrm>
          <a:off x="328326" y="552785"/>
          <a:ext cx="2954940" cy="187638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bg-BG" sz="2200" kern="1200"/>
            <a:t>Същност на PEPP общоевропейски продукт за лично пенсионно осигуряване. </a:t>
          </a:r>
          <a:endParaRPr lang="en-US" sz="2200" kern="1200"/>
        </a:p>
      </dsp:txBody>
      <dsp:txXfrm>
        <a:off x="383283" y="607742"/>
        <a:ext cx="2845026" cy="1766473"/>
      </dsp:txXfrm>
    </dsp:sp>
    <dsp:sp modelId="{778BBAC5-8192-4141-87BE-A8F5FD6A3D5C}">
      <dsp:nvSpPr>
        <dsp:cNvPr id="0" name=""/>
        <dsp:cNvSpPr/>
      </dsp:nvSpPr>
      <dsp:spPr>
        <a:xfrm>
          <a:off x="3611594" y="240875"/>
          <a:ext cx="2954940" cy="18763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A15F62-CEC3-4A98-A764-D54584A8D0E2}">
      <dsp:nvSpPr>
        <dsp:cNvPr id="0" name=""/>
        <dsp:cNvSpPr/>
      </dsp:nvSpPr>
      <dsp:spPr>
        <a:xfrm>
          <a:off x="3939920" y="552785"/>
          <a:ext cx="2954940" cy="187638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Кои са целите на продукта PEPP</a:t>
          </a:r>
        </a:p>
      </dsp:txBody>
      <dsp:txXfrm>
        <a:off x="3994877" y="607742"/>
        <a:ext cx="2845026" cy="1766473"/>
      </dsp:txXfrm>
    </dsp:sp>
    <dsp:sp modelId="{E738BA21-288F-4CAA-BC3B-8F0285A55FD8}">
      <dsp:nvSpPr>
        <dsp:cNvPr id="0" name=""/>
        <dsp:cNvSpPr/>
      </dsp:nvSpPr>
      <dsp:spPr>
        <a:xfrm>
          <a:off x="7223188" y="240875"/>
          <a:ext cx="2954940" cy="18763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9D6979-7C84-4201-8456-B5F72D039868}">
      <dsp:nvSpPr>
        <dsp:cNvPr id="0" name=""/>
        <dsp:cNvSpPr/>
      </dsp:nvSpPr>
      <dsp:spPr>
        <a:xfrm>
          <a:off x="7551515" y="552785"/>
          <a:ext cx="2954940" cy="187638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Предимства на продукта PEPP</a:t>
          </a:r>
        </a:p>
      </dsp:txBody>
      <dsp:txXfrm>
        <a:off x="7606472" y="607742"/>
        <a:ext cx="2845026" cy="1766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4C36C-249D-43D9-BFB0-53D2C06553F0}">
      <dsp:nvSpPr>
        <dsp:cNvPr id="0" name=""/>
        <dsp:cNvSpPr/>
      </dsp:nvSpPr>
      <dsp:spPr>
        <a:xfrm>
          <a:off x="0" y="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B10AC-F76F-4E6F-81A7-0665E0BCB265}">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bg-BG" sz="1900" kern="1200" dirty="0"/>
            <a:t>1.След появата на Ковид-19, икономическата криза, както видяхме в анализа, отбелязва отрицателна доходност на пенсионните фондове само през първото тримесечие на 2020г., след което следва стабилно възстановяване през второто тримесечие. </a:t>
          </a:r>
          <a:endParaRPr lang="en-US" sz="1900" kern="1200" dirty="0"/>
        </a:p>
      </dsp:txBody>
      <dsp:txXfrm>
        <a:off x="0" y="0"/>
        <a:ext cx="6492875" cy="2552700"/>
      </dsp:txXfrm>
    </dsp:sp>
    <dsp:sp modelId="{FED1108C-1B9C-4B67-915D-9FA77C842E55}">
      <dsp:nvSpPr>
        <dsp:cNvPr id="0" name=""/>
        <dsp:cNvSpPr/>
      </dsp:nvSpPr>
      <dsp:spPr>
        <a:xfrm>
          <a:off x="0" y="255270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D4A1DA-2685-4AEB-BE2E-8E5E5D770553}">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bg-BG" sz="1900" kern="1200" dirty="0"/>
            <a:t>2.</a:t>
          </a:r>
          <a:r>
            <a:rPr lang="bg-BG" sz="1900" kern="1200" dirty="0">
              <a:latin typeface="Calibri Light" panose="020F0302020204030204"/>
            </a:rPr>
            <a:t>С</a:t>
          </a:r>
          <a:r>
            <a:rPr lang="bg-BG" sz="1900" kern="1200" dirty="0"/>
            <a:t> индивидуалното спестяване, можем да направим заключение, че са необходими допълнителни елементи, които да повишат стимулът на осигурителните лица да използват услугите на пенсионните фондове. За тази цел са необходими постоянни усилия от участниците на пазара, за да могат да се подобрят резултатите от дейността, като например намаление на цената на услугите, подобрение на управлението на рискове, повишаване на доверието и по-голяма информираност на спестителите.</a:t>
          </a:r>
          <a:endParaRPr lang="en-US" sz="1900" kern="1200" dirty="0"/>
        </a:p>
      </dsp:txBody>
      <dsp:txXfrm>
        <a:off x="0" y="2552700"/>
        <a:ext cx="6492875" cy="255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4A520-0690-4B3F-B050-17D95D76AD5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C7D97-6105-4C27-8F8C-C5CBA0B71D8E}">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bg-BG" sz="2200" kern="1200" dirty="0">
              <a:latin typeface="Calibri Light" panose="020F0302020204030204"/>
            </a:rPr>
            <a:t>3</a:t>
          </a:r>
          <a:r>
            <a:rPr lang="bg-BG" sz="2200" b="0" kern="1200" dirty="0">
              <a:latin typeface="Calibri Light" panose="020F0302020204030204"/>
            </a:rPr>
            <a:t>.Една</a:t>
          </a:r>
          <a:r>
            <a:rPr lang="bg-BG" sz="2200" b="0" kern="1200" dirty="0"/>
            <a:t> от перспективите на пенсионните фондове е новият общоевропейски продукт PEPP. Благодарение на него се предполага развитие на капиталовите пазари в ЕС. </a:t>
          </a:r>
          <a:endParaRPr lang="en-US" sz="2200" b="0" kern="1200" dirty="0"/>
        </a:p>
      </dsp:txBody>
      <dsp:txXfrm>
        <a:off x="0" y="0"/>
        <a:ext cx="6492875" cy="2552700"/>
      </dsp:txXfrm>
    </dsp:sp>
    <dsp:sp modelId="{FA2E8926-0B14-4049-AD0E-98D6E3DAC8B5}">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93AA3-15A0-4A51-8454-579222372E3A}">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bg-BG" sz="2200" b="0" kern="1200" dirty="0">
              <a:latin typeface="Calibri Light" panose="020F0302020204030204"/>
            </a:rPr>
            <a:t>4.Необходими</a:t>
          </a:r>
          <a:r>
            <a:rPr lang="bg-BG" sz="2200" b="0" kern="1200" dirty="0"/>
            <a:t> са и промени в регулациите и в практиката на дейността на пенсионните дружества, за да могат да гарантират прозрачност, доверие на спестителите, като следват добрите практики от Европейски съюз и приемане от държавата за дългосрочна политика за развитие на пенсионното осигуряване в България. </a:t>
          </a:r>
          <a:endParaRPr lang="en-US" sz="2200" b="0" kern="1200" dirty="0"/>
        </a:p>
      </dsp:txBody>
      <dsp:txXfrm>
        <a:off x="0" y="2552700"/>
        <a:ext cx="6492875" cy="25527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5400000" flipH="1">
            <a:off x="10678026" y="3318126"/>
            <a:ext cx="150395" cy="602916"/>
          </a:xfrm>
        </p:spPr>
        <p:txBody>
          <a:bodyPr>
            <a:normAutofit fontScale="90000"/>
          </a:bodyPr>
          <a:lstStyle/>
          <a:p>
            <a:endParaRPr lang="en-US"/>
          </a:p>
        </p:txBody>
      </p:sp>
      <p:sp>
        <p:nvSpPr>
          <p:cNvPr id="3" name="Subtitle 2"/>
          <p:cNvSpPr>
            <a:spLocks noGrp="1"/>
          </p:cNvSpPr>
          <p:nvPr>
            <p:ph type="subTitle" idx="1"/>
          </p:nvPr>
        </p:nvSpPr>
        <p:spPr>
          <a:xfrm>
            <a:off x="1524000" y="4404143"/>
            <a:ext cx="60158" cy="61579"/>
          </a:xfrm>
        </p:spPr>
        <p:txBody>
          <a:bodyPr>
            <a:normAutofit fontScale="25000" lnSpcReduction="20000"/>
          </a:bodyPr>
          <a:lstStyle/>
          <a:p>
            <a:endParaRPr lang="en-US"/>
          </a:p>
        </p:txBody>
      </p:sp>
      <p:pic>
        <p:nvPicPr>
          <p:cNvPr id="5" name="Picture 5" descr="A picture containing chart&#10;&#10;Description automatically generated">
            <a:extLst>
              <a:ext uri="{FF2B5EF4-FFF2-40B4-BE49-F238E27FC236}">
                <a16:creationId xmlns:a16="http://schemas.microsoft.com/office/drawing/2014/main" id="{7F112A36-2E1A-4BF1-8D8A-42245A9CC558}"/>
              </a:ext>
            </a:extLst>
          </p:cNvPr>
          <p:cNvPicPr>
            <a:picLocks noChangeAspect="1"/>
          </p:cNvPicPr>
          <p:nvPr/>
        </p:nvPicPr>
        <p:blipFill>
          <a:blip r:embed="rId2"/>
          <a:stretch>
            <a:fillRect/>
          </a:stretch>
        </p:blipFill>
        <p:spPr>
          <a:xfrm>
            <a:off x="-38099" y="930"/>
            <a:ext cx="12258172" cy="658542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E03AA1E-CFDE-4CA6-9A24-F3C50241FA01}"/>
              </a:ext>
            </a:extLst>
          </p:cNvPr>
          <p:cNvSpPr>
            <a:spLocks noGrp="1"/>
          </p:cNvSpPr>
          <p:nvPr>
            <p:ph type="title"/>
          </p:nvPr>
        </p:nvSpPr>
        <p:spPr>
          <a:xfrm>
            <a:off x="453751" y="250074"/>
            <a:ext cx="3659051" cy="3259889"/>
          </a:xfrm>
        </p:spPr>
        <p:txBody>
          <a:bodyPr vert="horz" lIns="91440" tIns="45720" rIns="91440" bIns="45720" rtlCol="0" anchor="b">
            <a:normAutofit/>
          </a:bodyPr>
          <a:lstStyle/>
          <a:p>
            <a:r>
              <a:rPr lang="en-US" sz="3000" kern="1200">
                <a:solidFill>
                  <a:srgbClr val="FFFFFF"/>
                </a:solidFill>
                <a:latin typeface="+mj-lt"/>
                <a:ea typeface="+mj-ea"/>
                <a:cs typeface="+mj-cs"/>
              </a:rPr>
              <a:t>Договорните фондове /колективни инвестиционни схеми / в България </a:t>
            </a:r>
          </a:p>
          <a:p>
            <a:endParaRPr lang="en-US" sz="3000" kern="1200">
              <a:solidFill>
                <a:srgbClr val="FFFFFF"/>
              </a:solidFill>
              <a:latin typeface="+mj-lt"/>
              <a:ea typeface="+mj-ea"/>
              <a:cs typeface="+mj-cs"/>
            </a:endParaRPr>
          </a:p>
        </p:txBody>
      </p:sp>
      <p:pic>
        <p:nvPicPr>
          <p:cNvPr id="4" name="Picture 4" descr="Table&#10;&#10;Description automatically generated">
            <a:extLst>
              <a:ext uri="{FF2B5EF4-FFF2-40B4-BE49-F238E27FC236}">
                <a16:creationId xmlns:a16="http://schemas.microsoft.com/office/drawing/2014/main" id="{09AB6FC4-3C0C-4163-8F5D-77541DF6BF8A}"/>
              </a:ext>
            </a:extLst>
          </p:cNvPr>
          <p:cNvPicPr>
            <a:picLocks noGrp="1" noChangeAspect="1"/>
          </p:cNvPicPr>
          <p:nvPr>
            <p:ph idx="1"/>
          </p:nvPr>
        </p:nvPicPr>
        <p:blipFill rotWithShape="1">
          <a:blip r:embed="rId2"/>
          <a:srcRect l="171" t="5079" r="-171" b="175"/>
          <a:stretch/>
        </p:blipFill>
        <p:spPr>
          <a:xfrm>
            <a:off x="5442758" y="643467"/>
            <a:ext cx="6030771" cy="5571066"/>
          </a:xfrm>
          <a:prstGeom prst="rect">
            <a:avLst/>
          </a:prstGeom>
        </p:spPr>
      </p:pic>
      <p:sp>
        <p:nvSpPr>
          <p:cNvPr id="5" name="TextBox 4">
            <a:extLst>
              <a:ext uri="{FF2B5EF4-FFF2-40B4-BE49-F238E27FC236}">
                <a16:creationId xmlns:a16="http://schemas.microsoft.com/office/drawing/2014/main" id="{80E864BE-612D-4B58-8434-D46E57954C4E}"/>
              </a:ext>
            </a:extLst>
          </p:cNvPr>
          <p:cNvSpPr txBox="1"/>
          <p:nvPr/>
        </p:nvSpPr>
        <p:spPr>
          <a:xfrm>
            <a:off x="9807743" y="6368716"/>
            <a:ext cx="33247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cs typeface="Calibri"/>
              </a:rPr>
              <a:t>Източник:БНБ</a:t>
            </a:r>
          </a:p>
        </p:txBody>
      </p:sp>
    </p:spTree>
    <p:extLst>
      <p:ext uri="{BB962C8B-B14F-4D97-AF65-F5344CB8AC3E}">
        <p14:creationId xmlns:p14="http://schemas.microsoft.com/office/powerpoint/2010/main" val="215082067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83AA204-B35F-470C-BAD2-A27892ACE305}"/>
              </a:ext>
            </a:extLst>
          </p:cNvPr>
          <p:cNvSpPr>
            <a:spLocks noGrp="1"/>
          </p:cNvSpPr>
          <p:nvPr>
            <p:ph type="title"/>
          </p:nvPr>
        </p:nvSpPr>
        <p:spPr>
          <a:xfrm>
            <a:off x="2628121" y="1932478"/>
            <a:ext cx="6935759" cy="3134371"/>
          </a:xfrm>
        </p:spPr>
        <p:txBody>
          <a:bodyPr vert="horz" lIns="91440" tIns="45720" rIns="91440" bIns="45720" rtlCol="0" anchor="ctr">
            <a:normAutofit/>
          </a:bodyPr>
          <a:lstStyle/>
          <a:p>
            <a:pPr algn="ctr"/>
            <a:r>
              <a:rPr lang="en-US" sz="3600" kern="1200" dirty="0" err="1">
                <a:solidFill>
                  <a:schemeClr val="bg1"/>
                </a:solidFill>
                <a:latin typeface="+mj-lt"/>
                <a:ea typeface="+mj-ea"/>
                <a:cs typeface="+mj-cs"/>
              </a:rPr>
              <a:t>Сравнение</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между</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финансовата</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криза</a:t>
            </a:r>
            <a:r>
              <a:rPr lang="en-US" sz="3600" kern="1200" dirty="0">
                <a:solidFill>
                  <a:schemeClr val="bg1"/>
                </a:solidFill>
                <a:latin typeface="+mj-lt"/>
                <a:ea typeface="+mj-ea"/>
                <a:cs typeface="+mj-cs"/>
              </a:rPr>
              <a:t> 2007-2009 и</a:t>
            </a:r>
            <a:r>
              <a:rPr lang="en-US" sz="3600" dirty="0">
                <a:solidFill>
                  <a:schemeClr val="bg1"/>
                </a:solidFill>
              </a:rPr>
              <a:t> </a:t>
            </a:r>
            <a:r>
              <a:rPr lang="en-US" sz="3600" dirty="0" err="1">
                <a:solidFill>
                  <a:schemeClr val="bg1"/>
                </a:solidFill>
              </a:rPr>
              <a:t>финансовата</a:t>
            </a:r>
            <a:r>
              <a:rPr lang="en-US" sz="3600" dirty="0">
                <a:solidFill>
                  <a:schemeClr val="bg1"/>
                </a:solidFill>
              </a:rPr>
              <a:t> </a:t>
            </a:r>
            <a:r>
              <a:rPr lang="en-US" sz="3600" dirty="0" err="1">
                <a:solidFill>
                  <a:schemeClr val="bg1"/>
                </a:solidFill>
              </a:rPr>
              <a:t>криза</a:t>
            </a:r>
            <a:r>
              <a:rPr lang="en-US" sz="3600" dirty="0">
                <a:solidFill>
                  <a:schemeClr val="bg1"/>
                </a:solidFill>
              </a:rPr>
              <a:t> </a:t>
            </a:r>
            <a:r>
              <a:rPr lang="en-US" sz="3600" dirty="0" err="1">
                <a:solidFill>
                  <a:schemeClr val="bg1"/>
                </a:solidFill>
              </a:rPr>
              <a:t>при</a:t>
            </a:r>
            <a:r>
              <a:rPr lang="en-US" sz="3600" dirty="0">
                <a:solidFill>
                  <a:schemeClr val="bg1"/>
                </a:solidFill>
              </a:rPr>
              <a:t> Ковид-19</a:t>
            </a:r>
            <a:endParaRPr lang="en-US" sz="3600" kern="1200" dirty="0">
              <a:solidFill>
                <a:schemeClr val="bg1"/>
              </a:solidFill>
              <a:latin typeface="+mj-lt"/>
              <a:cs typeface="Calibri Light"/>
            </a:endParaRPr>
          </a:p>
        </p:txBody>
      </p:sp>
      <p:cxnSp>
        <p:nvCxnSpPr>
          <p:cNvPr id="9" name="Straight Connector 8">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236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2139AD2-CDB0-4FD1-B53F-C4ACEE9C6B63}"/>
              </a:ext>
            </a:extLst>
          </p:cNvPr>
          <p:cNvSpPr>
            <a:spLocks noGrp="1"/>
          </p:cNvSpPr>
          <p:nvPr>
            <p:ph type="title"/>
          </p:nvPr>
        </p:nvSpPr>
        <p:spPr>
          <a:xfrm>
            <a:off x="841248" y="818457"/>
            <a:ext cx="3322317" cy="2975876"/>
          </a:xfrm>
        </p:spPr>
        <p:txBody>
          <a:bodyPr vert="horz" lIns="91440" tIns="45720" rIns="91440" bIns="45720" rtlCol="0" anchor="b">
            <a:normAutofit/>
          </a:bodyPr>
          <a:lstStyle/>
          <a:p>
            <a:r>
              <a:rPr lang="en-US" sz="3400" kern="1200">
                <a:solidFill>
                  <a:schemeClr val="tx1"/>
                </a:solidFill>
                <a:latin typeface="+mj-lt"/>
                <a:ea typeface="+mj-ea"/>
                <a:cs typeface="+mj-cs"/>
              </a:rPr>
              <a:t>Доходност на пенсионните фондове по време на финансовата криза 2007-2009</a:t>
            </a:r>
          </a:p>
        </p:txBody>
      </p:sp>
      <p:cxnSp>
        <p:nvCxnSpPr>
          <p:cNvPr id="10"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Chart, line chart&#10;&#10;Description automatically generated">
            <a:extLst>
              <a:ext uri="{FF2B5EF4-FFF2-40B4-BE49-F238E27FC236}">
                <a16:creationId xmlns:a16="http://schemas.microsoft.com/office/drawing/2014/main" id="{56362600-C2B0-4047-9D03-82AC961F2B39}"/>
              </a:ext>
            </a:extLst>
          </p:cNvPr>
          <p:cNvPicPr>
            <a:picLocks noGrp="1" noChangeAspect="1"/>
          </p:cNvPicPr>
          <p:nvPr>
            <p:ph idx="1"/>
          </p:nvPr>
        </p:nvPicPr>
        <p:blipFill>
          <a:blip r:embed="rId2"/>
          <a:stretch>
            <a:fillRect/>
          </a:stretch>
        </p:blipFill>
        <p:spPr>
          <a:xfrm>
            <a:off x="4763152" y="821317"/>
            <a:ext cx="7088258" cy="4533577"/>
          </a:xfrm>
          <a:prstGeom prst="rect">
            <a:avLst/>
          </a:prstGeom>
        </p:spPr>
      </p:pic>
    </p:spTree>
    <p:extLst>
      <p:ext uri="{BB962C8B-B14F-4D97-AF65-F5344CB8AC3E}">
        <p14:creationId xmlns:p14="http://schemas.microsoft.com/office/powerpoint/2010/main" val="383640717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E9361D0E-0B35-42DA-8779-9780B96F5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6EECC08E-F4F5-429A-B70B-B378AC0B0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514"/>
            <a:ext cx="4767943" cy="6843486"/>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C8024F-C974-44DD-83C2-ADB19BCE1B46}"/>
              </a:ext>
            </a:extLst>
          </p:cNvPr>
          <p:cNvSpPr>
            <a:spLocks noGrp="1"/>
          </p:cNvSpPr>
          <p:nvPr>
            <p:ph type="title"/>
          </p:nvPr>
        </p:nvSpPr>
        <p:spPr>
          <a:xfrm>
            <a:off x="875707" y="871442"/>
            <a:ext cx="3016529" cy="5115115"/>
          </a:xfrm>
        </p:spPr>
        <p:txBody>
          <a:bodyPr anchor="ctr">
            <a:normAutofit/>
          </a:bodyPr>
          <a:lstStyle/>
          <a:p>
            <a:pPr algn="ctr"/>
            <a:r>
              <a:rPr lang="en-US" sz="2800">
                <a:solidFill>
                  <a:schemeClr val="bg1">
                    <a:alpha val="60000"/>
                  </a:schemeClr>
                </a:solidFill>
                <a:cs typeface="Calibri Light"/>
              </a:rPr>
              <a:t>Доходност на пенсионните фондове по време на Ковид-19 </a:t>
            </a:r>
            <a:endParaRPr lang="en-US" sz="2800">
              <a:solidFill>
                <a:schemeClr val="bg1">
                  <a:alpha val="60000"/>
                </a:schemeClr>
              </a:solidFill>
            </a:endParaRPr>
          </a:p>
        </p:txBody>
      </p:sp>
      <p:pic>
        <p:nvPicPr>
          <p:cNvPr id="5" name="Picture 5" descr="Chart, bar chart&#10;&#10;Description automatically generated">
            <a:extLst>
              <a:ext uri="{FF2B5EF4-FFF2-40B4-BE49-F238E27FC236}">
                <a16:creationId xmlns:a16="http://schemas.microsoft.com/office/drawing/2014/main" id="{59255F45-45F6-43C4-A2AB-7A74E1DEF251}"/>
              </a:ext>
            </a:extLst>
          </p:cNvPr>
          <p:cNvPicPr>
            <a:picLocks noChangeAspect="1"/>
          </p:cNvPicPr>
          <p:nvPr/>
        </p:nvPicPr>
        <p:blipFill>
          <a:blip r:embed="rId2"/>
          <a:stretch>
            <a:fillRect/>
          </a:stretch>
        </p:blipFill>
        <p:spPr>
          <a:xfrm>
            <a:off x="5015577" y="1886508"/>
            <a:ext cx="6766188" cy="3694776"/>
          </a:xfrm>
          <a:prstGeom prst="rect">
            <a:avLst/>
          </a:prstGeom>
        </p:spPr>
      </p:pic>
      <p:sp>
        <p:nvSpPr>
          <p:cNvPr id="3" name="Content Placeholder 2">
            <a:extLst>
              <a:ext uri="{FF2B5EF4-FFF2-40B4-BE49-F238E27FC236}">
                <a16:creationId xmlns:a16="http://schemas.microsoft.com/office/drawing/2014/main" id="{CD47285D-513A-485D-8E8D-9D4085C007EC}"/>
              </a:ext>
            </a:extLst>
          </p:cNvPr>
          <p:cNvSpPr>
            <a:spLocks noGrp="1"/>
          </p:cNvSpPr>
          <p:nvPr>
            <p:ph idx="1"/>
          </p:nvPr>
        </p:nvSpPr>
        <p:spPr>
          <a:xfrm>
            <a:off x="5647234" y="4183911"/>
            <a:ext cx="5673320" cy="1903229"/>
          </a:xfrm>
        </p:spPr>
        <p:txBody>
          <a:bodyPr vert="horz" lIns="91440" tIns="45720" rIns="91440" bIns="45720" rtlCol="0" anchor="t">
            <a:normAutofit/>
          </a:bodyPr>
          <a:lstStyle/>
          <a:p>
            <a:pPr algn="ctr">
              <a:buNone/>
            </a:pPr>
            <a:br>
              <a:rPr lang="en-US" sz="2000">
                <a:solidFill>
                  <a:schemeClr val="bg1"/>
                </a:solidFill>
              </a:rPr>
            </a:br>
            <a:br>
              <a:rPr lang="en-US" sz="2000">
                <a:solidFill>
                  <a:schemeClr val="bg1"/>
                </a:solidFill>
              </a:rPr>
            </a:br>
            <a:endParaRPr lang="en-US" sz="2000">
              <a:solidFill>
                <a:schemeClr val="bg1"/>
              </a:solidFill>
            </a:endParaRPr>
          </a:p>
          <a:p>
            <a:pPr algn="ctr">
              <a:buNone/>
            </a:pPr>
            <a:endParaRPr lang="en-US" sz="2000">
              <a:solidFill>
                <a:schemeClr val="bg1"/>
              </a:solidFill>
              <a:cs typeface="Calibri"/>
            </a:endParaRPr>
          </a:p>
          <a:p>
            <a:pPr marL="0" indent="0" algn="ctr">
              <a:buNone/>
            </a:pPr>
            <a:endParaRPr lang="en-US" sz="2000">
              <a:solidFill>
                <a:schemeClr val="bg1"/>
              </a:solidFill>
              <a:cs typeface="Calibri"/>
            </a:endParaRPr>
          </a:p>
        </p:txBody>
      </p:sp>
      <p:sp>
        <p:nvSpPr>
          <p:cNvPr id="4" name="TextBox 3">
            <a:extLst>
              <a:ext uri="{FF2B5EF4-FFF2-40B4-BE49-F238E27FC236}">
                <a16:creationId xmlns:a16="http://schemas.microsoft.com/office/drawing/2014/main" id="{C98D5539-CD6E-4C7F-A6C2-629EBE3BF354}"/>
              </a:ext>
            </a:extLst>
          </p:cNvPr>
          <p:cNvSpPr txBox="1"/>
          <p:nvPr/>
        </p:nvSpPr>
        <p:spPr>
          <a:xfrm>
            <a:off x="4724400" y="3200400"/>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br>
              <a:rPr lang="en-US" sz="1100">
                <a:cs typeface="Calibri"/>
              </a:rPr>
            </a:br>
            <a:endParaRPr lang="en-US" sz="1100">
              <a:cs typeface="Calibri"/>
            </a:endParaRPr>
          </a:p>
        </p:txBody>
      </p:sp>
    </p:spTree>
    <p:extLst>
      <p:ext uri="{BB962C8B-B14F-4D97-AF65-F5344CB8AC3E}">
        <p14:creationId xmlns:p14="http://schemas.microsoft.com/office/powerpoint/2010/main" val="110778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5A5C49E-DD29-4777-9C00-7AA6E2F8D265}"/>
              </a:ext>
            </a:extLst>
          </p:cNvPr>
          <p:cNvSpPr>
            <a:spLocks noGrp="1"/>
          </p:cNvSpPr>
          <p:nvPr>
            <p:ph type="title"/>
          </p:nvPr>
        </p:nvSpPr>
        <p:spPr>
          <a:xfrm>
            <a:off x="2628121" y="1932478"/>
            <a:ext cx="7497232" cy="3134371"/>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Перспективи</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пред</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Пенсионните</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фондове</a:t>
            </a:r>
            <a:r>
              <a:rPr lang="en-US" sz="3200" kern="1200" dirty="0">
                <a:solidFill>
                  <a:schemeClr val="bg1"/>
                </a:solidFill>
                <a:latin typeface="+mj-lt"/>
                <a:ea typeface="+mj-ea"/>
                <a:cs typeface="+mj-cs"/>
              </a:rPr>
              <a:t> </a:t>
            </a:r>
            <a:endParaRPr lang="en-US" sz="3200" kern="1200" dirty="0">
              <a:solidFill>
                <a:schemeClr val="bg1"/>
              </a:solidFill>
              <a:latin typeface="+mj-lt"/>
              <a:cs typeface="Calibri Light"/>
            </a:endParaRPr>
          </a:p>
        </p:txBody>
      </p:sp>
      <p:cxnSp>
        <p:nvCxnSpPr>
          <p:cNvPr id="9" name="Straight Connector 8">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96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BE8B9-BC86-4576-85B7-897CF0CD83EB}"/>
              </a:ext>
            </a:extLst>
          </p:cNvPr>
          <p:cNvSpPr>
            <a:spLocks noGrp="1"/>
          </p:cNvSpPr>
          <p:nvPr>
            <p:ph type="title"/>
          </p:nvPr>
        </p:nvSpPr>
        <p:spPr>
          <a:xfrm>
            <a:off x="811169" y="831542"/>
            <a:ext cx="10416220" cy="1245269"/>
          </a:xfrm>
        </p:spPr>
        <p:txBody>
          <a:bodyPr anchor="b">
            <a:normAutofit/>
          </a:bodyPr>
          <a:lstStyle/>
          <a:p>
            <a:r>
              <a:rPr lang="en-US" sz="3600" dirty="0" err="1">
                <a:cs typeface="Calibri Light"/>
              </a:rPr>
              <a:t>Перспективи</a:t>
            </a:r>
            <a:r>
              <a:rPr lang="en-US" sz="3600" dirty="0">
                <a:cs typeface="Calibri Light"/>
              </a:rPr>
              <a:t> </a:t>
            </a:r>
            <a:r>
              <a:rPr lang="en-US" sz="3600" dirty="0" err="1">
                <a:cs typeface="Calibri Light"/>
              </a:rPr>
              <a:t>пред</a:t>
            </a:r>
            <a:r>
              <a:rPr lang="en-US" sz="3600" dirty="0">
                <a:cs typeface="Calibri Light"/>
              </a:rPr>
              <a:t> </a:t>
            </a:r>
            <a:r>
              <a:rPr lang="en-US" sz="3600" dirty="0" err="1">
                <a:cs typeface="Calibri Light"/>
              </a:rPr>
              <a:t>Пенсионните</a:t>
            </a:r>
            <a:r>
              <a:rPr lang="en-US" sz="3600" dirty="0">
                <a:cs typeface="Calibri Light"/>
              </a:rPr>
              <a:t> </a:t>
            </a:r>
            <a:r>
              <a:rPr lang="en-US" sz="3600" dirty="0" err="1">
                <a:cs typeface="Calibri Light"/>
              </a:rPr>
              <a:t>фондове</a:t>
            </a:r>
            <a:r>
              <a:rPr lang="en-US" sz="3600" dirty="0">
                <a:cs typeface="Calibri Light"/>
              </a:rPr>
              <a:t> </a:t>
            </a:r>
            <a:endParaRPr lang="en-US" sz="3600" dirty="0"/>
          </a:p>
        </p:txBody>
      </p:sp>
      <p:sp>
        <p:nvSpPr>
          <p:cNvPr id="21"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3CF3A90-BD2C-4971-8C7C-8198D685F38E}"/>
              </a:ext>
            </a:extLst>
          </p:cNvPr>
          <p:cNvGraphicFramePr>
            <a:graphicFrameLocks noGrp="1"/>
          </p:cNvGraphicFramePr>
          <p:nvPr>
            <p:ph idx="1"/>
            <p:extLst>
              <p:ext uri="{D42A27DB-BD31-4B8C-83A1-F6EECF244321}">
                <p14:modId xmlns:p14="http://schemas.microsoft.com/office/powerpoint/2010/main" val="4124792632"/>
              </p:ext>
            </p:extLst>
          </p:nvPr>
        </p:nvGraphicFramePr>
        <p:xfrm>
          <a:off x="841248" y="3502152"/>
          <a:ext cx="10506456" cy="2670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132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9361D0E-0B35-42DA-8779-9780B96F5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ECC08E-F4F5-429A-B70B-B378AC0B0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514"/>
            <a:ext cx="4767943" cy="6843486"/>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DD8C88-D0B1-4366-B6B2-FB5F9536746B}"/>
              </a:ext>
            </a:extLst>
          </p:cNvPr>
          <p:cNvSpPr>
            <a:spLocks noGrp="1"/>
          </p:cNvSpPr>
          <p:nvPr>
            <p:ph type="title"/>
          </p:nvPr>
        </p:nvSpPr>
        <p:spPr>
          <a:xfrm>
            <a:off x="875707" y="871442"/>
            <a:ext cx="3016529" cy="5115115"/>
          </a:xfrm>
        </p:spPr>
        <p:txBody>
          <a:bodyPr anchor="ctr">
            <a:normAutofit/>
          </a:bodyPr>
          <a:lstStyle/>
          <a:p>
            <a:pPr algn="ctr"/>
            <a:r>
              <a:rPr lang="bg-BG" sz="2800">
                <a:solidFill>
                  <a:schemeClr val="bg1">
                    <a:alpha val="60000"/>
                  </a:schemeClr>
                </a:solidFill>
                <a:latin typeface="Times New Roman"/>
                <a:cs typeface="Times New Roman"/>
              </a:rPr>
              <a:t>Проучване, което е свързано с електронизацията на продукта PEPP.</a:t>
            </a:r>
            <a:endParaRPr lang="en-US" sz="2800">
              <a:solidFill>
                <a:schemeClr val="bg1">
                  <a:alpha val="60000"/>
                </a:schemeClr>
              </a:solidFill>
            </a:endParaRPr>
          </a:p>
          <a:p>
            <a:pPr algn="ctr"/>
            <a:endParaRPr lang="en-US" sz="2800">
              <a:solidFill>
                <a:schemeClr val="bg1">
                  <a:alpha val="60000"/>
                </a:schemeClr>
              </a:solidFill>
              <a:cs typeface="Calibri Light"/>
            </a:endParaRPr>
          </a:p>
        </p:txBody>
      </p:sp>
      <p:pic>
        <p:nvPicPr>
          <p:cNvPr id="4" name="Picture 4" descr="Diagram&#10;&#10;Description automatically generated">
            <a:extLst>
              <a:ext uri="{FF2B5EF4-FFF2-40B4-BE49-F238E27FC236}">
                <a16:creationId xmlns:a16="http://schemas.microsoft.com/office/drawing/2014/main" id="{F6941399-2AAE-4D4A-8E77-2E5F23C5E36A}"/>
              </a:ext>
            </a:extLst>
          </p:cNvPr>
          <p:cNvPicPr>
            <a:picLocks noChangeAspect="1"/>
          </p:cNvPicPr>
          <p:nvPr/>
        </p:nvPicPr>
        <p:blipFill>
          <a:blip r:embed="rId2"/>
          <a:stretch>
            <a:fillRect/>
          </a:stretch>
        </p:blipFill>
        <p:spPr>
          <a:xfrm>
            <a:off x="4870299" y="1974337"/>
            <a:ext cx="7217162" cy="3486631"/>
          </a:xfrm>
          <a:prstGeom prst="rect">
            <a:avLst/>
          </a:prstGeom>
        </p:spPr>
      </p:pic>
      <p:sp>
        <p:nvSpPr>
          <p:cNvPr id="8" name="Content Placeholder 7">
            <a:extLst>
              <a:ext uri="{FF2B5EF4-FFF2-40B4-BE49-F238E27FC236}">
                <a16:creationId xmlns:a16="http://schemas.microsoft.com/office/drawing/2014/main" id="{9C0A0521-DC2D-4998-90DC-33BBC57E00F9}"/>
              </a:ext>
            </a:extLst>
          </p:cNvPr>
          <p:cNvSpPr>
            <a:spLocks noGrp="1"/>
          </p:cNvSpPr>
          <p:nvPr>
            <p:ph idx="1"/>
          </p:nvPr>
        </p:nvSpPr>
        <p:spPr>
          <a:xfrm>
            <a:off x="4604498" y="5467279"/>
            <a:ext cx="6024241" cy="589782"/>
          </a:xfrm>
        </p:spPr>
        <p:txBody>
          <a:bodyPr anchor="t">
            <a:normAutofit/>
          </a:bodyPr>
          <a:lstStyle/>
          <a:p>
            <a:pPr algn="ctr"/>
            <a:r>
              <a:rPr lang="bg-BG" sz="1800" i="1" dirty="0" err="1">
                <a:solidFill>
                  <a:schemeClr val="bg1"/>
                </a:solidFill>
                <a:latin typeface="Times New Roman"/>
                <a:cs typeface="Times New Roman"/>
              </a:rPr>
              <a:t>Source</a:t>
            </a:r>
            <a:r>
              <a:rPr lang="bg-BG" sz="1800" dirty="0">
                <a:solidFill>
                  <a:schemeClr val="bg1"/>
                </a:solidFill>
                <a:latin typeface="Times New Roman"/>
                <a:cs typeface="Times New Roman"/>
              </a:rPr>
              <a:t>: VUZF </a:t>
            </a:r>
            <a:r>
              <a:rPr lang="bg-BG" sz="1800" dirty="0" err="1">
                <a:solidFill>
                  <a:schemeClr val="bg1"/>
                </a:solidFill>
                <a:latin typeface="Times New Roman"/>
                <a:cs typeface="Times New Roman"/>
              </a:rPr>
              <a:t>study</a:t>
            </a:r>
            <a:r>
              <a:rPr lang="bg-BG" sz="1800" dirty="0">
                <a:solidFill>
                  <a:schemeClr val="bg1"/>
                </a:solidFill>
                <a:latin typeface="Times New Roman"/>
                <a:cs typeface="Times New Roman"/>
              </a:rPr>
              <a:t> </a:t>
            </a:r>
            <a:r>
              <a:rPr lang="bg-BG" sz="1800" dirty="0" err="1">
                <a:solidFill>
                  <a:schemeClr val="bg1"/>
                </a:solidFill>
                <a:latin typeface="Times New Roman"/>
                <a:cs typeface="Times New Roman"/>
              </a:rPr>
              <a:t>of</a:t>
            </a:r>
            <a:r>
              <a:rPr lang="bg-BG" sz="1800" dirty="0">
                <a:solidFill>
                  <a:schemeClr val="bg1"/>
                </a:solidFill>
                <a:latin typeface="Times New Roman"/>
                <a:cs typeface="Times New Roman"/>
              </a:rPr>
              <a:t> </a:t>
            </a:r>
            <a:r>
              <a:rPr lang="bg-BG" sz="1800" dirty="0" err="1">
                <a:solidFill>
                  <a:schemeClr val="bg1"/>
                </a:solidFill>
                <a:latin typeface="Times New Roman"/>
                <a:cs typeface="Times New Roman"/>
              </a:rPr>
              <a:t>savers</a:t>
            </a:r>
            <a:r>
              <a:rPr lang="bg-BG" sz="1800" dirty="0">
                <a:solidFill>
                  <a:schemeClr val="bg1"/>
                </a:solidFill>
                <a:latin typeface="Times New Roman"/>
                <a:cs typeface="Times New Roman"/>
              </a:rPr>
              <a:t>’ </a:t>
            </a:r>
            <a:r>
              <a:rPr lang="bg-BG" sz="1800" dirty="0" err="1">
                <a:solidFill>
                  <a:schemeClr val="bg1"/>
                </a:solidFill>
                <a:latin typeface="Times New Roman"/>
                <a:cs typeface="Times New Roman"/>
              </a:rPr>
              <a:t>expectations</a:t>
            </a:r>
            <a:r>
              <a:rPr lang="bg-BG" sz="1800" dirty="0">
                <a:solidFill>
                  <a:schemeClr val="bg1"/>
                </a:solidFill>
                <a:latin typeface="Times New Roman"/>
                <a:cs typeface="Times New Roman"/>
              </a:rPr>
              <a:t> (2020)</a:t>
            </a:r>
            <a:r>
              <a:rPr lang="bg-BG" sz="1800" dirty="0">
                <a:latin typeface="Times New Roman"/>
                <a:cs typeface="Times New Roman"/>
              </a:rPr>
              <a:t>2</a:t>
            </a:r>
            <a:r>
              <a:rPr lang="bg-BG" sz="2000" dirty="0">
                <a:latin typeface="Times New Roman"/>
                <a:cs typeface="Times New Roman"/>
              </a:rPr>
              <a:t>0).</a:t>
            </a:r>
            <a:endParaRPr lang="en-US" sz="2000" dirty="0">
              <a:solidFill>
                <a:schemeClr val="bg1"/>
              </a:solidFill>
              <a:cs typeface="Calibri" panose="020F0502020204030204"/>
            </a:endParaRPr>
          </a:p>
          <a:p>
            <a:pPr algn="ctr"/>
            <a:endParaRPr lang="en-US" sz="2000" dirty="0">
              <a:solidFill>
                <a:schemeClr val="bg1"/>
              </a:solidFill>
              <a:cs typeface="Calibri" panose="020F0502020204030204"/>
            </a:endParaRPr>
          </a:p>
        </p:txBody>
      </p:sp>
    </p:spTree>
    <p:extLst>
      <p:ext uri="{BB962C8B-B14F-4D97-AF65-F5344CB8AC3E}">
        <p14:creationId xmlns:p14="http://schemas.microsoft.com/office/powerpoint/2010/main" val="41666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8DF8477-CEE0-430C-B12E-3E47BF4EF652}"/>
              </a:ext>
            </a:extLst>
          </p:cNvPr>
          <p:cNvSpPr>
            <a:spLocks noGrp="1"/>
          </p:cNvSpPr>
          <p:nvPr>
            <p:ph type="title"/>
          </p:nvPr>
        </p:nvSpPr>
        <p:spPr>
          <a:xfrm>
            <a:off x="535020" y="685800"/>
            <a:ext cx="2780271" cy="5105400"/>
          </a:xfrm>
        </p:spPr>
        <p:txBody>
          <a:bodyPr>
            <a:normAutofit/>
          </a:bodyPr>
          <a:lstStyle/>
          <a:p>
            <a:r>
              <a:rPr lang="en-US" sz="4000">
                <a:solidFill>
                  <a:srgbClr val="FFFFFF"/>
                </a:solidFill>
                <a:cs typeface="Calibri Light"/>
              </a:rPr>
              <a:t>Изводи :</a:t>
            </a:r>
          </a:p>
        </p:txBody>
      </p:sp>
      <p:graphicFrame>
        <p:nvGraphicFramePr>
          <p:cNvPr id="5" name="Content Placeholder 2">
            <a:extLst>
              <a:ext uri="{FF2B5EF4-FFF2-40B4-BE49-F238E27FC236}">
                <a16:creationId xmlns:a16="http://schemas.microsoft.com/office/drawing/2014/main" id="{E32213BF-EC73-4E58-9B86-A3B4BC39A81D}"/>
              </a:ext>
            </a:extLst>
          </p:cNvPr>
          <p:cNvGraphicFramePr>
            <a:graphicFrameLocks noGrp="1"/>
          </p:cNvGraphicFramePr>
          <p:nvPr>
            <p:ph idx="1"/>
            <p:extLst>
              <p:ext uri="{D42A27DB-BD31-4B8C-83A1-F6EECF244321}">
                <p14:modId xmlns:p14="http://schemas.microsoft.com/office/powerpoint/2010/main" val="148445174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99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02FC0C2-FDBD-46DC-8AF6-49837642ACD2}"/>
              </a:ext>
            </a:extLst>
          </p:cNvPr>
          <p:cNvSpPr>
            <a:spLocks noGrp="1"/>
          </p:cNvSpPr>
          <p:nvPr>
            <p:ph type="title"/>
          </p:nvPr>
        </p:nvSpPr>
        <p:spPr>
          <a:xfrm>
            <a:off x="535020" y="685800"/>
            <a:ext cx="2780271" cy="5105400"/>
          </a:xfrm>
        </p:spPr>
        <p:txBody>
          <a:bodyPr>
            <a:normAutofit/>
          </a:bodyPr>
          <a:lstStyle/>
          <a:p>
            <a:r>
              <a:rPr lang="en-US" sz="4000">
                <a:solidFill>
                  <a:srgbClr val="FFFFFF"/>
                </a:solidFill>
                <a:cs typeface="Calibri Light"/>
              </a:rPr>
              <a:t>Изводи:</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914D3D45-60F0-4F46-B549-15C73B554002}"/>
              </a:ext>
            </a:extLst>
          </p:cNvPr>
          <p:cNvGraphicFramePr>
            <a:graphicFrameLocks noGrp="1"/>
          </p:cNvGraphicFramePr>
          <p:nvPr>
            <p:ph idx="1"/>
            <p:extLst>
              <p:ext uri="{D42A27DB-BD31-4B8C-83A1-F6EECF244321}">
                <p14:modId xmlns:p14="http://schemas.microsoft.com/office/powerpoint/2010/main" val="74169688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61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imeline&#10;&#10;Description automatically generated">
            <a:extLst>
              <a:ext uri="{FF2B5EF4-FFF2-40B4-BE49-F238E27FC236}">
                <a16:creationId xmlns:a16="http://schemas.microsoft.com/office/drawing/2014/main" id="{D94DCA19-544F-4084-9CFA-DD8B612C2BA2}"/>
              </a:ext>
            </a:extLst>
          </p:cNvPr>
          <p:cNvPicPr>
            <a:picLocks noChangeAspect="1"/>
          </p:cNvPicPr>
          <p:nvPr/>
        </p:nvPicPr>
        <p:blipFill rotWithShape="1">
          <a:blip r:embed="rId2"/>
          <a:srcRect t="3451" b="13524"/>
          <a:stretch/>
        </p:blipFill>
        <p:spPr>
          <a:xfrm>
            <a:off x="20" y="10"/>
            <a:ext cx="12191980" cy="6857990"/>
          </a:xfrm>
          <a:prstGeom prst="rect">
            <a:avLst/>
          </a:prstGeom>
        </p:spPr>
      </p:pic>
      <p:sp>
        <p:nvSpPr>
          <p:cNvPr id="13"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1CAC7-0545-406C-9D30-5EF391361146}"/>
              </a:ext>
            </a:extLst>
          </p:cNvPr>
          <p:cNvSpPr>
            <a:spLocks noGrp="1"/>
          </p:cNvSpPr>
          <p:nvPr>
            <p:ph type="title"/>
          </p:nvPr>
        </p:nvSpPr>
        <p:spPr>
          <a:xfrm>
            <a:off x="523875" y="5317240"/>
            <a:ext cx="11210925" cy="744836"/>
          </a:xfrm>
        </p:spPr>
        <p:txBody>
          <a:bodyPr vert="horz" lIns="91440" tIns="45720" rIns="91440" bIns="45720" rtlCol="0">
            <a:normAutofit/>
          </a:bodyPr>
          <a:lstStyle/>
          <a:p>
            <a:pPr algn="ctr"/>
            <a:r>
              <a:rPr lang="en-US" sz="3600" kern="1200">
                <a:solidFill>
                  <a:schemeClr val="tx1">
                    <a:lumMod val="85000"/>
                    <a:lumOff val="15000"/>
                  </a:schemeClr>
                </a:solidFill>
                <a:latin typeface="+mj-lt"/>
                <a:ea typeface="+mj-ea"/>
                <a:cs typeface="+mj-cs"/>
              </a:rPr>
              <a:t>Благодаря за вниманието ! </a:t>
            </a:r>
          </a:p>
        </p:txBody>
      </p:sp>
      <p:cxnSp>
        <p:nvCxnSpPr>
          <p:cNvPr id="14"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4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F4C-D165-4718-800D-5030DC705DA9}"/>
              </a:ext>
            </a:extLst>
          </p:cNvPr>
          <p:cNvSpPr>
            <a:spLocks noGrp="1"/>
          </p:cNvSpPr>
          <p:nvPr>
            <p:ph type="title"/>
          </p:nvPr>
        </p:nvSpPr>
        <p:spPr>
          <a:xfrm flipH="1">
            <a:off x="11353800" y="1387809"/>
            <a:ext cx="52136" cy="322931"/>
          </a:xfrm>
        </p:spPr>
        <p:txBody>
          <a:bodyPr>
            <a:normAutofit fontScale="90000"/>
          </a:bodyPr>
          <a:lstStyle/>
          <a:p>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8AB0D9E1-9F10-43B0-AE1C-FBE60F07C41A}"/>
              </a:ext>
            </a:extLst>
          </p:cNvPr>
          <p:cNvPicPr>
            <a:picLocks noGrp="1" noChangeAspect="1"/>
          </p:cNvPicPr>
          <p:nvPr>
            <p:ph idx="1"/>
          </p:nvPr>
        </p:nvPicPr>
        <p:blipFill rotWithShape="1">
          <a:blip r:embed="rId2"/>
          <a:srcRect l="2689" t="185" r="3885" b="5166"/>
          <a:stretch/>
        </p:blipFill>
        <p:spPr>
          <a:xfrm>
            <a:off x="112594" y="835"/>
            <a:ext cx="11994251" cy="6888003"/>
          </a:xfrm>
        </p:spPr>
      </p:pic>
    </p:spTree>
    <p:extLst>
      <p:ext uri="{BB962C8B-B14F-4D97-AF65-F5344CB8AC3E}">
        <p14:creationId xmlns:p14="http://schemas.microsoft.com/office/powerpoint/2010/main" val="72877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B4D9F-7C69-4A6B-A7AC-DEF185FF1040}"/>
              </a:ext>
            </a:extLst>
          </p:cNvPr>
          <p:cNvSpPr>
            <a:spLocks noGrp="1"/>
          </p:cNvSpPr>
          <p:nvPr>
            <p:ph type="title"/>
          </p:nvPr>
        </p:nvSpPr>
        <p:spPr>
          <a:xfrm>
            <a:off x="841248" y="932961"/>
            <a:ext cx="4887685" cy="1777419"/>
          </a:xfrm>
        </p:spPr>
        <p:txBody>
          <a:bodyPr anchor="b">
            <a:normAutofit/>
          </a:bodyPr>
          <a:lstStyle/>
          <a:p>
            <a:r>
              <a:rPr lang="en-US" sz="4000">
                <a:cs typeface="Calibri Light"/>
              </a:rPr>
              <a:t>Същност на пенсионните фондове </a:t>
            </a:r>
            <a:endParaRPr lang="en-US" sz="4000"/>
          </a:p>
        </p:txBody>
      </p:sp>
      <p:sp>
        <p:nvSpPr>
          <p:cNvPr id="3" name="Content Placeholder 2">
            <a:extLst>
              <a:ext uri="{FF2B5EF4-FFF2-40B4-BE49-F238E27FC236}">
                <a16:creationId xmlns:a16="http://schemas.microsoft.com/office/drawing/2014/main" id="{73C96FC2-F77B-47AD-8528-B3F77FF1AF9F}"/>
              </a:ext>
            </a:extLst>
          </p:cNvPr>
          <p:cNvSpPr>
            <a:spLocks noGrp="1"/>
          </p:cNvSpPr>
          <p:nvPr>
            <p:ph idx="1"/>
          </p:nvPr>
        </p:nvSpPr>
        <p:spPr>
          <a:xfrm>
            <a:off x="841248" y="2894530"/>
            <a:ext cx="4887685" cy="3209544"/>
          </a:xfrm>
        </p:spPr>
        <p:txBody>
          <a:bodyPr vert="horz" lIns="91440" tIns="45720" rIns="91440" bIns="45720" rtlCol="0" anchor="t">
            <a:normAutofit/>
          </a:bodyPr>
          <a:lstStyle/>
          <a:p>
            <a:r>
              <a:rPr lang="bg-BG" sz="1400">
                <a:latin typeface="Times New Roman"/>
                <a:cs typeface="Times New Roman"/>
              </a:rPr>
              <a:t>Пенсионните фондове са съвкупност от активи, които имат единствена цел финансиране на пенсионните плащания. Активите са закупени от вноски за пенсионни планове. Пенсионният фонд е структуриран като организация със специална цел или юридическо отделно лице управлявано от специален посредник или друга финансова институция, управляваща от името на членовете на фонда. Пенсионният фонд обикновено се управлява от финансови организации като осигурителна, застрахователна, банкова организация или дружество, занимаващо се професионално с управление на инвестиционни портфейли. Когато е юридическо лице, фондът може да бъде пасивен или активен. В България капиталовият пенсионен фонд се управлява само от пенсионноосигурително дружество.</a:t>
            </a:r>
            <a:endParaRPr lang="en-US" sz="1400"/>
          </a:p>
        </p:txBody>
      </p:sp>
      <p:cxnSp>
        <p:nvCxnSpPr>
          <p:cNvPr id="16" name="Straight Connector 10">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Chart&#10;&#10;Description automatically generated">
            <a:extLst>
              <a:ext uri="{FF2B5EF4-FFF2-40B4-BE49-F238E27FC236}">
                <a16:creationId xmlns:a16="http://schemas.microsoft.com/office/drawing/2014/main" id="{90AA24A0-C599-4DE3-9E68-019AF8B4C6D4}"/>
              </a:ext>
            </a:extLst>
          </p:cNvPr>
          <p:cNvPicPr>
            <a:picLocks noChangeAspect="1"/>
          </p:cNvPicPr>
          <p:nvPr/>
        </p:nvPicPr>
        <p:blipFill rotWithShape="1">
          <a:blip r:embed="rId2"/>
          <a:srcRect l="4160" r="6479" b="3"/>
          <a:stretch/>
        </p:blipFill>
        <p:spPr>
          <a:xfrm>
            <a:off x="6749145" y="573678"/>
            <a:ext cx="5103206" cy="5710645"/>
          </a:xfrm>
          <a:prstGeom prst="rect">
            <a:avLst/>
          </a:prstGeom>
        </p:spPr>
      </p:pic>
    </p:spTree>
    <p:extLst>
      <p:ext uri="{BB962C8B-B14F-4D97-AF65-F5344CB8AC3E}">
        <p14:creationId xmlns:p14="http://schemas.microsoft.com/office/powerpoint/2010/main" val="36476635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5A07D2-6BDE-4A71-83A5-32FDB2087811}"/>
              </a:ext>
            </a:extLst>
          </p:cNvPr>
          <p:cNvSpPr>
            <a:spLocks noGrp="1"/>
          </p:cNvSpPr>
          <p:nvPr>
            <p:ph type="title"/>
          </p:nvPr>
        </p:nvSpPr>
        <p:spPr>
          <a:xfrm>
            <a:off x="833002" y="448253"/>
            <a:ext cx="10520702" cy="1325563"/>
          </a:xfrm>
        </p:spPr>
        <p:txBody>
          <a:bodyPr>
            <a:normAutofit/>
          </a:bodyPr>
          <a:lstStyle/>
          <a:p>
            <a:r>
              <a:rPr lang="en-US" sz="4000" dirty="0" err="1">
                <a:cs typeface="Calibri Light"/>
              </a:rPr>
              <a:t>Структура</a:t>
            </a:r>
            <a:r>
              <a:rPr lang="en-US" sz="4000" dirty="0">
                <a:cs typeface="Calibri Light"/>
              </a:rPr>
              <a:t> </a:t>
            </a:r>
            <a:r>
              <a:rPr lang="en-US" sz="4000" dirty="0" err="1">
                <a:cs typeface="Calibri Light"/>
              </a:rPr>
              <a:t>на</a:t>
            </a:r>
            <a:r>
              <a:rPr lang="en-US" sz="4000" dirty="0">
                <a:cs typeface="Calibri Light"/>
              </a:rPr>
              <a:t> </a:t>
            </a:r>
            <a:r>
              <a:rPr lang="en-US" sz="4000" dirty="0" err="1">
                <a:cs typeface="Calibri Light"/>
              </a:rPr>
              <a:t>пенсионните</a:t>
            </a:r>
            <a:r>
              <a:rPr lang="en-US" sz="4000" dirty="0">
                <a:cs typeface="Calibri Light"/>
              </a:rPr>
              <a:t> </a:t>
            </a:r>
            <a:r>
              <a:rPr lang="en-US" sz="4000" dirty="0" err="1">
                <a:cs typeface="Calibri Light"/>
              </a:rPr>
              <a:t>фондове</a:t>
            </a:r>
            <a:r>
              <a:rPr lang="en-US" sz="4000" dirty="0">
                <a:cs typeface="Calibri Light"/>
              </a:rPr>
              <a:t> в </a:t>
            </a:r>
            <a:r>
              <a:rPr lang="en-US" sz="4000" dirty="0" err="1">
                <a:cs typeface="Calibri Light"/>
              </a:rPr>
              <a:t>България</a:t>
            </a:r>
            <a:endParaRPr lang="en-US" sz="4000">
              <a:cs typeface="Calibri Light"/>
            </a:endParaRPr>
          </a:p>
        </p:txBody>
      </p:sp>
      <p:sp>
        <p:nvSpPr>
          <p:cNvPr id="3" name="Content Placeholder 2">
            <a:extLst>
              <a:ext uri="{FF2B5EF4-FFF2-40B4-BE49-F238E27FC236}">
                <a16:creationId xmlns:a16="http://schemas.microsoft.com/office/drawing/2014/main" id="{F66D2374-FFC9-4A2E-8EF8-95B86242FB1D}"/>
              </a:ext>
            </a:extLst>
          </p:cNvPr>
          <p:cNvSpPr>
            <a:spLocks noGrp="1"/>
          </p:cNvSpPr>
          <p:nvPr>
            <p:ph idx="1"/>
          </p:nvPr>
        </p:nvSpPr>
        <p:spPr>
          <a:xfrm>
            <a:off x="838200" y="2191807"/>
            <a:ext cx="4936067" cy="3985155"/>
          </a:xfrm>
        </p:spPr>
        <p:txBody>
          <a:bodyPr vert="horz" lIns="91440" tIns="45720" rIns="91440" bIns="45720" rtlCol="0" anchor="t">
            <a:normAutofit/>
          </a:bodyPr>
          <a:lstStyle/>
          <a:p>
            <a:r>
              <a:rPr lang="bg-BG" sz="1700" dirty="0">
                <a:latin typeface="Times New Roman"/>
                <a:cs typeface="Times New Roman"/>
              </a:rPr>
              <a:t>Пенсионната система в България е регламентирана в Кодекса за социално осигуряване и е организирана в три стълба:</a:t>
            </a:r>
            <a:endParaRPr lang="en-US" sz="1700" dirty="0">
              <a:cs typeface="Calibri" panose="020F0502020204030204"/>
            </a:endParaRPr>
          </a:p>
          <a:p>
            <a:r>
              <a:rPr lang="bg-BG" sz="1700" dirty="0">
                <a:latin typeface="Times New Roman"/>
                <a:cs typeface="Times New Roman"/>
              </a:rPr>
              <a:t>I-ви стълб–Държавно обществено осигуряване (ДОО)-задължителен, публично администриран, </a:t>
            </a:r>
            <a:r>
              <a:rPr lang="bg-BG" sz="1700" dirty="0" err="1">
                <a:latin typeface="Times New Roman"/>
                <a:cs typeface="Times New Roman"/>
              </a:rPr>
              <a:t>разходо</a:t>
            </a:r>
            <a:r>
              <a:rPr lang="bg-BG" sz="1700" dirty="0">
                <a:latin typeface="Times New Roman"/>
                <a:cs typeface="Times New Roman"/>
              </a:rPr>
              <a:t>-покривен, с дефинирани пенсии;</a:t>
            </a:r>
            <a:endParaRPr lang="en-US" sz="1700" dirty="0">
              <a:cs typeface="Calibri"/>
            </a:endParaRPr>
          </a:p>
          <a:p>
            <a:r>
              <a:rPr lang="bg-BG" sz="1700" dirty="0">
                <a:latin typeface="Times New Roman"/>
                <a:cs typeface="Times New Roman"/>
              </a:rPr>
              <a:t>II-ри стълб–Допълнително задължително пенсионно осигуряване (ДЗПО)- задължителен, частно управляван, капиталов, с дефинирани вноски ;</a:t>
            </a:r>
            <a:endParaRPr lang="en-US" sz="1700" dirty="0">
              <a:cs typeface="Calibri"/>
            </a:endParaRPr>
          </a:p>
          <a:p>
            <a:r>
              <a:rPr lang="bg-BG" sz="1700" dirty="0">
                <a:latin typeface="Times New Roman"/>
                <a:cs typeface="Times New Roman"/>
              </a:rPr>
              <a:t>III -ти стълб-Допълнително доброволно пенсионно осигуряване (ДДПО)- частно управляван, капиталов, с дефинирани вноски.</a:t>
            </a:r>
            <a:endParaRPr lang="en-US" sz="1700" dirty="0"/>
          </a:p>
          <a:p>
            <a:endParaRPr lang="en-US" sz="1700">
              <a:cs typeface="Calibri"/>
            </a:endParaRPr>
          </a:p>
        </p:txBody>
      </p:sp>
      <p:pic>
        <p:nvPicPr>
          <p:cNvPr id="4" name="Picture 4" descr="Diagram&#10;&#10;Description automatically generated">
            <a:extLst>
              <a:ext uri="{FF2B5EF4-FFF2-40B4-BE49-F238E27FC236}">
                <a16:creationId xmlns:a16="http://schemas.microsoft.com/office/drawing/2014/main" id="{B7296F58-3D02-4468-81EB-F3CE8518F53F}"/>
              </a:ext>
            </a:extLst>
          </p:cNvPr>
          <p:cNvPicPr>
            <a:picLocks noChangeAspect="1"/>
          </p:cNvPicPr>
          <p:nvPr/>
        </p:nvPicPr>
        <p:blipFill rotWithShape="1">
          <a:blip r:embed="rId2"/>
          <a:srcRect b="8040"/>
          <a:stretch/>
        </p:blipFill>
        <p:spPr>
          <a:xfrm>
            <a:off x="7267898" y="2452491"/>
            <a:ext cx="2984983" cy="3143374"/>
          </a:xfrm>
          <a:prstGeom prst="rect">
            <a:avLst/>
          </a:prstGeom>
        </p:spPr>
      </p:pic>
    </p:spTree>
    <p:extLst>
      <p:ext uri="{BB962C8B-B14F-4D97-AF65-F5344CB8AC3E}">
        <p14:creationId xmlns:p14="http://schemas.microsoft.com/office/powerpoint/2010/main" val="28482484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17C2E2C-FA7E-4208-9E32-C491E09AAF0F}"/>
              </a:ext>
            </a:extLst>
          </p:cNvPr>
          <p:cNvSpPr>
            <a:spLocks noGrp="1"/>
          </p:cNvSpPr>
          <p:nvPr>
            <p:ph type="title"/>
          </p:nvPr>
        </p:nvSpPr>
        <p:spPr>
          <a:xfrm>
            <a:off x="2628121" y="1932478"/>
            <a:ext cx="6935759" cy="3134371"/>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Индивидуални</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спестявания</a:t>
            </a:r>
            <a:r>
              <a:rPr lang="en-US" sz="6000" kern="1200" dirty="0">
                <a:solidFill>
                  <a:schemeClr val="bg1"/>
                </a:solidFill>
                <a:latin typeface="+mj-lt"/>
                <a:ea typeface="+mj-ea"/>
                <a:cs typeface="+mj-cs"/>
              </a:rPr>
              <a:t> </a:t>
            </a:r>
          </a:p>
        </p:txBody>
      </p:sp>
      <p:cxnSp>
        <p:nvCxnSpPr>
          <p:cNvPr id="9" name="Straight Connector 8">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78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0D9235-BD93-425E-8CEA-5EA84BA27F0B}"/>
              </a:ext>
            </a:extLst>
          </p:cNvPr>
          <p:cNvSpPr>
            <a:spLocks noGrp="1"/>
          </p:cNvSpPr>
          <p:nvPr>
            <p:ph type="title"/>
          </p:nvPr>
        </p:nvSpPr>
        <p:spPr>
          <a:xfrm>
            <a:off x="833002" y="448253"/>
            <a:ext cx="10520702" cy="1325563"/>
          </a:xfrm>
        </p:spPr>
        <p:txBody>
          <a:bodyPr vert="horz" lIns="91440" tIns="45720" rIns="91440" bIns="45720" rtlCol="0">
            <a:normAutofit/>
          </a:bodyPr>
          <a:lstStyle/>
          <a:p>
            <a:r>
              <a:rPr lang="en-US" sz="4000" kern="1200" dirty="0" err="1">
                <a:latin typeface="+mj-lt"/>
                <a:ea typeface="+mj-ea"/>
                <a:cs typeface="+mj-cs"/>
              </a:rPr>
              <a:t>Индивидуални</a:t>
            </a:r>
            <a:r>
              <a:rPr lang="en-US" sz="4000" kern="1200" dirty="0">
                <a:latin typeface="+mj-lt"/>
                <a:ea typeface="+mj-ea"/>
                <a:cs typeface="+mj-cs"/>
              </a:rPr>
              <a:t> </a:t>
            </a:r>
            <a:r>
              <a:rPr lang="en-US" sz="4000" kern="1200" dirty="0" err="1">
                <a:latin typeface="+mj-lt"/>
                <a:ea typeface="+mj-ea"/>
                <a:cs typeface="+mj-cs"/>
              </a:rPr>
              <a:t>спестявания</a:t>
            </a:r>
            <a:r>
              <a:rPr lang="en-US" sz="4000" dirty="0"/>
              <a:t> :</a:t>
            </a:r>
            <a:br>
              <a:rPr lang="en-US" sz="4000" dirty="0"/>
            </a:br>
            <a:r>
              <a:rPr lang="en-US" sz="4000" kern="1200" dirty="0" err="1">
                <a:latin typeface="+mj-lt"/>
                <a:ea typeface="+mj-ea"/>
                <a:cs typeface="+mj-cs"/>
              </a:rPr>
              <a:t>Спестявания</a:t>
            </a:r>
            <a:r>
              <a:rPr lang="en-US" sz="4000" kern="1200" dirty="0">
                <a:latin typeface="+mj-lt"/>
                <a:ea typeface="+mj-ea"/>
                <a:cs typeface="+mj-cs"/>
              </a:rPr>
              <a:t> </a:t>
            </a:r>
            <a:r>
              <a:rPr lang="en-US" sz="4000" dirty="0" err="1"/>
              <a:t>застраховки</a:t>
            </a:r>
            <a:r>
              <a:rPr lang="en-US" sz="4000" kern="1200" dirty="0">
                <a:latin typeface="+mj-lt"/>
                <a:ea typeface="+mj-ea"/>
                <a:cs typeface="+mj-cs"/>
              </a:rPr>
              <a:t> ,,</a:t>
            </a:r>
            <a:r>
              <a:rPr lang="en-US" sz="4000" kern="1200" dirty="0" err="1">
                <a:latin typeface="+mj-lt"/>
                <a:ea typeface="+mj-ea"/>
                <a:cs typeface="+mj-cs"/>
              </a:rPr>
              <a:t>Живот</a:t>
            </a:r>
            <a:r>
              <a:rPr lang="en-US" sz="4000" kern="1200" dirty="0">
                <a:latin typeface="+mj-lt"/>
                <a:ea typeface="+mj-ea"/>
                <a:cs typeface="+mj-cs"/>
              </a:rPr>
              <a:t>`</a:t>
            </a:r>
            <a:r>
              <a:rPr lang="en-US" kern="1200" dirty="0">
                <a:latin typeface="+mj-lt"/>
                <a:ea typeface="+mj-ea"/>
                <a:cs typeface="+mj-cs"/>
              </a:rPr>
              <a:t>`</a:t>
            </a:r>
          </a:p>
        </p:txBody>
      </p:sp>
      <p:sp>
        <p:nvSpPr>
          <p:cNvPr id="19" name="Content Placeholder 19">
            <a:extLst>
              <a:ext uri="{FF2B5EF4-FFF2-40B4-BE49-F238E27FC236}">
                <a16:creationId xmlns:a16="http://schemas.microsoft.com/office/drawing/2014/main" id="{886B6891-A8C4-4C4B-B0E3-3F07E2B1BEC2}"/>
              </a:ext>
            </a:extLst>
          </p:cNvPr>
          <p:cNvSpPr>
            <a:spLocks noGrp="1"/>
          </p:cNvSpPr>
          <p:nvPr>
            <p:ph idx="1"/>
          </p:nvPr>
        </p:nvSpPr>
        <p:spPr>
          <a:xfrm flipH="1">
            <a:off x="420215" y="6162229"/>
            <a:ext cx="237512" cy="64865"/>
          </a:xfrm>
        </p:spPr>
        <p:txBody>
          <a:bodyPr>
            <a:normAutofit fontScale="25000" lnSpcReduction="20000"/>
          </a:bodyPr>
          <a:lstStyle/>
          <a:p>
            <a:endParaRPr lang="en-US" sz="2000"/>
          </a:p>
        </p:txBody>
      </p:sp>
      <p:pic>
        <p:nvPicPr>
          <p:cNvPr id="4" name="Picture 4" descr="Chart, waterfall chart&#10;&#10;Description automatically generated">
            <a:extLst>
              <a:ext uri="{FF2B5EF4-FFF2-40B4-BE49-F238E27FC236}">
                <a16:creationId xmlns:a16="http://schemas.microsoft.com/office/drawing/2014/main" id="{FFC578B8-8099-4863-AA8D-C70AB877E6A8}"/>
              </a:ext>
            </a:extLst>
          </p:cNvPr>
          <p:cNvPicPr>
            <a:picLocks noChangeAspect="1"/>
          </p:cNvPicPr>
          <p:nvPr/>
        </p:nvPicPr>
        <p:blipFill>
          <a:blip r:embed="rId2"/>
          <a:stretch>
            <a:fillRect/>
          </a:stretch>
        </p:blipFill>
        <p:spPr>
          <a:xfrm>
            <a:off x="482156" y="1802768"/>
            <a:ext cx="9768654" cy="4743185"/>
          </a:xfrm>
          <a:prstGeom prst="rect">
            <a:avLst/>
          </a:prstGeom>
        </p:spPr>
      </p:pic>
      <p:sp>
        <p:nvSpPr>
          <p:cNvPr id="5" name="TextBox 4">
            <a:extLst>
              <a:ext uri="{FF2B5EF4-FFF2-40B4-BE49-F238E27FC236}">
                <a16:creationId xmlns:a16="http://schemas.microsoft.com/office/drawing/2014/main" id="{AE6D07CA-8332-403F-9F0E-CE682E56440C}"/>
              </a:ext>
            </a:extLst>
          </p:cNvPr>
          <p:cNvSpPr txBox="1"/>
          <p:nvPr/>
        </p:nvSpPr>
        <p:spPr>
          <a:xfrm>
            <a:off x="4553953" y="31703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6" name="TextBox 5">
            <a:extLst>
              <a:ext uri="{FF2B5EF4-FFF2-40B4-BE49-F238E27FC236}">
                <a16:creationId xmlns:a16="http://schemas.microsoft.com/office/drawing/2014/main" id="{CA3626CC-D013-44BD-9AFB-697CCF4BED42}"/>
              </a:ext>
            </a:extLst>
          </p:cNvPr>
          <p:cNvSpPr txBox="1"/>
          <p:nvPr/>
        </p:nvSpPr>
        <p:spPr>
          <a:xfrm>
            <a:off x="535907" y="6491538"/>
            <a:ext cx="31843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dirty="0">
              <a:cs typeface="Calibri"/>
            </a:endParaRPr>
          </a:p>
        </p:txBody>
      </p:sp>
      <p:sp>
        <p:nvSpPr>
          <p:cNvPr id="7" name="TextBox 6">
            <a:extLst>
              <a:ext uri="{FF2B5EF4-FFF2-40B4-BE49-F238E27FC236}">
                <a16:creationId xmlns:a16="http://schemas.microsoft.com/office/drawing/2014/main" id="{426611B4-0435-4DE1-AFE2-5C31067A193E}"/>
              </a:ext>
            </a:extLst>
          </p:cNvPr>
          <p:cNvSpPr txBox="1"/>
          <p:nvPr/>
        </p:nvSpPr>
        <p:spPr>
          <a:xfrm>
            <a:off x="5010150" y="3486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9" name="TextBox 8">
            <a:extLst>
              <a:ext uri="{FF2B5EF4-FFF2-40B4-BE49-F238E27FC236}">
                <a16:creationId xmlns:a16="http://schemas.microsoft.com/office/drawing/2014/main" id="{B0A472A5-E495-434F-8251-13CD304240E4}"/>
              </a:ext>
            </a:extLst>
          </p:cNvPr>
          <p:cNvSpPr txBox="1"/>
          <p:nvPr/>
        </p:nvSpPr>
        <p:spPr>
          <a:xfrm>
            <a:off x="9975683" y="64263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cs typeface="Calibri"/>
              </a:rPr>
              <a:t>Източник:КФН</a:t>
            </a:r>
          </a:p>
        </p:txBody>
      </p:sp>
    </p:spTree>
    <p:extLst>
      <p:ext uri="{BB962C8B-B14F-4D97-AF65-F5344CB8AC3E}">
        <p14:creationId xmlns:p14="http://schemas.microsoft.com/office/powerpoint/2010/main" val="2935745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3CEE-73D9-4C24-9467-8AA416677AB6}"/>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Доброволни пенсионни фондове </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Table&#10;&#10;Description automatically generated">
            <a:extLst>
              <a:ext uri="{FF2B5EF4-FFF2-40B4-BE49-F238E27FC236}">
                <a16:creationId xmlns:a16="http://schemas.microsoft.com/office/drawing/2014/main" id="{CA9A22CA-A3E3-4EAF-8487-3B68F577F324}"/>
              </a:ext>
            </a:extLst>
          </p:cNvPr>
          <p:cNvPicPr>
            <a:picLocks noGrp="1" noChangeAspect="1"/>
          </p:cNvPicPr>
          <p:nvPr>
            <p:ph idx="1"/>
          </p:nvPr>
        </p:nvPicPr>
        <p:blipFill>
          <a:blip r:embed="rId2"/>
          <a:stretch>
            <a:fillRect/>
          </a:stretch>
        </p:blipFill>
        <p:spPr>
          <a:xfrm>
            <a:off x="320040" y="2186973"/>
            <a:ext cx="11496821" cy="4031908"/>
          </a:xfrm>
          <a:prstGeom prst="rect">
            <a:avLst/>
          </a:prstGeom>
        </p:spPr>
      </p:pic>
      <p:sp>
        <p:nvSpPr>
          <p:cNvPr id="5" name="TextBox 4">
            <a:extLst>
              <a:ext uri="{FF2B5EF4-FFF2-40B4-BE49-F238E27FC236}">
                <a16:creationId xmlns:a16="http://schemas.microsoft.com/office/drawing/2014/main" id="{3893C067-11B5-4185-8F9B-FC9D0A31CA61}"/>
              </a:ext>
            </a:extLst>
          </p:cNvPr>
          <p:cNvSpPr txBox="1"/>
          <p:nvPr/>
        </p:nvSpPr>
        <p:spPr>
          <a:xfrm>
            <a:off x="10299032" y="64589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cs typeface="Calibri"/>
              </a:rPr>
              <a:t>Източник:КФН</a:t>
            </a:r>
          </a:p>
        </p:txBody>
      </p:sp>
    </p:spTree>
    <p:extLst>
      <p:ext uri="{BB962C8B-B14F-4D97-AF65-F5344CB8AC3E}">
        <p14:creationId xmlns:p14="http://schemas.microsoft.com/office/powerpoint/2010/main" val="67260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474B0-5CB8-4F99-A09E-C84118BF097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err="1">
                <a:solidFill>
                  <a:srgbClr val="FFFFFF"/>
                </a:solidFill>
              </a:rPr>
              <a:t>Доброволни</a:t>
            </a:r>
            <a:r>
              <a:rPr lang="en-US" sz="3600" dirty="0">
                <a:solidFill>
                  <a:srgbClr val="FFFFFF"/>
                </a:solidFill>
              </a:rPr>
              <a:t> </a:t>
            </a:r>
            <a:r>
              <a:rPr lang="en-US" sz="3600" dirty="0" err="1">
                <a:solidFill>
                  <a:srgbClr val="FFFFFF"/>
                </a:solidFill>
              </a:rPr>
              <a:t>пенсионни</a:t>
            </a:r>
            <a:r>
              <a:rPr lang="en-US" sz="3600" dirty="0">
                <a:solidFill>
                  <a:srgbClr val="FFFFFF"/>
                </a:solidFill>
              </a:rPr>
              <a:t> </a:t>
            </a:r>
            <a:r>
              <a:rPr lang="en-US" sz="3600" dirty="0" err="1">
                <a:solidFill>
                  <a:srgbClr val="FFFFFF"/>
                </a:solidFill>
              </a:rPr>
              <a:t>фондове</a:t>
            </a:r>
            <a:r>
              <a:rPr lang="en-US" sz="3600" dirty="0">
                <a:solidFill>
                  <a:srgbClr val="FFFFFF"/>
                </a:solidFill>
              </a:rPr>
              <a:t> </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bar chart&#10;&#10;Description automatically generated">
            <a:extLst>
              <a:ext uri="{FF2B5EF4-FFF2-40B4-BE49-F238E27FC236}">
                <a16:creationId xmlns:a16="http://schemas.microsoft.com/office/drawing/2014/main" id="{E8D34C9D-9D65-4842-B456-FCA39A8BF611}"/>
              </a:ext>
            </a:extLst>
          </p:cNvPr>
          <p:cNvPicPr>
            <a:picLocks noGrp="1" noChangeAspect="1"/>
          </p:cNvPicPr>
          <p:nvPr>
            <p:ph idx="1"/>
          </p:nvPr>
        </p:nvPicPr>
        <p:blipFill rotWithShape="1">
          <a:blip r:embed="rId2"/>
          <a:srcRect l="4014" r="9582" b="2"/>
          <a:stretch/>
        </p:blipFill>
        <p:spPr>
          <a:xfrm>
            <a:off x="976251" y="942538"/>
            <a:ext cx="7163222" cy="4808332"/>
          </a:xfrm>
          <a:prstGeom prst="rect">
            <a:avLst/>
          </a:prstGeom>
          <a:effectLst/>
        </p:spPr>
      </p:pic>
      <p:sp>
        <p:nvSpPr>
          <p:cNvPr id="5" name="TextBox 4">
            <a:extLst>
              <a:ext uri="{FF2B5EF4-FFF2-40B4-BE49-F238E27FC236}">
                <a16:creationId xmlns:a16="http://schemas.microsoft.com/office/drawing/2014/main" id="{C84480BF-5E60-4C18-8FE9-B0F39B147BB8}"/>
              </a:ext>
            </a:extLst>
          </p:cNvPr>
          <p:cNvSpPr txBox="1"/>
          <p:nvPr/>
        </p:nvSpPr>
        <p:spPr>
          <a:xfrm>
            <a:off x="523374" y="64188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cs typeface="Calibri"/>
              </a:rPr>
              <a:t>Източник:КФН</a:t>
            </a:r>
          </a:p>
        </p:txBody>
      </p:sp>
    </p:spTree>
    <p:extLst>
      <p:ext uri="{BB962C8B-B14F-4D97-AF65-F5344CB8AC3E}">
        <p14:creationId xmlns:p14="http://schemas.microsoft.com/office/powerpoint/2010/main" val="151423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4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259E8-0E1B-4FC9-ABF8-5B64D362E5EC}"/>
              </a:ext>
            </a:extLst>
          </p:cNvPr>
          <p:cNvSpPr>
            <a:spLocks noGrp="1"/>
          </p:cNvSpPr>
          <p:nvPr>
            <p:ph type="title"/>
          </p:nvPr>
        </p:nvSpPr>
        <p:spPr>
          <a:xfrm>
            <a:off x="8692444" y="538471"/>
            <a:ext cx="3756871" cy="4874777"/>
          </a:xfrm>
        </p:spPr>
        <p:txBody>
          <a:bodyPr vert="horz" lIns="91440" tIns="45720" rIns="91440" bIns="45720" rtlCol="0" anchor="ctr">
            <a:normAutofit/>
          </a:bodyPr>
          <a:lstStyle/>
          <a:p>
            <a:r>
              <a:rPr lang="en-US" sz="3100" dirty="0" err="1">
                <a:solidFill>
                  <a:srgbClr val="FFFFFF"/>
                </a:solidFill>
              </a:rPr>
              <a:t>Спестяванията</a:t>
            </a:r>
            <a:r>
              <a:rPr lang="en-US" sz="3100" dirty="0">
                <a:solidFill>
                  <a:srgbClr val="FFFFFF"/>
                </a:solidFill>
              </a:rPr>
              <a:t> </a:t>
            </a:r>
            <a:r>
              <a:rPr lang="en-US" sz="3100" dirty="0" err="1">
                <a:solidFill>
                  <a:srgbClr val="FFFFFF"/>
                </a:solidFill>
              </a:rPr>
              <a:t>на</a:t>
            </a:r>
            <a:r>
              <a:rPr lang="en-US" sz="3100" dirty="0">
                <a:solidFill>
                  <a:srgbClr val="FFFFFF"/>
                </a:solidFill>
              </a:rPr>
              <a:t> </a:t>
            </a:r>
            <a:r>
              <a:rPr lang="en-US" sz="3100" dirty="0" err="1">
                <a:solidFill>
                  <a:srgbClr val="FFFFFF"/>
                </a:solidFill>
              </a:rPr>
              <a:t>домакинства</a:t>
            </a:r>
            <a:r>
              <a:rPr lang="en-US" sz="3100" dirty="0">
                <a:solidFill>
                  <a:srgbClr val="FFFFFF"/>
                </a:solidFill>
              </a:rPr>
              <a:t> и НТООД в </a:t>
            </a:r>
            <a:r>
              <a:rPr lang="en-US" sz="3100" dirty="0" err="1">
                <a:solidFill>
                  <a:srgbClr val="FFFFFF"/>
                </a:solidFill>
              </a:rPr>
              <a:t>депозити</a:t>
            </a:r>
            <a:r>
              <a:rPr lang="en-US" sz="3100" dirty="0">
                <a:solidFill>
                  <a:srgbClr val="FFFFFF"/>
                </a:solidFill>
              </a:rPr>
              <a:t> </a:t>
            </a:r>
          </a:p>
          <a:p>
            <a:endParaRPr lang="en-US" sz="310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line chart&#10;&#10;Description automatically generated">
            <a:extLst>
              <a:ext uri="{FF2B5EF4-FFF2-40B4-BE49-F238E27FC236}">
                <a16:creationId xmlns:a16="http://schemas.microsoft.com/office/drawing/2014/main" id="{142358A3-EADB-462B-A66E-78C200998797}"/>
              </a:ext>
            </a:extLst>
          </p:cNvPr>
          <p:cNvPicPr>
            <a:picLocks noGrp="1" noChangeAspect="1"/>
          </p:cNvPicPr>
          <p:nvPr>
            <p:ph idx="1"/>
          </p:nvPr>
        </p:nvPicPr>
        <p:blipFill rotWithShape="1">
          <a:blip r:embed="rId2"/>
          <a:srcRect l="4758" r="708" b="-3"/>
          <a:stretch/>
        </p:blipFill>
        <p:spPr>
          <a:xfrm>
            <a:off x="976251" y="942538"/>
            <a:ext cx="7163222" cy="4808332"/>
          </a:xfrm>
          <a:prstGeom prst="rect">
            <a:avLst/>
          </a:prstGeom>
          <a:effectLst/>
        </p:spPr>
      </p:pic>
    </p:spTree>
    <p:extLst>
      <p:ext uri="{BB962C8B-B14F-4D97-AF65-F5344CB8AC3E}">
        <p14:creationId xmlns:p14="http://schemas.microsoft.com/office/powerpoint/2010/main" val="3894287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Същност на пенсионните фондове </vt:lpstr>
      <vt:lpstr>Структура на пенсионните фондове в България</vt:lpstr>
      <vt:lpstr>Индивидуални спестявания </vt:lpstr>
      <vt:lpstr>Индивидуални спестявания : Спестявания застраховки ,,Живот``</vt:lpstr>
      <vt:lpstr>Доброволни пенсионни фондове </vt:lpstr>
      <vt:lpstr>Доброволни пенсионни фондове </vt:lpstr>
      <vt:lpstr>Спестяванията на домакинства и НТООД в депозити  </vt:lpstr>
      <vt:lpstr>Договорните фондове /колективни инвестиционни схеми / в България  </vt:lpstr>
      <vt:lpstr>Сравнение между финансовата криза 2007-2009 и финансовата криза при Ковид-19</vt:lpstr>
      <vt:lpstr>Доходност на пенсионните фондове по време на финансовата криза 2007-2009</vt:lpstr>
      <vt:lpstr>Доходност на пенсионните фондове по време на Ковид-19 </vt:lpstr>
      <vt:lpstr>Перспективи пред Пенсионните фондове </vt:lpstr>
      <vt:lpstr>Перспективи пред Пенсионните фондове </vt:lpstr>
      <vt:lpstr>Проучване, което е свързано с електронизацията на продукта PEPP. </vt:lpstr>
      <vt:lpstr>Изводи :</vt:lpstr>
      <vt:lpstr>Изводи:</vt:lpstr>
      <vt:lpstr>Благодаря за вниманието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358</cp:revision>
  <dcterms:created xsi:type="dcterms:W3CDTF">2013-07-15T20:26:40Z</dcterms:created>
  <dcterms:modified xsi:type="dcterms:W3CDTF">2021-04-14T21:29:21Z</dcterms:modified>
</cp:coreProperties>
</file>