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666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1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147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218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2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012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831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866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799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437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863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A2FE-D5BD-4028-81B8-6AF080B07B8A}" type="datetimeFigureOut">
              <a:rPr lang="bg-BG" smtClean="0"/>
              <a:t>21.4.2021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4426-EBA3-4A39-88DD-56CD20FB0F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605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9379"/>
            <a:ext cx="9144000" cy="39786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ОЧАКВАНИ И НЕОЧАКВАНИ ЕФЕКТИ ОТ СВРЪХРЕГУЛИРАНЕТО НА ИНВЕСТИЦИОННИЯ БИЗНЕС</a:t>
            </a:r>
            <a:endParaRPr lang="bg-BG" sz="4800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0605" y="5193792"/>
            <a:ext cx="5201055" cy="1417320"/>
          </a:xfrm>
          <a:noFill/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Георги Христов</a:t>
            </a:r>
          </a:p>
          <a:p>
            <a:r>
              <a:rPr lang="ru-RU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Докторант</a:t>
            </a:r>
            <a:r>
              <a:rPr lang="en-US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1400" i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СУ „Св. Климент Охридски“, СтФ, </a:t>
            </a:r>
          </a:p>
          <a:p>
            <a:r>
              <a:rPr lang="ru-RU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Катедра „Статистика и иконометрия“</a:t>
            </a:r>
          </a:p>
          <a:p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173736" y="5193792"/>
            <a:ext cx="5922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Национална студентска и докторантска конференция на тема: „Икономически предизвикателства пред България (2021-2023 г.) – устойчивост и рискове“ </a:t>
            </a:r>
          </a:p>
          <a:p>
            <a:pPr algn="ctr"/>
            <a:r>
              <a:rPr lang="bg-BG" sz="1400" b="1" dirty="0" smtClean="0">
                <a:solidFill>
                  <a:schemeClr val="bg2"/>
                </a:solidFill>
              </a:rPr>
              <a:t>(София - ВУЗФ - 23.04.2021)</a:t>
            </a:r>
            <a:endParaRPr lang="bg-BG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ИЗВОДИ И ДИСКУСИЯ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31330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Реално, няма никакви доказателства, че държавата може да разполага с цялата информация, за разлика от пазара, както и, че няма сама да започне да създава и разпространява асиметрична информация, с която да влияе на този пазар, така че да поддържа собственото си благополучие и стабилност. </a:t>
            </a:r>
          </a:p>
          <a:p>
            <a:pPr algn="just"/>
            <a:r>
              <a:rPr lang="ru-RU" dirty="0" smtClean="0"/>
              <a:t>Неефективността и ниските нива на компетентност на бюрокрацията водят закономерно до разрастване на администрацията, на документооборота, до все по-сложни контролни процеси, до повече корупция, до постоянно повишаване на разходите, което изкривява пазара.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1330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По същество, регулациите би трябвало да създават и поддържат ефективна инфраструктура и равностойни правила, за да бъде пазарът лесно достъпен за всеки участник и реално конкурентен. </a:t>
            </a:r>
          </a:p>
          <a:p>
            <a:pPr algn="just"/>
            <a:r>
              <a:rPr lang="ru-RU" dirty="0" smtClean="0"/>
              <a:t>Това, в разглеждания сектор, може да се постигне: </a:t>
            </a:r>
          </a:p>
          <a:p>
            <a:pPr lvl="1" algn="just"/>
            <a:r>
              <a:rPr lang="ru-RU" dirty="0" smtClean="0"/>
              <a:t>с толериране на всички възможни </a:t>
            </a:r>
            <a:r>
              <a:rPr lang="ru-RU" b="1" dirty="0" smtClean="0"/>
              <a:t>обучителни инициативи </a:t>
            </a:r>
            <a:r>
              <a:rPr lang="ru-RU" dirty="0" smtClean="0"/>
              <a:t>за спестителите, </a:t>
            </a:r>
          </a:p>
          <a:p>
            <a:pPr lvl="1" algn="just"/>
            <a:r>
              <a:rPr lang="ru-RU" dirty="0" smtClean="0"/>
              <a:t>с подкрепа за </a:t>
            </a:r>
            <a:r>
              <a:rPr lang="ru-RU" b="1" dirty="0" smtClean="0"/>
              <a:t>свободния информационен пазар</a:t>
            </a:r>
            <a:r>
              <a:rPr lang="ru-RU" dirty="0" smtClean="0"/>
              <a:t> и на всички форми за изграждане на реална </a:t>
            </a:r>
            <a:r>
              <a:rPr lang="ru-RU" b="1" dirty="0" smtClean="0"/>
              <a:t>репутация</a:t>
            </a:r>
            <a:r>
              <a:rPr lang="ru-RU" dirty="0" smtClean="0"/>
              <a:t>, </a:t>
            </a:r>
          </a:p>
          <a:p>
            <a:pPr lvl="1" algn="just"/>
            <a:r>
              <a:rPr lang="ru-RU" dirty="0" smtClean="0"/>
              <a:t>с облекчаване на пътя на клиента до </a:t>
            </a:r>
            <a:r>
              <a:rPr lang="ru-RU" b="1" dirty="0" smtClean="0"/>
              <a:t>персоналните инвестиционни услуги</a:t>
            </a:r>
            <a:r>
              <a:rPr lang="ru-RU" dirty="0" smtClean="0"/>
              <a:t>, предоставяни от лицензирани и високообразовани специалисти.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96957"/>
            <a:ext cx="1833675" cy="137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776" y="5396957"/>
            <a:ext cx="1716024" cy="1371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15" y="5396957"/>
            <a:ext cx="1191969" cy="13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846" y="1724059"/>
            <a:ext cx="7704307" cy="1325563"/>
          </a:xfrm>
          <a:gradFill flip="none" rotWithShape="1"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g-BG" sz="2800" b="1" dirty="0" smtClean="0"/>
              <a:t>Благодарим за вниманието </a:t>
            </a:r>
            <a:r>
              <a:rPr lang="bg-BG" sz="2000" b="1" dirty="0" smtClean="0"/>
              <a:t/>
            </a:r>
            <a:br>
              <a:rPr lang="bg-BG" sz="2000" b="1" dirty="0" smtClean="0"/>
            </a:br>
            <a:r>
              <a:rPr lang="bg-BG" sz="2000" i="1" dirty="0" smtClean="0"/>
              <a:t>Моля, изпращайте Вашите коментари, забележки и въпроси на </a:t>
            </a:r>
            <a:br>
              <a:rPr lang="bg-BG" sz="2000" i="1" dirty="0" smtClean="0"/>
            </a:br>
            <a:r>
              <a:rPr lang="en-US" sz="2000" b="1" i="1" dirty="0" smtClean="0"/>
              <a:t>metodievh@feba.uni-sofia.bg</a:t>
            </a:r>
            <a:r>
              <a:rPr lang="en-US" sz="2000" i="1" dirty="0" smtClean="0"/>
              <a:t> </a:t>
            </a:r>
            <a:r>
              <a:rPr lang="bg-BG" sz="2000" i="1" dirty="0" smtClean="0"/>
              <a:t>или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345hristov@gmail.com</a:t>
            </a:r>
            <a:endParaRPr lang="bg-BG" sz="2000" b="1" i="1" dirty="0"/>
          </a:p>
        </p:txBody>
      </p:sp>
    </p:spTree>
    <p:extLst>
      <p:ext uri="{BB962C8B-B14F-4D97-AF65-F5344CB8AC3E}">
        <p14:creationId xmlns:p14="http://schemas.microsoft.com/office/powerpoint/2010/main" val="16170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XX век, като период на безпрецедентно нарастване на държавната намеса в икономическия и частния живот на гражданите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080"/>
            <a:ext cx="5257800" cy="47489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Robert Higgs (Higgs, 1987) определя най-явните периоди на увеличаване на държавните пълномощия – като периоди, обвързани с кризисни събития (</a:t>
            </a:r>
            <a:r>
              <a:rPr lang="ru-RU" i="1" dirty="0" smtClean="0"/>
              <a:t>напр. Първата Световна Война, Голямата Депресия, Втората Световна Война</a:t>
            </a:r>
            <a:r>
              <a:rPr lang="ru-RU" dirty="0" smtClean="0"/>
              <a:t>...). </a:t>
            </a:r>
          </a:p>
          <a:p>
            <a:pPr algn="just"/>
            <a:r>
              <a:rPr lang="ru-RU" dirty="0" smtClean="0"/>
              <a:t>От „modern Big Government“ в такива периоди, се очаква да направи „нещо“, което да реши проблемите... </a:t>
            </a:r>
          </a:p>
          <a:p>
            <a:pPr algn="just"/>
            <a:r>
              <a:rPr lang="ru-RU" dirty="0" smtClean="0"/>
              <a:t>Но основният приоритет на правителството, според автора, далеч не е намирането на изход, който е по-ефективен от пазарния, а в извършването и прикриването на реални разходи. </a:t>
            </a:r>
          </a:p>
          <a:p>
            <a:pPr algn="just"/>
            <a:r>
              <a:rPr lang="ru-RU" dirty="0" smtClean="0"/>
              <a:t>Обществеността, според логиката на Higgs, систематично бива заблуждавана относно предприеманите действителни разходи, свързани с регулации, контрол и финансови интервенции (генериращи инфлация), като основната цел е избирателите фалшиво да възприемат правителствените програми като много ефективни...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979676"/>
            <a:ext cx="5143500" cy="3086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0300" y="5354764"/>
            <a:ext cx="51435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Финансовите събития и политики през XXI век създават мрежа от разнопосочни сигнали за и против тази логика.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241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„ЗА“ И „ПРОТИВ“ РЕГУЛАЦИИТЕ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Чл. 2 от ЗПФИ дефинира 3 цели: </a:t>
            </a:r>
          </a:p>
          <a:p>
            <a:pPr lvl="1" algn="just"/>
            <a:r>
              <a:rPr lang="ru-RU" b="1" dirty="0" smtClean="0"/>
              <a:t>защита</a:t>
            </a:r>
            <a:r>
              <a:rPr lang="ru-RU" dirty="0" smtClean="0"/>
              <a:t> на инвеститорите във ФИ; </a:t>
            </a:r>
          </a:p>
          <a:p>
            <a:pPr lvl="1" algn="just"/>
            <a:r>
              <a:rPr lang="ru-RU" dirty="0" smtClean="0"/>
              <a:t>справедлив, открит и </a:t>
            </a:r>
            <a:r>
              <a:rPr lang="ru-RU" b="1" dirty="0" smtClean="0"/>
              <a:t>ефективен</a:t>
            </a:r>
            <a:r>
              <a:rPr lang="ru-RU" dirty="0" smtClean="0"/>
              <a:t> пазар; </a:t>
            </a:r>
          </a:p>
          <a:p>
            <a:pPr lvl="1" algn="just"/>
            <a:r>
              <a:rPr lang="ru-RU" dirty="0" smtClean="0"/>
              <a:t>поддържане на стабилността и на общественото </a:t>
            </a:r>
            <a:r>
              <a:rPr lang="ru-RU" b="1" dirty="0" smtClean="0"/>
              <a:t>доверие</a:t>
            </a:r>
            <a:r>
              <a:rPr lang="ru-RU" dirty="0" smtClean="0"/>
              <a:t> в пазара...</a:t>
            </a:r>
          </a:p>
          <a:p>
            <a:pPr algn="just"/>
            <a:r>
              <a:rPr lang="ru-RU" dirty="0" smtClean="0"/>
              <a:t>ESMA самопредставя официално ролята си също чрез три основни цели: </a:t>
            </a:r>
          </a:p>
          <a:p>
            <a:pPr lvl="1" algn="just"/>
            <a:r>
              <a:rPr lang="ru-RU" b="1" dirty="0" smtClean="0"/>
              <a:t>защита</a:t>
            </a:r>
            <a:r>
              <a:rPr lang="ru-RU" dirty="0" smtClean="0"/>
              <a:t> на инвеститорите, </a:t>
            </a:r>
          </a:p>
          <a:p>
            <a:pPr lvl="1" algn="just"/>
            <a:r>
              <a:rPr lang="ru-RU" b="1" dirty="0" smtClean="0"/>
              <a:t>подреждане</a:t>
            </a:r>
            <a:r>
              <a:rPr lang="ru-RU" dirty="0" smtClean="0"/>
              <a:t> на пазарите и </a:t>
            </a:r>
          </a:p>
          <a:p>
            <a:pPr lvl="1" algn="just"/>
            <a:r>
              <a:rPr lang="ru-RU" dirty="0" smtClean="0"/>
              <a:t>финансова </a:t>
            </a:r>
            <a:r>
              <a:rPr lang="ru-RU" b="1" dirty="0" smtClean="0"/>
              <a:t>стабилност </a:t>
            </a:r>
          </a:p>
          <a:p>
            <a:pPr algn="just"/>
            <a:r>
              <a:rPr lang="ru-RU" dirty="0" smtClean="0"/>
              <a:t>Още през 1970 моделът "Lemons" (Akerlof, 1970) разглежда пазар на който се търгува „честно‘ или „нечестно“</a:t>
            </a:r>
          </a:p>
          <a:p>
            <a:pPr lvl="1" algn="just"/>
            <a:r>
              <a:rPr lang="ru-RU" dirty="0" smtClean="0"/>
              <a:t>За ефективно противодействие на   информационната неопределеност, авторът предлага – </a:t>
            </a:r>
            <a:r>
              <a:rPr lang="ru-RU" b="1" dirty="0" smtClean="0"/>
              <a:t>гаранцията</a:t>
            </a:r>
            <a:r>
              <a:rPr lang="ru-RU" dirty="0" smtClean="0"/>
              <a:t>, която е възможна чрез лицензиране и търговски марки</a:t>
            </a:r>
            <a:r>
              <a:rPr lang="ru-RU" dirty="0" smtClean="0"/>
              <a:t>...</a:t>
            </a:r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От друга страна обаче, </a:t>
            </a:r>
          </a:p>
          <a:p>
            <a:pPr lvl="1" algn="just"/>
            <a:r>
              <a:rPr lang="ru-RU" dirty="0" smtClean="0"/>
              <a:t>ИПИ коментира, че </a:t>
            </a:r>
            <a:r>
              <a:rPr lang="ru-RU" b="1" dirty="0" smtClean="0"/>
              <a:t>корупцията</a:t>
            </a:r>
            <a:r>
              <a:rPr lang="ru-RU" dirty="0" smtClean="0"/>
              <a:t> „се създава като резултат от интервенцията на правителството на пазара (наличието на лицензи, мита, ограничения пред бизнеса, преразпределение на ресурси и т.н.).“ </a:t>
            </a:r>
          </a:p>
          <a:p>
            <a:pPr lvl="1" algn="just"/>
            <a:r>
              <a:rPr lang="ru-RU" dirty="0" smtClean="0"/>
              <a:t>Dincer, Gunalp (2020) откриват положителна </a:t>
            </a:r>
            <a:r>
              <a:rPr lang="ru-RU" b="1" dirty="0" smtClean="0"/>
              <a:t>статистически значима връзка </a:t>
            </a:r>
            <a:r>
              <a:rPr lang="ru-RU" dirty="0" smtClean="0"/>
              <a:t>между федералните разпоредби и корупцията. </a:t>
            </a:r>
          </a:p>
          <a:p>
            <a:pPr lvl="1" algn="just"/>
            <a:r>
              <a:rPr lang="ru-RU" dirty="0" smtClean="0"/>
              <a:t>Adam Millsap (Millsap, 2019) обобщава, че от 1970 до 2017 г. броят на думите в Code of Federal Regulations (CFR) почти се е утроил от 35 милиона до над 103 милиона, като това увеличение на регулациите </a:t>
            </a:r>
            <a:r>
              <a:rPr lang="ru-RU" b="1" dirty="0" smtClean="0"/>
              <a:t>намалява икономическия растеж</a:t>
            </a:r>
            <a:r>
              <a:rPr lang="ru-RU" dirty="0" smtClean="0"/>
              <a:t> и доходите на американците...</a:t>
            </a:r>
          </a:p>
          <a:p>
            <a:pPr lvl="1" algn="just"/>
            <a:r>
              <a:rPr lang="ru-RU" dirty="0" smtClean="0"/>
              <a:t> Manish и O’Reilly (2019) съобщават, че регулациите в банковата и финансовата индустрия може да имат пагубни ефекти върху </a:t>
            </a:r>
            <a:r>
              <a:rPr lang="ru-RU" b="1" dirty="0" smtClean="0"/>
              <a:t>разпределението</a:t>
            </a:r>
            <a:r>
              <a:rPr lang="ru-RU" dirty="0" smtClean="0"/>
              <a:t> и неравенството в доходите.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832" y="6311900"/>
            <a:ext cx="1176033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/>
              <a:t>Adam </a:t>
            </a:r>
            <a:r>
              <a:rPr lang="en-US" sz="1600" dirty="0" smtClean="0"/>
              <a:t>Millsap: “</a:t>
            </a:r>
            <a:r>
              <a:rPr lang="ru-RU" sz="1600" dirty="0" smtClean="0"/>
              <a:t>10</a:t>
            </a:r>
            <a:r>
              <a:rPr lang="ru-RU" sz="1600" dirty="0"/>
              <a:t>% увеличение на регулаторната тежест е обвързано с 2,5% увеличение на нивото на бедност в </a:t>
            </a:r>
            <a:r>
              <a:rPr lang="ru-RU" sz="1600" dirty="0" smtClean="0"/>
              <a:t>държавата</a:t>
            </a:r>
            <a:r>
              <a:rPr lang="en-US" sz="1600" dirty="0" smtClean="0"/>
              <a:t>”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8231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СИТУАЦИЯТА НА ПАЗАРА НА ИНВЕСТИЦИОННИ УСЛУГИ</a:t>
            </a:r>
            <a:r>
              <a:rPr lang="en-US" dirty="0" smtClean="0"/>
              <a:t> (1)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208800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Основните действащи лица на пазара са </a:t>
            </a:r>
            <a:r>
              <a:rPr lang="ru-RU" b="1" dirty="0" smtClean="0"/>
              <a:t>политиците</a:t>
            </a:r>
            <a:r>
              <a:rPr lang="ru-RU" dirty="0" smtClean="0"/>
              <a:t>, </a:t>
            </a:r>
            <a:r>
              <a:rPr lang="ru-RU" b="1" dirty="0" smtClean="0"/>
              <a:t>инвестиционните фирми </a:t>
            </a:r>
            <a:r>
              <a:rPr lang="ru-RU" dirty="0" smtClean="0"/>
              <a:t>и </a:t>
            </a:r>
            <a:r>
              <a:rPr lang="ru-RU" b="1" dirty="0" smtClean="0"/>
              <a:t>инвеститорите</a:t>
            </a:r>
            <a:r>
              <a:rPr lang="ru-RU" dirty="0" smtClean="0"/>
              <a:t>. </a:t>
            </a:r>
          </a:p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Приемаме, че те всички принципно се ръководят от рационален избор, максимизират полезност, обменят сигнали и тълкуват наличната информация в една обща консенсусна комуникационна среда на специализирано знание или т.нар. дискурс („discourse“), като този консенсус не е статичен, а се осъществява, променя и предефинира непрестанно чрез комуникационния акт.</a:t>
            </a:r>
            <a:endParaRPr lang="bg-BG" i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0" y="1825624"/>
            <a:ext cx="4766469" cy="47664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568" y="4048568"/>
            <a:ext cx="3873984" cy="25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СИТУАЦИЯТА НА ПАЗАРА НА ИНВЕСТИЦИОННИ УСЛУГИ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192" y="1825624"/>
            <a:ext cx="5924144" cy="419476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Повече от десетилетие </a:t>
            </a:r>
            <a:r>
              <a:rPr lang="ru-RU" b="1" dirty="0" smtClean="0"/>
              <a:t>ценовият балон </a:t>
            </a:r>
            <a:r>
              <a:rPr lang="ru-RU" dirty="0" smtClean="0"/>
              <a:t>на акциите, продължава да се надува, a евтината ликвидност да се изсипва. </a:t>
            </a:r>
          </a:p>
          <a:p>
            <a:r>
              <a:rPr lang="ru-RU" dirty="0" smtClean="0"/>
              <a:t>Мащабната </a:t>
            </a:r>
            <a:r>
              <a:rPr lang="ru-RU" b="1" dirty="0" smtClean="0"/>
              <a:t>политическа фискална подкрепа </a:t>
            </a:r>
            <a:r>
              <a:rPr lang="ru-RU" dirty="0" smtClean="0"/>
              <a:t>е опит да се смекчат временно негативните ефекти върху икономиките, чийто първоизточник са тежки </a:t>
            </a:r>
            <a:r>
              <a:rPr lang="ru-RU" b="1" dirty="0" smtClean="0"/>
              <a:t>системни проблеми</a:t>
            </a:r>
            <a:r>
              <a:rPr lang="ru-RU" dirty="0" smtClean="0"/>
              <a:t>, оправдавани днес аксиоматично с вирусната епидемия. </a:t>
            </a:r>
          </a:p>
          <a:p>
            <a:r>
              <a:rPr lang="ru-RU" dirty="0" smtClean="0"/>
              <a:t>Този </a:t>
            </a:r>
            <a:r>
              <a:rPr lang="ru-RU" b="1" dirty="0" smtClean="0"/>
              <a:t>агресивен фискален дефицит </a:t>
            </a:r>
            <a:r>
              <a:rPr lang="ru-RU" dirty="0" smtClean="0"/>
              <a:t>разширява финансовия балон, съпровождан от постоянното увеличаване на съотношението дълг/БВП в публичния сектор. </a:t>
            </a:r>
          </a:p>
          <a:p>
            <a:r>
              <a:rPr lang="ru-RU" b="1" dirty="0" smtClean="0"/>
              <a:t>Тази година за първи път дългът на страните от еврозоната се изравнява с общото им богатство.</a:t>
            </a:r>
            <a:endParaRPr lang="en-US" b="1" dirty="0" smtClean="0"/>
          </a:p>
          <a:p>
            <a:r>
              <a:rPr lang="ru-RU" dirty="0" smtClean="0"/>
              <a:t>От години, водещите позиции в централните банки и във финансовите регулатори се превръщат от специфични високо-квалифицирани професионални длъжности в </a:t>
            </a:r>
            <a:r>
              <a:rPr lang="ru-RU" b="1" dirty="0" smtClean="0"/>
              <a:t>чисто политически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Базовите </a:t>
            </a:r>
            <a:r>
              <a:rPr lang="ru-RU" b="1" dirty="0" smtClean="0"/>
              <a:t>поведенчески характеристики на политиците</a:t>
            </a:r>
            <a:r>
              <a:rPr lang="ru-RU" dirty="0" smtClean="0"/>
              <a:t>, обаче са специфични – базирани върху </a:t>
            </a:r>
            <a:r>
              <a:rPr lang="ru-RU" b="1" dirty="0" smtClean="0"/>
              <a:t>краткосрочните цели </a:t>
            </a:r>
            <a:r>
              <a:rPr lang="ru-RU" dirty="0" smtClean="0"/>
              <a:t>на политическата комуникация, формираща моментните предпочитания на масите относно управляващите, което отдалечава поведенческите им модели от количествената реалност на финансите и ги доближава до явлението </a:t>
            </a:r>
            <a:r>
              <a:rPr lang="ru-RU" b="1" dirty="0" smtClean="0"/>
              <a:t>„spin doctor”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36" y="1825624"/>
            <a:ext cx="5836191" cy="41947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3192" y="6020386"/>
            <a:ext cx="11760335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... разходите за лихви се поддържат ниски, ЕЦБ изкупува активи, а европейските държави подкрепят очевидно нежизнеспособни фирми</a:t>
            </a:r>
            <a:r>
              <a:rPr lang="en-US" sz="2000" dirty="0" smtClean="0"/>
              <a:t> </a:t>
            </a:r>
            <a:r>
              <a:rPr lang="ru-RU" sz="2000" dirty="0" smtClean="0"/>
              <a:t>...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01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СИТУАЦИЯТА НА ПАЗАРА НА ИНВЕСТИЦИОННИ УСЛУГИ (3)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6790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С развитието на комуникациите и на директния онлайн достъп, множество фирми се насочиха към организирането на инвестиционни ритейл-услуги. </a:t>
            </a:r>
            <a:endParaRPr lang="en-US" dirty="0" smtClean="0"/>
          </a:p>
          <a:p>
            <a:pPr algn="just"/>
            <a:r>
              <a:rPr lang="ru-RU" dirty="0" smtClean="0"/>
              <a:t>Бизнесът изглежда лесен и дава очевидни перспективи за бърза и предвидима печалба. </a:t>
            </a:r>
            <a:endParaRPr lang="en-US" dirty="0" smtClean="0"/>
          </a:p>
          <a:p>
            <a:pPr algn="just"/>
            <a:r>
              <a:rPr lang="ru-RU" dirty="0" smtClean="0"/>
              <a:t>ESMA докладва, че в ЕС „по 74% – 89% от сметките на непрофесионални клиенти обикновено има загуби от инвестиции, като средните загуби на клиент са в порядъка от EUR 1 600 до EUR 29 000.“</a:t>
            </a:r>
            <a:endParaRPr lang="en-US" dirty="0" smtClean="0"/>
          </a:p>
          <a:p>
            <a:pPr algn="just"/>
            <a:r>
              <a:rPr lang="ru-RU" dirty="0" smtClean="0"/>
              <a:t> Това предопределя и разцвета на директния маркетинг, въпреки силните му ограничения специално за финансови услуги в някои страни, като Германия, Белгия.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90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Можем да обобщим трите водещи сигнала от държавата към спестителите: </a:t>
            </a:r>
            <a:endParaRPr lang="en-US" dirty="0" smtClean="0"/>
          </a:p>
          <a:p>
            <a:pPr lvl="1"/>
            <a:r>
              <a:rPr lang="ru-RU" dirty="0" smtClean="0"/>
              <a:t>доминиращи </a:t>
            </a:r>
            <a:r>
              <a:rPr lang="ru-RU" b="1" dirty="0" smtClean="0"/>
              <a:t>инфлационни очаквания</a:t>
            </a:r>
            <a:r>
              <a:rPr lang="ru-RU" dirty="0" smtClean="0"/>
              <a:t>, </a:t>
            </a:r>
            <a:endParaRPr lang="en-US" dirty="0" smtClean="0"/>
          </a:p>
          <a:p>
            <a:pPr lvl="1"/>
            <a:r>
              <a:rPr lang="ru-RU" b="1" dirty="0" smtClean="0"/>
              <a:t>несигурност </a:t>
            </a:r>
            <a:endParaRPr lang="en-US" b="1" dirty="0" smtClean="0"/>
          </a:p>
          <a:p>
            <a:pPr lvl="1"/>
            <a:r>
              <a:rPr lang="ru-RU" dirty="0" smtClean="0"/>
              <a:t>и най-силно пропагандираното регулаторно послание към инвеститорите на дребно: „</a:t>
            </a:r>
            <a:r>
              <a:rPr lang="ru-RU" b="1" dirty="0" smtClean="0"/>
              <a:t>защита</a:t>
            </a:r>
            <a:r>
              <a:rPr lang="ru-RU" dirty="0" smtClean="0"/>
              <a:t>“. </a:t>
            </a:r>
            <a:endParaRPr lang="en-US" dirty="0" smtClean="0"/>
          </a:p>
          <a:p>
            <a:pPr algn="just"/>
            <a:r>
              <a:rPr lang="ru-RU" dirty="0" smtClean="0"/>
              <a:t>На този фон, въпреки очевидните рискове, постоянно растящият пазар на акции, подкрепен от признака „твърде важен за да фалира“  и лесния онлайн достъп, изглежда все по-обещаващ, привличайки максимално т.нар. „the emotional dumb money“</a:t>
            </a:r>
            <a:endParaRPr lang="en-US" dirty="0" smtClean="0"/>
          </a:p>
          <a:p>
            <a:pPr algn="just"/>
            <a:r>
              <a:rPr lang="ru-RU" dirty="0" smtClean="0"/>
              <a:t>Достъпът на спестителите до инструменти от облигационния пазар и особено до ДЦК остава изключително ограничен</a:t>
            </a:r>
            <a:r>
              <a:rPr lang="en-US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572" y="5400606"/>
            <a:ext cx="931099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Според</a:t>
            </a:r>
            <a:r>
              <a:rPr lang="en-US" sz="1600" dirty="0" smtClean="0"/>
              <a:t> </a:t>
            </a:r>
            <a:r>
              <a:rPr lang="ru-RU" sz="1600" dirty="0" smtClean="0"/>
              <a:t>Shefrin и Statman (2000: 150) преобладаващият процес по формиране на портфейл от ЦК прилича по-скоро на </a:t>
            </a:r>
            <a:r>
              <a:rPr lang="ru-RU" sz="1600" b="1" dirty="0" smtClean="0"/>
              <a:t>комбиниране на държавни облигации и лотарийни билети</a:t>
            </a:r>
            <a:r>
              <a:rPr lang="ru-RU" sz="1600" dirty="0" smtClean="0"/>
              <a:t>... т.е. на тяхно разположение остават „лотарийните билети“, а така, няма нищо изненадващо, че правилото  </a:t>
            </a:r>
            <a:r>
              <a:rPr lang="ru-RU" sz="1600" b="1" dirty="0" smtClean="0"/>
              <a:t>90/90/90</a:t>
            </a:r>
            <a:r>
              <a:rPr lang="ru-RU" sz="1600" dirty="0" smtClean="0"/>
              <a:t> продължава да действа безотказно.</a:t>
            </a:r>
            <a:endParaRPr lang="bg-BG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004">
            <a:off x="9631458" y="5138345"/>
            <a:ext cx="2000674" cy="13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ЕФЕКТИ ОТ РЕГУЛАЦИИТЕ (1)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192" y="1386602"/>
            <a:ext cx="7108584" cy="46337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Изследвайки с реални данни масовия „DD” („Dealing Desk“) бизнес-модел установихме: </a:t>
            </a:r>
          </a:p>
          <a:p>
            <a:pPr lvl="1" algn="just"/>
            <a:r>
              <a:rPr lang="ru-RU" dirty="0" smtClean="0"/>
              <a:t>4-месечна очаквана възвръщаемост </a:t>
            </a:r>
            <a:r>
              <a:rPr lang="ru-RU" b="1" dirty="0" smtClean="0"/>
              <a:t>–  98.126% </a:t>
            </a:r>
            <a:r>
              <a:rPr lang="ru-RU" dirty="0" smtClean="0"/>
              <a:t>за индивидуалния трейдър.</a:t>
            </a:r>
          </a:p>
          <a:p>
            <a:pPr lvl="1" algn="just"/>
            <a:r>
              <a:rPr lang="ru-RU" dirty="0" smtClean="0"/>
              <a:t>че регулираният бизнес е принуден да работи само </a:t>
            </a:r>
            <a:r>
              <a:rPr lang="ru-RU" b="1" dirty="0" smtClean="0"/>
              <a:t>с 31.6% </a:t>
            </a:r>
            <a:r>
              <a:rPr lang="ru-RU" dirty="0" smtClean="0"/>
              <a:t>от потенциалните клиенти, т.е. губи 68.4%, (такива, които проявяват недоверие към KYC-процедурата, отказват я или не я довършват, както и такива, които не са допуснати до трейдинг защото не покриват изискванията за целесъобразност).</a:t>
            </a:r>
          </a:p>
          <a:p>
            <a:pPr lvl="1" algn="just"/>
            <a:r>
              <a:rPr lang="ru-RU" dirty="0" smtClean="0"/>
              <a:t>Така, или трябва да се попълват данни, които са неверни, но формално покриват изискването за целесъобразност, или 68% от паричния поток ще се пренасочи </a:t>
            </a:r>
            <a:r>
              <a:rPr lang="ru-RU" b="1" dirty="0" smtClean="0"/>
              <a:t>към нерегулирани фирми</a:t>
            </a:r>
            <a:r>
              <a:rPr lang="ru-RU" dirty="0" smtClean="0"/>
              <a:t>, които се оказват в привилигировано положение. </a:t>
            </a:r>
          </a:p>
          <a:p>
            <a:r>
              <a:rPr lang="ru-RU" dirty="0" smtClean="0"/>
              <a:t>Ако разгледаме две фирми, които трябва да направят избор в един пазар между възможностите: x – да работят с лиценз (потенциален дял 31.6%), y – да работят без лиценз (потенциален дял 68.4%), z – да не работят (0%), лесно се вижда, че работата без лиценз е доминираща стратегия и </a:t>
            </a:r>
            <a:r>
              <a:rPr lang="ru-RU" b="1" dirty="0" smtClean="0"/>
              <a:t>равновесието по Неш се постига ако и двете фирми работят без лиценз </a:t>
            </a:r>
            <a:r>
              <a:rPr lang="ru-RU" dirty="0" smtClean="0"/>
              <a:t>(34.2%, 34.2%).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192" y="6020386"/>
            <a:ext cx="11760335" cy="6155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1700" dirty="0" smtClean="0"/>
              <a:t>Същевременно, установихме, че при клиентите с</a:t>
            </a:r>
            <a:r>
              <a:rPr lang="ru-RU" sz="1700" dirty="0" smtClean="0"/>
              <a:t> </a:t>
            </a:r>
            <a:r>
              <a:rPr lang="ru-RU" sz="1700" dirty="0"/>
              <a:t>равен рисков толеранс, изборът на </a:t>
            </a:r>
            <a:r>
              <a:rPr lang="ru-RU" sz="1700" dirty="0" smtClean="0"/>
              <a:t>нелицензиран посредник доминира, поради</a:t>
            </a:r>
            <a:r>
              <a:rPr lang="bg-BG" sz="1700" dirty="0" smtClean="0"/>
              <a:t>  по-ниския разход, по-лесния достъп, много по-кратката </a:t>
            </a:r>
            <a:r>
              <a:rPr lang="en-US" sz="1700" dirty="0" smtClean="0"/>
              <a:t>KYC</a:t>
            </a:r>
            <a:r>
              <a:rPr lang="bg-BG" sz="1700" dirty="0" smtClean="0"/>
              <a:t>-процедура, по-високия възможен ливъридж ...</a:t>
            </a:r>
            <a:endParaRPr lang="ru-RU" sz="17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79" y="1386602"/>
            <a:ext cx="4498848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43276" cy="1325563"/>
          </a:xfrm>
        </p:spPr>
        <p:txBody>
          <a:bodyPr/>
          <a:lstStyle/>
          <a:p>
            <a:pPr algn="ctr"/>
            <a:r>
              <a:rPr lang="bg-BG" dirty="0" smtClean="0"/>
              <a:t>ЕФЕКТИ ОТ РЕГУЛАЦИИТЕ (2)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192" y="1386602"/>
            <a:ext cx="7358160" cy="46337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Системата за трейдинг на ДЦК ги прави достъпни само за богати индивиди (без да обсъждаме отрицателната  доходност). </a:t>
            </a:r>
          </a:p>
          <a:p>
            <a:pPr algn="just"/>
            <a:r>
              <a:rPr lang="ru-RU" dirty="0" smtClean="0"/>
              <a:t>Изключително тежките процедури за услугите доверително управление и инвестиционен съвет, заедно с оценката за уместност, също ги прави неразбираемо сложни и трудно достъпни за спестителите. </a:t>
            </a:r>
          </a:p>
          <a:p>
            <a:pPr algn="just"/>
            <a:r>
              <a:rPr lang="ru-RU" dirty="0" smtClean="0"/>
              <a:t>Съществен колективен ефект има и психологическото изместване на очакванията на индивидуалните трейдъри. Регулациите, чрез постоянната пропаганда за „защита“ им създават измамно усещане за безусловна защитеност, водеща до безотговорност. </a:t>
            </a:r>
          </a:p>
          <a:p>
            <a:pPr algn="just"/>
            <a:r>
              <a:rPr lang="ru-RU" dirty="0" smtClean="0"/>
              <a:t>Обобщено, тежките процедури вместо да помагат, отблъскват спестителите, които търсят удобство и ефективна инвестиция, като създават условия за лесното им привличане от сенчестата част на бизнеса.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192" y="6120970"/>
            <a:ext cx="1176033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Така регулациите косвено подкрепят не само нелегалните маркет мейкъри, но и откровените измамници.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28" y="365125"/>
            <a:ext cx="3261873" cy="371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203" y="4163780"/>
            <a:ext cx="404199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ЕФЕКТИ ОТ РЕГУЛАЦИИТЕ (3)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10914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Допълнителен ефект има и безпомощността на регулаторите.</a:t>
            </a:r>
          </a:p>
          <a:p>
            <a:pPr algn="just"/>
            <a:r>
              <a:rPr lang="ru-RU" dirty="0" smtClean="0"/>
              <a:t>От  опериращите в България инвстиционни посредници, само 21% са лицензирани (по данни на КФН към март 2021г.)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192" y="6020386"/>
            <a:ext cx="11760335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Европейските регулатори пропагандираха , че затягането на правилата ще намали измамите, а разходите на легалните фирми ще се увеличат с не повече от 1%, но реалният ефект е </a:t>
            </a:r>
            <a:r>
              <a:rPr lang="bg-BG" sz="2000" dirty="0" smtClean="0"/>
              <a:t>коренно </a:t>
            </a:r>
            <a:r>
              <a:rPr lang="ru-RU" sz="2000" dirty="0" smtClean="0"/>
              <a:t>различен.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65181"/>
            <a:ext cx="5563248" cy="2872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057" y="2967969"/>
            <a:ext cx="4578743" cy="28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1613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Comic Sans MS</vt:lpstr>
      <vt:lpstr>Office Theme</vt:lpstr>
      <vt:lpstr>ОЧАКВАНИ И НЕОЧАКВАНИ ЕФЕКТИ ОТ СВРЪХРЕГУЛИРАНЕТО НА ИНВЕСТИЦИОННИЯ БИЗНЕС</vt:lpstr>
      <vt:lpstr>XX век, като период на безпрецедентно нарастване на държавната намеса в икономическия и частния живот на гражданите</vt:lpstr>
      <vt:lpstr>„ЗА“ И „ПРОТИВ“ РЕГУЛАЦИИТЕ</vt:lpstr>
      <vt:lpstr>СИТУАЦИЯТА НА ПАЗАРА НА ИНВЕСТИЦИОННИ УСЛУГИ (1)</vt:lpstr>
      <vt:lpstr>СИТУАЦИЯТА НА ПАЗАРА НА ИНВЕСТИЦИОННИ УСЛУГИ (2)</vt:lpstr>
      <vt:lpstr>СИТУАЦИЯТА НА ПАЗАРА НА ИНВЕСТИЦИОННИ УСЛУГИ (3)</vt:lpstr>
      <vt:lpstr>ЕФЕКТИ ОТ РЕГУЛАЦИИТЕ (1)</vt:lpstr>
      <vt:lpstr>ЕФЕКТИ ОТ РЕГУЛАЦИИТЕ (2)</vt:lpstr>
      <vt:lpstr>ЕФЕКТИ ОТ РЕГУЛАЦИИТЕ (3)</vt:lpstr>
      <vt:lpstr>ИЗВОДИ И ДИСКУСИЯ</vt:lpstr>
      <vt:lpstr>Благодарим за вниманието  Моля, изпращайте Вашите коментари, забележки и въпроси на  metodievh@feba.uni-sofia.bg или 345hristov@gmail.com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ОЧАКВАНИ И НЕОЧАКВАНИ ЕФЕКТИ ОТ СВРЪХРЕГУЛИРАНЕТО НА ИНВЕСТИЦИОННИЯ БИЗНЕС</dc:title>
  <dc:creator>finex</dc:creator>
  <cp:lastModifiedBy>finex</cp:lastModifiedBy>
  <cp:revision>28</cp:revision>
  <dcterms:created xsi:type="dcterms:W3CDTF">2021-04-18T14:12:47Z</dcterms:created>
  <dcterms:modified xsi:type="dcterms:W3CDTF">2021-04-21T20:32:41Z</dcterms:modified>
</cp:coreProperties>
</file>