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76" r:id="rId10"/>
    <p:sldId id="277" r:id="rId11"/>
    <p:sldId id="280" r:id="rId12"/>
    <p:sldId id="278" r:id="rId13"/>
    <p:sldId id="279" r:id="rId14"/>
    <p:sldId id="275" r:id="rId15"/>
    <p:sldId id="263" r:id="rId16"/>
    <p:sldId id="264" r:id="rId17"/>
    <p:sldId id="265" r:id="rId18"/>
    <p:sldId id="267" r:id="rId19"/>
    <p:sldId id="268" r:id="rId20"/>
    <p:sldId id="269" r:id="rId21"/>
    <p:sldId id="270" r:id="rId22"/>
    <p:sldId id="281" r:id="rId23"/>
    <p:sldId id="282" r:id="rId24"/>
    <p:sldId id="266" r:id="rId25"/>
    <p:sldId id="273" r:id="rId26"/>
    <p:sldId id="271" r:id="rId27"/>
    <p:sldId id="274" r:id="rId2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FD11-3009-4E57-924B-76797589279F}" type="datetimeFigureOut">
              <a:rPr lang="bg-BG" smtClean="0"/>
              <a:t>23.4.2021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6BCD-5188-4EC0-B698-C23BAD26CD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181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FD11-3009-4E57-924B-76797589279F}" type="datetimeFigureOut">
              <a:rPr lang="bg-BG" smtClean="0"/>
              <a:t>23.4.2021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6BCD-5188-4EC0-B698-C23BAD26CD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761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FD11-3009-4E57-924B-76797589279F}" type="datetimeFigureOut">
              <a:rPr lang="bg-BG" smtClean="0"/>
              <a:t>23.4.2021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6BCD-5188-4EC0-B698-C23BAD26CD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384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FD11-3009-4E57-924B-76797589279F}" type="datetimeFigureOut">
              <a:rPr lang="bg-BG" smtClean="0"/>
              <a:t>23.4.2021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6BCD-5188-4EC0-B698-C23BAD26CD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113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FD11-3009-4E57-924B-76797589279F}" type="datetimeFigureOut">
              <a:rPr lang="bg-BG" smtClean="0"/>
              <a:t>23.4.2021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6BCD-5188-4EC0-B698-C23BAD26CD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266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FD11-3009-4E57-924B-76797589279F}" type="datetimeFigureOut">
              <a:rPr lang="bg-BG" smtClean="0"/>
              <a:t>23.4.2021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6BCD-5188-4EC0-B698-C23BAD26CD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300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FD11-3009-4E57-924B-76797589279F}" type="datetimeFigureOut">
              <a:rPr lang="bg-BG" smtClean="0"/>
              <a:t>23.4.2021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6BCD-5188-4EC0-B698-C23BAD26CD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43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FD11-3009-4E57-924B-76797589279F}" type="datetimeFigureOut">
              <a:rPr lang="bg-BG" smtClean="0"/>
              <a:t>23.4.2021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6BCD-5188-4EC0-B698-C23BAD26CD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677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FD11-3009-4E57-924B-76797589279F}" type="datetimeFigureOut">
              <a:rPr lang="bg-BG" smtClean="0"/>
              <a:t>23.4.2021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6BCD-5188-4EC0-B698-C23BAD26CD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026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FD11-3009-4E57-924B-76797589279F}" type="datetimeFigureOut">
              <a:rPr lang="bg-BG" smtClean="0"/>
              <a:t>23.4.2021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6BCD-5188-4EC0-B698-C23BAD26CD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342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FD11-3009-4E57-924B-76797589279F}" type="datetimeFigureOut">
              <a:rPr lang="bg-BG" smtClean="0"/>
              <a:t>23.4.2021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6BCD-5188-4EC0-B698-C23BAD26CD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743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3FD11-3009-4E57-924B-76797589279F}" type="datetimeFigureOut">
              <a:rPr lang="bg-BG" smtClean="0"/>
              <a:t>23.4.2021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6BCD-5188-4EC0-B698-C23BAD26CD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39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Toshiba\Downloads\Bulgaria.pdf" TargetMode="External"/><Relationship Id="rId2" Type="http://schemas.openxmlformats.org/officeDocument/2006/relationships/hyperlink" Target="https://www.wipo.int/edocs/pubdocs/en/wipo_pub_gii_202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si.bg/sites/default/files/files/pressreleases/ICT_ent2020_PSRP7D5.pdf" TargetMode="External"/><Relationship Id="rId5" Type="http://schemas.openxmlformats.org/officeDocument/2006/relationships/hyperlink" Target="http://blog.cbn-bulgaria.com/2020/12/ict-industry-observer-bulgaria-2020-by.html" TargetMode="External"/><Relationship Id="rId4" Type="http://schemas.openxmlformats.org/officeDocument/2006/relationships/hyperlink" Target="https://www.wipo.int/edocs/pubdocs/en/wipo_pub_gii_2020/bg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Toshiba\Downloads\gem-2019-2020-global-report-rev-280520-1590656414%20(4).pdf" TargetMode="External"/><Relationship Id="rId2" Type="http://schemas.openxmlformats.org/officeDocument/2006/relationships/hyperlink" Target="https://www.insead.edu/sites/default/files/assets/dept/globalindices/docs/GTCI-2020-report.pd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eports.weforum.org/the-europe-2020-competitiveness-report/" TargetMode="External"/><Relationship Id="rId4" Type="http://schemas.openxmlformats.org/officeDocument/2006/relationships/hyperlink" Target="http://www3.weforum.org/docs/WEF_TheGlobalCompetitivenessReport2019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5953" y="2607106"/>
            <a:ext cx="9895611" cy="36933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Конференция </a:t>
            </a:r>
          </a:p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ИКОНОМИЧЕСКИ </a:t>
            </a:r>
            <a:r>
              <a:rPr lang="ru-RU" sz="2400" b="1" dirty="0">
                <a:ln/>
                <a:solidFill>
                  <a:schemeClr val="accent3"/>
                </a:solidFill>
              </a:rPr>
              <a:t>ПРЕДИЗВИКАТЕЛСТВА ПРЕД БЪЛГАОРИЯ (2021-2023 г.) 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УСТОЙЧИВОСТ </a:t>
            </a:r>
            <a:r>
              <a:rPr lang="ru-RU" sz="2400" b="1" dirty="0">
                <a:ln/>
                <a:solidFill>
                  <a:schemeClr val="accent3"/>
                </a:solidFill>
              </a:rPr>
              <a:t>И РИСКОВЕ</a:t>
            </a:r>
          </a:p>
          <a:p>
            <a:endParaRPr lang="ru-RU" sz="2400" b="1" dirty="0" smtClean="0">
              <a:ln/>
              <a:solidFill>
                <a:schemeClr val="accent3"/>
              </a:solidFill>
            </a:endParaRPr>
          </a:p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Тема: ПОЛИТИКИ </a:t>
            </a:r>
            <a:r>
              <a:rPr lang="ru-RU" sz="2400" b="1" dirty="0">
                <a:ln/>
                <a:solidFill>
                  <a:schemeClr val="accent3"/>
                </a:solidFill>
              </a:rPr>
              <a:t>ЗА ВЪЗСТАНОВЯВАНЕ С АКЦЕНТ ВЪРХУ ИНВЕСТИЦИИ С ВИСОКА ДОБАВЕНА СТОЙНОСТ</a:t>
            </a:r>
          </a:p>
          <a:p>
            <a:endParaRPr lang="ru-RU" sz="2400" b="1" dirty="0" smtClean="0">
              <a:ln/>
              <a:solidFill>
                <a:schemeClr val="accent3"/>
              </a:solidFill>
            </a:endParaRPr>
          </a:p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Диана </a:t>
            </a:r>
            <a:r>
              <a:rPr lang="ru-RU" sz="2400" b="1" dirty="0">
                <a:ln/>
                <a:solidFill>
                  <a:schemeClr val="accent3"/>
                </a:solidFill>
              </a:rPr>
              <a:t>Николова</a:t>
            </a:r>
          </a:p>
          <a:p>
            <a:r>
              <a:rPr lang="ru-RU" sz="2400" b="1" dirty="0">
                <a:ln/>
                <a:solidFill>
                  <a:schemeClr val="accent3"/>
                </a:solidFill>
              </a:rPr>
              <a:t>Кандидат – докторант</a:t>
            </a:r>
          </a:p>
          <a:p>
            <a:endParaRPr lang="bg-BG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76" y="323131"/>
            <a:ext cx="2200847" cy="22008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8058" y="1332407"/>
            <a:ext cx="7993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Висше училище по застраховане и финанси</a:t>
            </a:r>
          </a:p>
        </p:txBody>
      </p:sp>
    </p:spTree>
    <p:extLst>
      <p:ext uri="{BB962C8B-B14F-4D97-AF65-F5344CB8AC3E}">
        <p14:creationId xmlns:p14="http://schemas.microsoft.com/office/powerpoint/2010/main" val="309464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18" y="4533900"/>
            <a:ext cx="1905000" cy="190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94118" y="57216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Иновации </a:t>
            </a:r>
          </a:p>
          <a:p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роизводство </a:t>
            </a:r>
            <a:r>
              <a:rPr lang="ru-RU" dirty="0"/>
              <a:t>на продукти с високо добавена </a:t>
            </a:r>
            <a:r>
              <a:rPr lang="ru-RU" dirty="0" smtClean="0"/>
              <a:t>стойност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875523" y="312399"/>
            <a:ext cx="984096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Образованието трябва да отговори на </a:t>
            </a:r>
            <a:r>
              <a:rPr lang="ru-RU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изискванията</a:t>
            </a:r>
          </a:p>
          <a:p>
            <a:pPr algn="ctr"/>
            <a:r>
              <a:rPr lang="ru-RU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 очакванията на бизнеса</a:t>
            </a:r>
            <a:endParaRPr lang="bg-BG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449" y="1706479"/>
            <a:ext cx="7355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Подпомагане на инвеститорите за намеране на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кадри</a:t>
            </a:r>
            <a:endParaRPr lang="ru-RU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8005" y="267462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Професионално изграждане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Възможността за създаването на майсторски класове:</a:t>
            </a:r>
          </a:p>
          <a:p>
            <a:r>
              <a:rPr lang="ru-RU" sz="2400" dirty="0"/>
              <a:t>Представители на бизнеса да водят лекционни курсове на студенти. - Интензивни, за кратък срок, но практически насочени.</a:t>
            </a:r>
          </a:p>
        </p:txBody>
      </p:sp>
    </p:spTree>
    <p:extLst>
      <p:ext uri="{BB962C8B-B14F-4D97-AF65-F5344CB8AC3E}">
        <p14:creationId xmlns:p14="http://schemas.microsoft.com/office/powerpoint/2010/main" val="75648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75" y="2215263"/>
            <a:ext cx="4163289" cy="2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9" y="4049344"/>
            <a:ext cx="4143805" cy="2617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805" y="124513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Увеличаваме износните бизнеси, които изнасят висока добавена стойност. </a:t>
            </a:r>
          </a:p>
          <a:p>
            <a:r>
              <a:rPr lang="ru-RU" sz="2400" dirty="0"/>
              <a:t>Голяма част от производството трябва да бъде в България- може де бъде по линия на иновациите или фирми които имат сериозно присъствие като Софарма, Евроинс</a:t>
            </a:r>
          </a:p>
        </p:txBody>
      </p:sp>
      <p:sp>
        <p:nvSpPr>
          <p:cNvPr id="6" name="Rectangle 5"/>
          <p:cNvSpPr/>
          <p:nvPr/>
        </p:nvSpPr>
        <p:spPr>
          <a:xfrm>
            <a:off x="751805" y="369745"/>
            <a:ext cx="69249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</a:t>
            </a:r>
            <a:r>
              <a:rPr lang="ru-RU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астежа </a:t>
            </a:r>
            <a:r>
              <a:rPr lang="ru-RU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 икономиката и </a:t>
            </a:r>
            <a:r>
              <a:rPr lang="ru-RU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доходите</a:t>
            </a:r>
            <a:endParaRPr lang="bg-BG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89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0700" y="1100527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Пет сектора имат потенциала да изтеглят икономиката на България, създавайки повече добавена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стойност: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производството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храни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Машиностроенето </a:t>
            </a:r>
          </a:p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лектрониката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Фармацията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ИТ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секторът </a:t>
            </a:r>
          </a:p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Т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ворческите индустрии</a:t>
            </a:r>
            <a:endParaRPr lang="bg-BG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777" y="3841075"/>
            <a:ext cx="3809543" cy="21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0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761" y="577565"/>
            <a:ext cx="6096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България има своите постижения и приноси в някои </a:t>
            </a:r>
            <a:r>
              <a:rPr lang="ru-RU" sz="2800" dirty="0" smtClean="0"/>
              <a:t>области: </a:t>
            </a:r>
            <a:endParaRPr lang="ru-RU" dirty="0"/>
          </a:p>
          <a:p>
            <a:endParaRPr lang="ru-RU" sz="2400" dirty="0" smtClean="0"/>
          </a:p>
          <a:p>
            <a:r>
              <a:rPr lang="ru-RU" sz="2400" dirty="0" smtClean="0"/>
              <a:t>Материали </a:t>
            </a:r>
            <a:r>
              <a:rPr lang="ru-RU" sz="2400" dirty="0"/>
              <a:t>(сплави, полимери, керамика и др</a:t>
            </a:r>
            <a:r>
              <a:rPr lang="ru-RU" sz="2400" dirty="0" smtClean="0"/>
              <a:t>.)</a:t>
            </a:r>
          </a:p>
          <a:p>
            <a:r>
              <a:rPr lang="ru-RU" sz="2400" dirty="0" smtClean="0"/>
              <a:t>Металургия</a:t>
            </a:r>
          </a:p>
          <a:p>
            <a:r>
              <a:rPr lang="ru-RU" sz="2400" dirty="0"/>
              <a:t>И</a:t>
            </a:r>
            <a:r>
              <a:rPr lang="ru-RU" sz="2400" dirty="0" smtClean="0"/>
              <a:t>нформационни технологии</a:t>
            </a:r>
          </a:p>
          <a:p>
            <a:r>
              <a:rPr lang="ru-RU" sz="2400" dirty="0" smtClean="0"/>
              <a:t>Микроелектроника</a:t>
            </a:r>
          </a:p>
          <a:p>
            <a:r>
              <a:rPr lang="ru-RU" sz="2400" dirty="0" smtClean="0"/>
              <a:t>Нанотехнологии</a:t>
            </a:r>
          </a:p>
          <a:p>
            <a:r>
              <a:rPr lang="ru-RU" sz="2400" dirty="0" smtClean="0"/>
              <a:t>Телекомуникации</a:t>
            </a:r>
          </a:p>
          <a:p>
            <a:r>
              <a:rPr lang="ru-RU" sz="2400" dirty="0" smtClean="0"/>
              <a:t>Машиностроене</a:t>
            </a:r>
          </a:p>
          <a:p>
            <a:r>
              <a:rPr lang="ru-RU" sz="2400" dirty="0" smtClean="0"/>
              <a:t>Фармация и др.</a:t>
            </a:r>
            <a:endParaRPr lang="bg-BG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52" y="3391612"/>
            <a:ext cx="5798993" cy="326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678" y="577565"/>
            <a:ext cx="3674967" cy="24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5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75409" y="1338767"/>
            <a:ext cx="7878045" cy="52765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1837" y="507770"/>
            <a:ext cx="10314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Агенцията за кредитен рейтинг – отчита подобряване на перспективите за България</a:t>
            </a:r>
            <a:endParaRPr lang="bg-BG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110" y="2361064"/>
            <a:ext cx="3924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Очаквания базирани на 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голям обем на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европейски финансови 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постъпления. </a:t>
            </a:r>
            <a:endParaRPr lang="bg-BG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164" y="4583690"/>
            <a:ext cx="3493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Пчрез следващите 30 години, България ще губи по 12% от работната си сила на всеки 10 години (Fitch Ratings).</a:t>
            </a:r>
          </a:p>
        </p:txBody>
      </p:sp>
    </p:spTree>
    <p:extLst>
      <p:ext uri="{BB962C8B-B14F-4D97-AF65-F5344CB8AC3E}">
        <p14:creationId xmlns:p14="http://schemas.microsoft.com/office/powerpoint/2010/main" val="3459393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250" y="0"/>
            <a:ext cx="3752114" cy="3702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714" y="958650"/>
            <a:ext cx="7885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</a:t>
            </a:r>
            <a:r>
              <a:rPr lang="ru-RU" sz="2400" dirty="0" smtClean="0"/>
              <a:t>аетите </a:t>
            </a:r>
            <a:r>
              <a:rPr lang="ru-RU" sz="2400" dirty="0"/>
              <a:t>лица към октомври 2020 г</a:t>
            </a:r>
            <a:r>
              <a:rPr lang="ru-RU" sz="2400" dirty="0" smtClean="0"/>
              <a:t>.- </a:t>
            </a:r>
            <a:r>
              <a:rPr lang="ru-RU" sz="2400" dirty="0"/>
              <a:t>3 200 000 души, като спадът е с около 120 000 души спрямо същия период през 2019 г.</a:t>
            </a:r>
          </a:p>
          <a:p>
            <a:r>
              <a:rPr lang="ru-RU" sz="2400" dirty="0"/>
              <a:t>На годишна база спадът на заетостта продължава, но с по-умерен темп. Средногодишната стойност на коефициента на безработица за 2020 г. е </a:t>
            </a:r>
            <a:r>
              <a:rPr lang="ru-RU" sz="2400" dirty="0" smtClean="0"/>
              <a:t>6</a:t>
            </a:r>
            <a:r>
              <a:rPr lang="ru-RU" sz="2400" dirty="0"/>
              <a:t>%.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234" y="3277463"/>
            <a:ext cx="3661130" cy="3476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940" y="3266974"/>
            <a:ext cx="7885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Очаква се намаляване на безработицата </a:t>
            </a:r>
            <a:r>
              <a:rPr lang="ru-RU" sz="2400" dirty="0"/>
              <a:t>до 5.2% </a:t>
            </a:r>
            <a:r>
              <a:rPr lang="ru-RU" sz="2400" dirty="0" smtClean="0"/>
              <a:t>през </a:t>
            </a:r>
            <a:r>
              <a:rPr lang="ru-RU" sz="2400" dirty="0"/>
              <a:t>2021 г. и до 4,6% през 2022 и 2023 г</a:t>
            </a:r>
            <a:r>
              <a:rPr lang="ru-RU" sz="2400" dirty="0" smtClean="0"/>
              <a:t>. </a:t>
            </a:r>
            <a:endParaRPr lang="bg-BG" sz="2400" dirty="0"/>
          </a:p>
        </p:txBody>
      </p:sp>
      <p:sp>
        <p:nvSpPr>
          <p:cNvPr id="8" name="Rectangle 7"/>
          <p:cNvSpPr/>
          <p:nvPr/>
        </p:nvSpPr>
        <p:spPr>
          <a:xfrm>
            <a:off x="442714" y="4097971"/>
            <a:ext cx="81309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2022  </a:t>
            </a:r>
            <a:r>
              <a:rPr lang="ru-RU" sz="2400" dirty="0"/>
              <a:t>г. </a:t>
            </a:r>
            <a:r>
              <a:rPr lang="ru-RU" sz="2400" dirty="0" smtClean="0"/>
              <a:t>- ниски темпове на </a:t>
            </a:r>
            <a:r>
              <a:rPr lang="ru-RU" sz="2400" dirty="0"/>
              <a:t>нарастване на заетостта , но няма да достигна нивото от 2019  г. Динамиката на заетостта </a:t>
            </a:r>
            <a:r>
              <a:rPr lang="bg-BG" sz="2400" dirty="0" smtClean="0"/>
              <a:t>ще </a:t>
            </a:r>
            <a:r>
              <a:rPr lang="ru-RU" sz="2400" dirty="0" smtClean="0"/>
              <a:t>бъде </a:t>
            </a:r>
            <a:r>
              <a:rPr lang="ru-RU" sz="2400" dirty="0"/>
              <a:t>отрицателна </a:t>
            </a:r>
            <a:r>
              <a:rPr lang="ru-RU" sz="2400" dirty="0" smtClean="0"/>
              <a:t>през </a:t>
            </a:r>
            <a:r>
              <a:rPr lang="ru-RU" sz="2400" dirty="0"/>
              <a:t>2022 и 2023 г., обусловена от отрицателните демографски тенденции и ограниченията в</a:t>
            </a:r>
            <a:r>
              <a:rPr lang="ru-RU" sz="2400" dirty="0" smtClean="0"/>
              <a:t> </a:t>
            </a:r>
            <a:r>
              <a:rPr lang="ru-RU" sz="2400" dirty="0"/>
              <a:t>предлагането на работна ръка. </a:t>
            </a:r>
            <a:endParaRPr lang="bg-BG" sz="2400" dirty="0"/>
          </a:p>
        </p:txBody>
      </p:sp>
      <p:sp>
        <p:nvSpPr>
          <p:cNvPr id="7" name="Rectangle 6"/>
          <p:cNvSpPr/>
          <p:nvPr/>
        </p:nvSpPr>
        <p:spPr>
          <a:xfrm>
            <a:off x="803152" y="373875"/>
            <a:ext cx="29379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Пазар на труда</a:t>
            </a:r>
          </a:p>
        </p:txBody>
      </p:sp>
    </p:spTree>
    <p:extLst>
      <p:ext uri="{BB962C8B-B14F-4D97-AF65-F5344CB8AC3E}">
        <p14:creationId xmlns:p14="http://schemas.microsoft.com/office/powerpoint/2010/main" val="89735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981" y="2150876"/>
            <a:ext cx="6140977" cy="45579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520" y="2150876"/>
            <a:ext cx="673258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 smtClean="0"/>
              <a:t>Очакванията </a:t>
            </a:r>
            <a:r>
              <a:rPr lang="ru-RU" sz="2800" dirty="0"/>
              <a:t>са нетните приходи на този сектори  да останат значително ограничени до ефективното преодоляване на пандемията в глобален </a:t>
            </a:r>
            <a:r>
              <a:rPr lang="ru-RU" sz="2800" dirty="0" smtClean="0"/>
              <a:t>план </a:t>
            </a:r>
            <a:r>
              <a:rPr lang="ru-RU" sz="2800" dirty="0"/>
              <a:t>(България е нетен износител на тези услуги).</a:t>
            </a:r>
          </a:p>
          <a:p>
            <a:endParaRPr lang="ru-RU" sz="2400" dirty="0"/>
          </a:p>
        </p:txBody>
      </p:sp>
      <p:sp>
        <p:nvSpPr>
          <p:cNvPr id="3" name="Rectangle 2"/>
          <p:cNvSpPr/>
          <p:nvPr/>
        </p:nvSpPr>
        <p:spPr>
          <a:xfrm>
            <a:off x="121951" y="521121"/>
            <a:ext cx="118290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Туристически услуги и услуги свързани с пътнически транспорт</a:t>
            </a:r>
            <a:endParaRPr lang="bg-BG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520" y="1584019"/>
            <a:ext cx="115158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Отчитат </a:t>
            </a:r>
            <a:r>
              <a:rPr lang="ru-RU" sz="2800" dirty="0"/>
              <a:t>тежки последици в следствие на въведените ограничителни мерки.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0933" y="6211669"/>
            <a:ext cx="8243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35% в сферата на туризма, няма да </a:t>
            </a:r>
            <a:r>
              <a:rPr lang="ru-RU" dirty="0" smtClean="0"/>
              <a:t>отворя      ръст </a:t>
            </a:r>
            <a:r>
              <a:rPr lang="ru-RU" dirty="0"/>
              <a:t>на фискалните разходи, ръст на помощите за </a:t>
            </a:r>
            <a:r>
              <a:rPr lang="ru-RU" dirty="0" smtClean="0"/>
              <a:t>безработни, </a:t>
            </a:r>
            <a:r>
              <a:rPr lang="ru-RU" dirty="0"/>
              <a:t>по-големи дефицити в бюджета</a:t>
            </a:r>
            <a:endParaRPr lang="bg-BG" dirty="0"/>
          </a:p>
        </p:txBody>
      </p:sp>
      <p:sp>
        <p:nvSpPr>
          <p:cNvPr id="6" name="Right Arrow 5"/>
          <p:cNvSpPr/>
          <p:nvPr/>
        </p:nvSpPr>
        <p:spPr>
          <a:xfrm>
            <a:off x="7855526" y="6400801"/>
            <a:ext cx="176647" cy="56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50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281" y="100565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През </a:t>
            </a:r>
            <a:r>
              <a:rPr lang="ru-RU" sz="2400" dirty="0"/>
              <a:t>2021  г. и 2022  </a:t>
            </a:r>
            <a:r>
              <a:rPr lang="ru-RU" sz="2400" dirty="0" smtClean="0"/>
              <a:t>г., базисната </a:t>
            </a:r>
            <a:r>
              <a:rPr lang="ru-RU" sz="2400" dirty="0"/>
              <a:t>инфлация ще бъде по-висока спрямо края на 2020  г., в резултат на ускореното нарастване на цените </a:t>
            </a:r>
            <a:r>
              <a:rPr lang="ru-RU" sz="2400" dirty="0" smtClean="0"/>
              <a:t>на </a:t>
            </a:r>
            <a:r>
              <a:rPr lang="ru-RU" sz="2400" dirty="0"/>
              <a:t>услугите и преустановяването на тенденцията към поевтиняване на нехранителните стоки, следствие на растеж на частното потребление и косвените ефекти от поскъпването на енергийните суровини и храните. </a:t>
            </a:r>
            <a:endParaRPr lang="ru-RU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281" y="861775"/>
            <a:ext cx="5761219" cy="35176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118" y="5710673"/>
            <a:ext cx="11903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Индекс на инфлацията на потребителските цени през 2020 г. отчете понижение поради въздействието на падащите цени на петрола, ще се ускори до средно 2,1% през 2021-2023 г. в сравнение с периода 2018-2019 г., и ще продължи до очакваното възстановяване на международните цени на суровините.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281" y="4379472"/>
            <a:ext cx="11980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Очаква се забавяне в края на 2022  г.  в съответствие с очакванията за международните цени на храните.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8969" y="348940"/>
            <a:ext cx="2081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Инфлация</a:t>
            </a:r>
            <a:endParaRPr lang="bg-BG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0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9264" y="1277863"/>
            <a:ext cx="10865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/>
              <a:t>Основни </a:t>
            </a:r>
            <a:r>
              <a:rPr lang="ru-RU" sz="2800" b="1" dirty="0" smtClean="0"/>
              <a:t>проблемни обласи </a:t>
            </a:r>
            <a:r>
              <a:rPr lang="ru-RU" sz="2800" b="1" dirty="0"/>
              <a:t>пред инвестициите и перспективите за растеж на икономиката: </a:t>
            </a:r>
          </a:p>
          <a:p>
            <a:endParaRPr lang="ru-RU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/>
              <a:t>Качество </a:t>
            </a:r>
            <a:r>
              <a:rPr lang="ru-RU" sz="2800" dirty="0"/>
              <a:t>на средното и висшето </a:t>
            </a:r>
            <a:r>
              <a:rPr lang="ru-RU" sz="2800" dirty="0" smtClean="0"/>
              <a:t>образование</a:t>
            </a:r>
            <a:endParaRPr lang="ru-RU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/>
              <a:t>Липсата </a:t>
            </a:r>
            <a:r>
              <a:rPr lang="ru-RU" sz="2800" dirty="0"/>
              <a:t>на квалифицирана работна </a:t>
            </a:r>
            <a:r>
              <a:rPr lang="ru-RU" sz="2800" dirty="0" smtClean="0"/>
              <a:t>ръка </a:t>
            </a:r>
            <a:endParaRPr lang="ru-RU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/>
              <a:t>Недоверието </a:t>
            </a:r>
            <a:r>
              <a:rPr lang="ru-RU" sz="2800" dirty="0"/>
              <a:t>в </a:t>
            </a:r>
            <a:r>
              <a:rPr lang="ru-RU" sz="2800" dirty="0" smtClean="0"/>
              <a:t>институционалните</a:t>
            </a:r>
            <a:endParaRPr lang="ru-RU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/>
              <a:t>Регулаторните </a:t>
            </a:r>
            <a:r>
              <a:rPr lang="ru-RU" sz="2800" dirty="0" smtClean="0"/>
              <a:t>бариерите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/>
              <a:t>Ефективното </a:t>
            </a:r>
            <a:r>
              <a:rPr lang="ru-RU" sz="2800" dirty="0"/>
              <a:t>разпределение на ресурсите в </a:t>
            </a:r>
            <a:r>
              <a:rPr lang="ru-RU" sz="2800" dirty="0" smtClean="0"/>
              <a:t>икономиката</a:t>
            </a:r>
            <a:endParaRPr lang="ru-RU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/>
              <a:t>Сложност, финансови </a:t>
            </a:r>
            <a:r>
              <a:rPr lang="ru-RU" sz="2800" dirty="0"/>
              <a:t>тежести и </a:t>
            </a:r>
            <a:r>
              <a:rPr lang="ru-RU" sz="2800" dirty="0" smtClean="0"/>
              <a:t>бюрокрацията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/>
              <a:t>Върховенството </a:t>
            </a:r>
            <a:r>
              <a:rPr lang="ru-RU" sz="2800" dirty="0"/>
              <a:t>на </a:t>
            </a:r>
            <a:r>
              <a:rPr lang="ru-RU" sz="2800" dirty="0" smtClean="0"/>
              <a:t>закона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/>
              <a:t> </a:t>
            </a:r>
            <a:r>
              <a:rPr lang="ru-RU" sz="2800" dirty="0" smtClean="0"/>
              <a:t>Корупцията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/>
              <a:t>Качеството </a:t>
            </a:r>
            <a:r>
              <a:rPr lang="ru-RU" sz="2800" dirty="0"/>
              <a:t>на инфраструктурата (транспортна и комуникационна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4" name="Rectangle 3"/>
          <p:cNvSpPr/>
          <p:nvPr/>
        </p:nvSpPr>
        <p:spPr>
          <a:xfrm>
            <a:off x="1068613" y="609960"/>
            <a:ext cx="2621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Бизнес </a:t>
            </a:r>
            <a:r>
              <a:rPr lang="ru-RU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среда</a:t>
            </a:r>
            <a:endParaRPr lang="bg-BG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588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412" y="1001636"/>
            <a:ext cx="108184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К</a:t>
            </a:r>
            <a:r>
              <a:rPr lang="ru-RU" sz="2400" dirty="0" smtClean="0"/>
              <a:t>лючови </a:t>
            </a:r>
            <a:r>
              <a:rPr lang="ru-RU" sz="2400" dirty="0"/>
              <a:t>области като „започване на бизнес“ или „достъп до електричество“.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Защитата </a:t>
            </a:r>
            <a:r>
              <a:rPr lang="ru-RU" sz="2400" dirty="0"/>
              <a:t>на правата на интелектуална собственост.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Получаването на разрешителни за строеж.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Информационните </a:t>
            </a:r>
            <a:r>
              <a:rPr lang="ru-RU" sz="2400" dirty="0"/>
              <a:t>и комуникационните технологии - слабо навлизане на цифровите технологии.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195" y="2663305"/>
            <a:ext cx="6541773" cy="3932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8466" y="6225997"/>
            <a:ext cx="136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IMD  </a:t>
            </a:r>
            <a:r>
              <a:rPr lang="ru-RU" dirty="0"/>
              <a:t>(WCR)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910878" y="3538847"/>
            <a:ext cx="3950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Световната класация за конкурентоспособност </a:t>
            </a:r>
            <a:r>
              <a:rPr lang="ru-RU" sz="2400" dirty="0" smtClean="0"/>
              <a:t>– България, 2016-2020 </a:t>
            </a:r>
            <a:r>
              <a:rPr lang="ru-RU" sz="2400" dirty="0"/>
              <a:t>г./ 63 </a:t>
            </a:r>
            <a:r>
              <a:rPr lang="ru-RU" sz="2400" dirty="0" smtClean="0"/>
              <a:t>държави</a:t>
            </a:r>
            <a:endParaRPr lang="ru-RU" sz="2400" dirty="0"/>
          </a:p>
        </p:txBody>
      </p:sp>
      <p:sp>
        <p:nvSpPr>
          <p:cNvPr id="7" name="Rectangle 6"/>
          <p:cNvSpPr/>
          <p:nvPr/>
        </p:nvSpPr>
        <p:spPr>
          <a:xfrm>
            <a:off x="981571" y="416861"/>
            <a:ext cx="51487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Други </a:t>
            </a:r>
            <a:r>
              <a:rPr lang="bg-BG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проблемни области:</a:t>
            </a:r>
          </a:p>
        </p:txBody>
      </p:sp>
    </p:spTree>
    <p:extLst>
      <p:ext uri="{BB962C8B-B14F-4D97-AF65-F5344CB8AC3E}">
        <p14:creationId xmlns:p14="http://schemas.microsoft.com/office/powerpoint/2010/main" val="193606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274" y="512492"/>
            <a:ext cx="1145770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По-бавно </a:t>
            </a:r>
            <a:r>
              <a:rPr lang="ru-RU" sz="2800" dirty="0"/>
              <a:t>възстановяване през останалата част от прогнозния </a:t>
            </a:r>
            <a:r>
              <a:rPr lang="ru-RU" sz="2800" dirty="0" smtClean="0"/>
              <a:t>период, </a:t>
            </a:r>
            <a:r>
              <a:rPr lang="ru-RU" sz="2800" dirty="0"/>
              <a:t>след голям спад на икономическата активност през 2020 г. </a:t>
            </a:r>
          </a:p>
          <a:p>
            <a:endParaRPr lang="ru-RU" sz="28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/>
              <a:t>Реализиране </a:t>
            </a:r>
            <a:r>
              <a:rPr lang="ru-RU" sz="2800" b="1" dirty="0"/>
              <a:t>на по-слаба икономическа активност спрямо базисния </a:t>
            </a:r>
            <a:r>
              <a:rPr lang="ru-RU" sz="2800" b="1" dirty="0" smtClean="0"/>
              <a:t>сценарий:</a:t>
            </a:r>
            <a:endParaRPr lang="ru-RU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П</a:t>
            </a:r>
            <a:r>
              <a:rPr lang="ru-RU" sz="2800" dirty="0" smtClean="0"/>
              <a:t>отискане </a:t>
            </a:r>
            <a:r>
              <a:rPr lang="ru-RU" sz="2800" dirty="0"/>
              <a:t>на  външнотърговските </a:t>
            </a:r>
            <a:r>
              <a:rPr lang="ru-RU" sz="2800" dirty="0" smtClean="0"/>
              <a:t>потоци</a:t>
            </a:r>
            <a:r>
              <a:rPr lang="en-GB" sz="2800" dirty="0" smtClean="0"/>
              <a:t>;</a:t>
            </a:r>
            <a:r>
              <a:rPr lang="ru-RU" sz="2800" dirty="0"/>
              <a:t>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/>
              <a:t>По-голям </a:t>
            </a:r>
            <a:r>
              <a:rPr lang="ru-RU" sz="2800" dirty="0"/>
              <a:t>спад на БВП от очаквания и по-продължителна негативна тенденция</a:t>
            </a:r>
            <a:r>
              <a:rPr lang="en-GB" sz="2800" dirty="0"/>
              <a:t>;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/>
              <a:t>По-бавно </a:t>
            </a:r>
            <a:r>
              <a:rPr lang="ru-RU" sz="2800" dirty="0"/>
              <a:t>възстановяване и по-ниски потребителски и инвестиционни разходи от </a:t>
            </a:r>
            <a:r>
              <a:rPr lang="ru-RU" sz="2800" dirty="0" smtClean="0"/>
              <a:t>очакваните</a:t>
            </a:r>
            <a:r>
              <a:rPr lang="en-GB" sz="2800" dirty="0"/>
              <a:t>;</a:t>
            </a:r>
            <a:r>
              <a:rPr lang="ru-RU" sz="28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/>
              <a:t>Отлагане </a:t>
            </a:r>
            <a:r>
              <a:rPr lang="ru-RU" sz="2800" dirty="0"/>
              <a:t>на инвестиционните разходи от страна на </a:t>
            </a:r>
            <a:r>
              <a:rPr lang="ru-RU" sz="2800" dirty="0" smtClean="0"/>
              <a:t>фирмите</a:t>
            </a:r>
            <a:r>
              <a:rPr lang="en-GB" sz="2800" dirty="0" smtClean="0"/>
              <a:t>;</a:t>
            </a:r>
            <a:r>
              <a:rPr lang="ru-RU" sz="2800" dirty="0" smtClean="0"/>
              <a:t> </a:t>
            </a:r>
          </a:p>
          <a:p>
            <a:endParaRPr lang="ru-RU" sz="2000" dirty="0"/>
          </a:p>
        </p:txBody>
      </p:sp>
      <p:sp>
        <p:nvSpPr>
          <p:cNvPr id="3" name="Rectangle 2"/>
          <p:cNvSpPr/>
          <p:nvPr/>
        </p:nvSpPr>
        <p:spPr>
          <a:xfrm>
            <a:off x="848883" y="300208"/>
            <a:ext cx="19529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Рискове</a:t>
            </a:r>
            <a:r>
              <a:rPr lang="ru-RU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bg-BG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76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838" y="882181"/>
            <a:ext cx="9570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Световната класация за конкурентоспособност на IMD за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България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2016-2020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г./ 63 държави (WCR)</a:t>
            </a:r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46254"/>
              </p:ext>
            </p:extLst>
          </p:nvPr>
        </p:nvGraphicFramePr>
        <p:xfrm>
          <a:off x="949036" y="2125700"/>
          <a:ext cx="10234641" cy="3339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445"/>
                <a:gridCol w="1284117"/>
                <a:gridCol w="1284117"/>
                <a:gridCol w="1284117"/>
                <a:gridCol w="1284117"/>
                <a:gridCol w="1271728"/>
              </a:tblGrid>
              <a:tr h="5912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Класиране по фактори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2016 г.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2017 г.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2018 г.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2019 г.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2020 г.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2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Конкурентоспособност/ обща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50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49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48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48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48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2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Икономически резултати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40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37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28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47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34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2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Правителствена ефективност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33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39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37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42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39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2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Бизнес ефективност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54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56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57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54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53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4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Инфраструктура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47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47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51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50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50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849590" y="6436714"/>
            <a:ext cx="33424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IMD, WORLD COMPETITIVENESS RANKING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3847534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21312"/>
              </p:ext>
            </p:extLst>
          </p:nvPr>
        </p:nvGraphicFramePr>
        <p:xfrm>
          <a:off x="1325417" y="1831495"/>
          <a:ext cx="9481127" cy="312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127"/>
              </a:tblGrid>
              <a:tr h="419311"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Глобалната конкурентоспособност на България:</a:t>
                      </a:r>
                      <a:endParaRPr lang="bg-BG" sz="2000" dirty="0"/>
                    </a:p>
                  </a:txBody>
                  <a:tcPr/>
                </a:tc>
              </a:tr>
              <a:tr h="41931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Оценка на Световната банка</a:t>
                      </a:r>
                    </a:p>
                  </a:txBody>
                  <a:tcPr/>
                </a:tc>
              </a:tr>
              <a:tr h="48872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Бизнес средата (леснота за правене на бизнес): Рейтинг 72,0 / 100; Ранг </a:t>
                      </a:r>
                      <a:r>
                        <a:rPr lang="ru-RU" sz="2000" b="1" dirty="0" smtClean="0"/>
                        <a:t>61</a:t>
                      </a:r>
                      <a:r>
                        <a:rPr lang="ru-RU" sz="2000" dirty="0" smtClean="0"/>
                        <a:t>/190 </a:t>
                      </a:r>
                    </a:p>
                  </a:txBody>
                  <a:tcPr/>
                </a:tc>
              </a:tr>
              <a:tr h="4883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Стартиране на бизнес:  Рейтинг 85.4 / 100; Ранг: </a:t>
                      </a:r>
                      <a:r>
                        <a:rPr lang="ru-RU" sz="2000" b="1" dirty="0" smtClean="0"/>
                        <a:t>113</a:t>
                      </a:r>
                      <a:r>
                        <a:rPr lang="ru-RU" sz="2000" dirty="0" smtClean="0"/>
                        <a:t>/190</a:t>
                      </a:r>
                    </a:p>
                  </a:txBody>
                  <a:tcPr/>
                </a:tc>
              </a:tr>
              <a:tr h="419311">
                <a:tc>
                  <a:txBody>
                    <a:bodyPr/>
                    <a:lstStyle/>
                    <a:p>
                      <a:r>
                        <a:rPr lang="bg-BG" sz="2000" b="1" dirty="0" smtClean="0"/>
                        <a:t>Световен икономически форум </a:t>
                      </a:r>
                    </a:p>
                  </a:txBody>
                  <a:tcPr/>
                </a:tc>
              </a:tr>
              <a:tr h="466131"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Глобална конкурентоспособност: Ранг </a:t>
                      </a:r>
                      <a:r>
                        <a:rPr lang="bg-BG" sz="2000" b="1" dirty="0" smtClean="0"/>
                        <a:t>49</a:t>
                      </a:r>
                      <a:r>
                        <a:rPr lang="bg-BG" sz="2000" dirty="0" smtClean="0"/>
                        <a:t>/141</a:t>
                      </a:r>
                    </a:p>
                  </a:txBody>
                  <a:tcPr/>
                </a:tc>
              </a:tr>
              <a:tr h="419311"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Източник:  </a:t>
                      </a:r>
                      <a:r>
                        <a:rPr lang="en-US" sz="2000" dirty="0" smtClean="0"/>
                        <a:t>Global Entrepreneurship Monitor 2019/2020 Global </a:t>
                      </a:r>
                      <a:endParaRPr lang="bg-BG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17560" y="1062243"/>
            <a:ext cx="819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Глобална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конкурентоспособност на Българската икономика</a:t>
            </a:r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44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90" y="3138054"/>
            <a:ext cx="5411091" cy="3411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0553" y="49176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Предизвикателство пред българската икономика представляват: </a:t>
            </a:r>
          </a:p>
          <a:p>
            <a:r>
              <a:rPr lang="ru-RU" sz="2400" dirty="0" smtClean="0"/>
              <a:t>ефективното </a:t>
            </a:r>
            <a:r>
              <a:rPr lang="ru-RU" sz="2400" dirty="0"/>
              <a:t>предоставяне на инфраструктура;</a:t>
            </a:r>
          </a:p>
          <a:p>
            <a:r>
              <a:rPr lang="ru-RU" sz="2400" dirty="0"/>
              <a:t>качественото образование;</a:t>
            </a:r>
          </a:p>
          <a:p>
            <a:r>
              <a:rPr lang="ru-RU" sz="2400" dirty="0"/>
              <a:t>достъпът до качествено </a:t>
            </a:r>
            <a:r>
              <a:rPr lang="ru-RU" sz="2400" dirty="0" smtClean="0"/>
              <a:t>здравеопазване</a:t>
            </a:r>
            <a:endParaRPr lang="ru-RU" sz="2400" dirty="0"/>
          </a:p>
        </p:txBody>
      </p:sp>
      <p:sp>
        <p:nvSpPr>
          <p:cNvPr id="5" name="Rectangle 4"/>
          <p:cNvSpPr/>
          <p:nvPr/>
        </p:nvSpPr>
        <p:spPr>
          <a:xfrm>
            <a:off x="6362700" y="49176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Българската икономика има  ниски резултати по отношение на: </a:t>
            </a:r>
          </a:p>
          <a:p>
            <a:r>
              <a:rPr lang="ru-RU" sz="2400" dirty="0"/>
              <a:t>образователната система; </a:t>
            </a:r>
          </a:p>
          <a:p>
            <a:r>
              <a:rPr lang="ru-RU" sz="2400" dirty="0"/>
              <a:t>делът на финансова грамотност сред възрастните; </a:t>
            </a:r>
          </a:p>
          <a:p>
            <a:r>
              <a:rPr lang="ru-RU" sz="2400" dirty="0"/>
              <a:t>адекватност на управлението, образованието  и нуждите на бизнеса; </a:t>
            </a:r>
          </a:p>
          <a:p>
            <a:r>
              <a:rPr lang="ru-RU" sz="2400" dirty="0"/>
              <a:t>достъпът до квалифицирана работна ръка.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423" y="4962078"/>
            <a:ext cx="3066554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7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806" y="498764"/>
            <a:ext cx="5973739" cy="3593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700" y="376224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Възможности за подобряване на конкурентоспособността на България през 2020 г. </a:t>
            </a:r>
          </a:p>
          <a:p>
            <a:endParaRPr lang="ru-RU" sz="2400" dirty="0"/>
          </a:p>
          <a:p>
            <a:r>
              <a:rPr lang="ru-RU" sz="2400" dirty="0"/>
              <a:t>Увеличаване подкрепата на съдебната система.</a:t>
            </a:r>
          </a:p>
          <a:p>
            <a:endParaRPr lang="ru-RU" sz="2400" dirty="0"/>
          </a:p>
          <a:p>
            <a:r>
              <a:rPr lang="ru-RU" sz="2400" dirty="0"/>
              <a:t>Контрола върху корупцията спрямо икономическите институции. </a:t>
            </a:r>
          </a:p>
          <a:p>
            <a:endParaRPr lang="ru-RU" sz="2400" dirty="0"/>
          </a:p>
          <a:p>
            <a:r>
              <a:rPr lang="ru-RU" sz="2400" dirty="0"/>
              <a:t>Ограничаване на неформалната икономика. </a:t>
            </a:r>
          </a:p>
          <a:p>
            <a:endParaRPr lang="ru-RU" sz="2400" dirty="0"/>
          </a:p>
          <a:p>
            <a:r>
              <a:rPr lang="ru-RU" sz="2400" dirty="0"/>
              <a:t>Ефективно реформиране на енергийния сектор.</a:t>
            </a:r>
          </a:p>
          <a:p>
            <a:endParaRPr lang="ru-RU" sz="2400" dirty="0"/>
          </a:p>
          <a:p>
            <a:r>
              <a:rPr lang="ru-RU" sz="2400" dirty="0"/>
              <a:t>Достъп до квалифицирана работна ръка.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675" y="5350541"/>
            <a:ext cx="3063976" cy="15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83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15370" y="689217"/>
            <a:ext cx="2273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dirty="0"/>
              <a:t>Как и колко </a:t>
            </a:r>
            <a:r>
              <a:rPr lang="bg-BG" sz="2000" dirty="0" smtClean="0"/>
              <a:t>бързо?</a:t>
            </a:r>
            <a:endParaRPr lang="bg-BG" sz="2000" dirty="0"/>
          </a:p>
        </p:txBody>
      </p:sp>
      <p:sp>
        <p:nvSpPr>
          <p:cNvPr id="7" name="Rectangle 6"/>
          <p:cNvSpPr/>
          <p:nvPr/>
        </p:nvSpPr>
        <p:spPr>
          <a:xfrm>
            <a:off x="3058389" y="1268380"/>
            <a:ext cx="8517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Ясна визия и </a:t>
            </a:r>
            <a:r>
              <a:rPr lang="ru-RU" sz="2400" dirty="0" smtClean="0"/>
              <a:t>план </a:t>
            </a:r>
            <a:r>
              <a:rPr lang="ru-RU" sz="2400" dirty="0"/>
              <a:t>за възстановяване: какво трябва да бъде финансирано, какви са приоритетите и какви са механизмите и средствата за постигане на тези приоритети. </a:t>
            </a:r>
            <a:endParaRPr lang="bg-BG" sz="2400" dirty="0"/>
          </a:p>
        </p:txBody>
      </p:sp>
      <p:sp>
        <p:nvSpPr>
          <p:cNvPr id="8" name="Rectangle 7"/>
          <p:cNvSpPr/>
          <p:nvPr/>
        </p:nvSpPr>
        <p:spPr>
          <a:xfrm>
            <a:off x="169716" y="5410659"/>
            <a:ext cx="11405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Политиките за възстановяване трябва да бъдат с акцент върху инвестициите с висока добавена стойност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2" name="Rectangle 11"/>
          <p:cNvSpPr/>
          <p:nvPr/>
        </p:nvSpPr>
        <p:spPr>
          <a:xfrm>
            <a:off x="247649" y="2970188"/>
            <a:ext cx="116967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Балансирано </a:t>
            </a:r>
            <a:r>
              <a:rPr lang="ru-RU" sz="2400" dirty="0"/>
              <a:t>разходване на публичните средства, насочени към мерки за подпомагане, но най - вече инвестициите трябва да бъдат насочени към сфери, които носят висока добавена стойност, постигане на икономически растеж и ускоряване на този растеж.</a:t>
            </a:r>
          </a:p>
          <a:p>
            <a:r>
              <a:rPr lang="ru-RU" sz="2400" dirty="0" smtClean="0"/>
              <a:t>Насърчаваане на </a:t>
            </a:r>
            <a:r>
              <a:rPr lang="ru-RU" sz="2400" dirty="0"/>
              <a:t>производствата с висока добавена </a:t>
            </a:r>
            <a:r>
              <a:rPr lang="ru-RU" sz="2400" dirty="0" smtClean="0"/>
              <a:t>стойност и високотехнологичните </a:t>
            </a:r>
            <a:r>
              <a:rPr lang="ru-RU" sz="2400" dirty="0"/>
              <a:t>производства.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61756" y="5865232"/>
            <a:ext cx="9230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Ръст на инвестициите в публичния сектор с 1% от БВП създава директно 7 млн. нови работни места, а в някои държави води до създаване на 14 хиляди работни места на всеки милион (МВФ).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19004" y="325712"/>
            <a:ext cx="51535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Възстановяване </a:t>
            </a:r>
            <a:r>
              <a:rPr lang="bg-BG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от кризата</a:t>
            </a:r>
          </a:p>
        </p:txBody>
      </p:sp>
    </p:spTree>
    <p:extLst>
      <p:ext uri="{BB962C8B-B14F-4D97-AF65-F5344CB8AC3E}">
        <p14:creationId xmlns:p14="http://schemas.microsoft.com/office/powerpoint/2010/main" val="1353079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4714875"/>
            <a:ext cx="2857500" cy="214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3063" y="785797"/>
            <a:ext cx="11097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 да се привлекат инвестиции в посока на производства с висока добавена стойност, които могат да предложат високо заплащане, както  и новият бизнес да има възможността да се развива, е необходимо създаване на подходяща инвестиционна среда, която не се изчерпва с ниските корпоративни данъци и ниската цена на труда</a:t>
            </a:r>
            <a:r>
              <a:rPr lang="ru-RU" sz="2400" dirty="0" smtClean="0"/>
              <a:t>,</a:t>
            </a:r>
            <a:r>
              <a:rPr lang="en-GB" sz="2400" dirty="0" smtClean="0"/>
              <a:t> </a:t>
            </a:r>
            <a:r>
              <a:rPr lang="bg-BG" sz="2400" dirty="0" smtClean="0"/>
              <a:t>които</a:t>
            </a:r>
            <a:r>
              <a:rPr lang="ru-RU" sz="2400" dirty="0" smtClean="0"/>
              <a:t> </a:t>
            </a:r>
            <a:r>
              <a:rPr lang="ru-RU" sz="2400" dirty="0"/>
              <a:t>вече не са достатъчни предимства на България за привличане на инвестиции. </a:t>
            </a:r>
          </a:p>
          <a:p>
            <a:r>
              <a:rPr lang="ru-RU" sz="2400" dirty="0"/>
              <a:t>За създаването на подходяща  бизнес среда, трябва да се осигури стабилност, предвидимост, ниска корупция, защита на правото на собственост, да се подобри образователната система, политиката за задържане на млади и квалифицирани хора/таланти. </a:t>
            </a:r>
          </a:p>
          <a:p>
            <a:r>
              <a:rPr lang="ru-RU" sz="2400" dirty="0"/>
              <a:t>Без разрешаването на тези проблеми е невъзможно, изграждането на модерна и иновативна икономика. </a:t>
            </a:r>
          </a:p>
        </p:txBody>
      </p:sp>
    </p:spTree>
    <p:extLst>
      <p:ext uri="{BB962C8B-B14F-4D97-AF65-F5344CB8AC3E}">
        <p14:creationId xmlns:p14="http://schemas.microsoft.com/office/powerpoint/2010/main" val="307810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2673" y="696857"/>
            <a:ext cx="107961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/>
              <a:t>Литература: </a:t>
            </a:r>
            <a:endParaRPr lang="en-GB" sz="2000" b="1" dirty="0" smtClean="0"/>
          </a:p>
          <a:p>
            <a:endParaRPr lang="bg-BG" dirty="0"/>
          </a:p>
          <a:p>
            <a:r>
              <a:rPr lang="en-US" dirty="0" err="1"/>
              <a:t>Acs</a:t>
            </a:r>
            <a:r>
              <a:rPr lang="en-US" dirty="0"/>
              <a:t>, Z.J., 2006. How is Entrepreneurship Good for Economic Growth?, Innovations: Technology, Governance, Globalization 1(1), p. 97-107.</a:t>
            </a:r>
          </a:p>
          <a:p>
            <a:r>
              <a:rPr lang="en-US" dirty="0" err="1"/>
              <a:t>Audretsch</a:t>
            </a:r>
            <a:r>
              <a:rPr lang="en-US" dirty="0"/>
              <a:t>, D.B., </a:t>
            </a:r>
            <a:r>
              <a:rPr lang="en-US" dirty="0" err="1"/>
              <a:t>Keilbach</a:t>
            </a:r>
            <a:r>
              <a:rPr lang="en-US" dirty="0"/>
              <a:t>, M.C., Lehmann, E.E., 2006. Entrepreneurship and Economic Growth, Oxford University Press, </a:t>
            </a:r>
            <a:r>
              <a:rPr lang="en-US" dirty="0" err="1"/>
              <a:t>Oxfor</a:t>
            </a:r>
            <a:r>
              <a:rPr lang="en-US" dirty="0" smtClean="0"/>
              <a:t>.</a:t>
            </a:r>
          </a:p>
          <a:p>
            <a:r>
              <a:rPr lang="en-US" dirty="0"/>
              <a:t>https://www.babson.edu/media/babson/site-assets/content-assets/about/academics/centres-and-institutes/blank-institute/global-research/global-entrepreneurship-monitor/reports/GEM-2016-2017-Global-Report-(1).pdf </a:t>
            </a:r>
          </a:p>
          <a:p>
            <a:r>
              <a:rPr lang="en-US" dirty="0" smtClean="0"/>
              <a:t>Cornell </a:t>
            </a:r>
            <a:r>
              <a:rPr lang="en-US" dirty="0"/>
              <a:t>University, INSEAD, and WIPO (2020). The Global Innovation Index 2020: Who Will Finance Innovation? Ithaca, Fontainebleau, and Geneva,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www.wipo.int/edocs/pubdocs/en/wipo_pub_gii_2020.pdf</a:t>
            </a:r>
            <a:endParaRPr lang="en-US" dirty="0" smtClean="0"/>
          </a:p>
          <a:p>
            <a:r>
              <a:rPr lang="en-US" dirty="0" smtClean="0"/>
              <a:t>European </a:t>
            </a:r>
            <a:r>
              <a:rPr lang="en-US" dirty="0"/>
              <a:t>Innovation Scoreboard, 2020), </a:t>
            </a:r>
            <a:r>
              <a:rPr lang="en-US" dirty="0">
                <a:hlinkClick r:id="rId3" action="ppaction://hlinkfile"/>
              </a:rPr>
              <a:t>file:///C:/</a:t>
            </a:r>
            <a:r>
              <a:rPr lang="en-US" dirty="0" smtClean="0">
                <a:hlinkClick r:id="rId3" action="ppaction://hlinkfile"/>
              </a:rPr>
              <a:t>Users/Toshiba/Downloads/Bulgaria.pdf</a:t>
            </a:r>
            <a:endParaRPr lang="en-US" dirty="0" smtClean="0"/>
          </a:p>
          <a:p>
            <a:r>
              <a:rPr lang="bg-BG" dirty="0" smtClean="0"/>
              <a:t>ЕК</a:t>
            </a:r>
            <a:r>
              <a:rPr lang="bg-BG" dirty="0"/>
              <a:t>, 2021, </a:t>
            </a:r>
            <a:r>
              <a:rPr lang="en-US" dirty="0"/>
              <a:t>https://ec.europa.eu/bulgaria/news/european-innovation-council-launch_bg</a:t>
            </a:r>
          </a:p>
          <a:p>
            <a:r>
              <a:rPr lang="en-US" dirty="0"/>
              <a:t>GII, 2020,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www.wipo.int/edocs/pubdocs/en/wipo_pub_gii_2020/bg.pdf</a:t>
            </a:r>
            <a:endParaRPr lang="en-US" dirty="0" smtClean="0"/>
          </a:p>
          <a:p>
            <a:r>
              <a:rPr lang="en-US" dirty="0" smtClean="0"/>
              <a:t>ICT </a:t>
            </a:r>
            <a:r>
              <a:rPr lang="en-US" dirty="0"/>
              <a:t>Industry Observer Bulgaria, 2020,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blog.cbn-bulgaria.com/2020/12/ict-industry-observer-bulgaria-2020-by.html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www.nsi.bg/sites/default/files/files/pressreleases/ICT_ent2020_PSRP7D5.pdf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407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0882" y="474345"/>
            <a:ext cx="106506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INSEAD (2020): The Global Talent Competitiveness Index 2020: Global  Talent in the Age of Artificial Intelligence, Fontainebleau, France,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www.insead.edu/sites/default/files/assets/dept/globalindices/docs/GTCI-2020-report.pd</a:t>
            </a:r>
            <a:endParaRPr lang="en-US" dirty="0" smtClean="0"/>
          </a:p>
          <a:p>
            <a:r>
              <a:rPr lang="en-US" dirty="0" err="1" smtClean="0"/>
              <a:t>Niels</a:t>
            </a:r>
            <a:r>
              <a:rPr lang="en-US" dirty="0" smtClean="0"/>
              <a:t> </a:t>
            </a:r>
            <a:r>
              <a:rPr lang="en-US" dirty="0" err="1"/>
              <a:t>Bosma</a:t>
            </a:r>
            <a:r>
              <a:rPr lang="en-US" dirty="0"/>
              <a:t>, Stephen Hill, Aileen </a:t>
            </a:r>
            <a:r>
              <a:rPr lang="en-US" dirty="0" err="1"/>
              <a:t>Ionescu</a:t>
            </a:r>
            <a:r>
              <a:rPr lang="en-US" dirty="0"/>
              <a:t>-Somers, Donna Kelley, Jonathan </a:t>
            </a:r>
            <a:r>
              <a:rPr lang="en-US" dirty="0" err="1"/>
              <a:t>Levie</a:t>
            </a:r>
            <a:r>
              <a:rPr lang="en-US" dirty="0"/>
              <a:t>, Anna </a:t>
            </a:r>
            <a:r>
              <a:rPr lang="en-US" dirty="0" err="1"/>
              <a:t>Tarnawa</a:t>
            </a:r>
            <a:r>
              <a:rPr lang="en-US" dirty="0"/>
              <a:t> and the Global Entrepreneurship Research Association, 2020 (GERA),</a:t>
            </a:r>
          </a:p>
          <a:p>
            <a:r>
              <a:rPr lang="en-US" dirty="0">
                <a:hlinkClick r:id="rId3" action="ppaction://hlinkfile"/>
              </a:rPr>
              <a:t>file:///C:/Users/Toshiba/Downloads/gem-2019-2020-global-report-rev-280520-1590656414%20(4).</a:t>
            </a:r>
            <a:r>
              <a:rPr lang="en-US" dirty="0" smtClean="0">
                <a:hlinkClick r:id="rId3" action="ppaction://hlinkfile"/>
              </a:rPr>
              <a:t>pdf</a:t>
            </a:r>
            <a:endParaRPr lang="en-US" dirty="0" smtClean="0"/>
          </a:p>
          <a:p>
            <a:r>
              <a:rPr lang="en-US" dirty="0" smtClean="0"/>
              <a:t>OECD</a:t>
            </a:r>
            <a:r>
              <a:rPr lang="en-US" dirty="0"/>
              <a:t>, 2007a. Innovation and Growth. Rationale for an Innovation Strategy</a:t>
            </a:r>
          </a:p>
          <a:p>
            <a:r>
              <a:rPr lang="en-US" dirty="0"/>
              <a:t>UN, 2012. Fostering Innovative </a:t>
            </a:r>
            <a:r>
              <a:rPr lang="en-US" dirty="0" err="1"/>
              <a:t>Entrepreneurship.Challenges</a:t>
            </a:r>
            <a:r>
              <a:rPr lang="en-US" dirty="0"/>
              <a:t> and Policy Options. United Nations Economic Commission for Europe. New York and Geneva.</a:t>
            </a:r>
          </a:p>
          <a:p>
            <a:r>
              <a:rPr lang="en-US" dirty="0" err="1"/>
              <a:t>Wennekers</a:t>
            </a:r>
            <a:r>
              <a:rPr lang="en-US" dirty="0"/>
              <a:t>, S. and </a:t>
            </a:r>
            <a:r>
              <a:rPr lang="en-US" dirty="0" err="1"/>
              <a:t>Thurik</a:t>
            </a:r>
            <a:r>
              <a:rPr lang="en-US" dirty="0"/>
              <a:t>, R., 1999. Linking entrepreneurship and economic growth, Small Business Economics 13, p. 27-55.</a:t>
            </a:r>
          </a:p>
          <a:p>
            <a:r>
              <a:rPr lang="en-US" dirty="0"/>
              <a:t>World Economic Forum, 2019, The Global Competitiveness Report,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www3.weforum.org/docs/WEF_TheGlobalCompetitivenessReport2019.pdf</a:t>
            </a:r>
            <a:endParaRPr lang="en-US" dirty="0" smtClean="0"/>
          </a:p>
          <a:p>
            <a:r>
              <a:rPr lang="en-US" dirty="0"/>
              <a:t>World Economic </a:t>
            </a:r>
            <a:r>
              <a:rPr lang="en-US" dirty="0" smtClean="0"/>
              <a:t>Forum</a:t>
            </a:r>
            <a:r>
              <a:rPr lang="bg-BG" dirty="0" smtClean="0"/>
              <a:t> </a:t>
            </a:r>
            <a:r>
              <a:rPr lang="bg-BG" smtClean="0"/>
              <a:t>2020,</a:t>
            </a:r>
            <a:endParaRPr lang="en-US" dirty="0"/>
          </a:p>
          <a:p>
            <a:r>
              <a:rPr lang="en-US" dirty="0">
                <a:hlinkClick r:id="rId5"/>
              </a:rPr>
              <a:t>http://reports.weforum.org/the-europe-2020-competitiveness-report</a:t>
            </a:r>
            <a:r>
              <a:rPr lang="en-US" dirty="0" smtClean="0">
                <a:hlinkClick r:id="rId5"/>
              </a:rPr>
              <a:t>/</a:t>
            </a:r>
            <a:endParaRPr lang="bg-BG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64" y="571004"/>
            <a:ext cx="117209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Забавяне на инвестиционни проекти съфинансирани с европейск или национални средства;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Липса на синхрон при облекчаване на мерките, между държавите членки на ЕС и България: ограничаване на положителния ефект от възстановяване на търговските и транспортните връзки;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По-негативни и дълготрайни последици върху глобалната икономическа активност и финансовите пазари;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Забавяне на възстановяването на износа;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Пречки пред активизиране на икономиката и положителен принос на външния сектор към БВП: покачване на геополитическо напрежение, изостряне на търговски спорове, въвеждане на протекционистки мерки и търговски ограничения, последващи вълни на пандемията.</a:t>
            </a:r>
          </a:p>
        </p:txBody>
      </p:sp>
    </p:spTree>
    <p:extLst>
      <p:ext uri="{BB962C8B-B14F-4D97-AF65-F5344CB8AC3E}">
        <p14:creationId xmlns:p14="http://schemas.microsoft.com/office/powerpoint/2010/main" val="159236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100" y="487872"/>
            <a:ext cx="51804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g-BG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ИКОНОМИЧЕСКИ ПЕРСПЕКТИВИ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329" y="3221272"/>
            <a:ext cx="61968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Възстановяване на европейската </a:t>
            </a:r>
            <a:r>
              <a:rPr lang="ru-RU" sz="2800" dirty="0"/>
              <a:t>и световната </a:t>
            </a:r>
            <a:r>
              <a:rPr lang="ru-RU" sz="2800" dirty="0" smtClean="0"/>
              <a:t>икономика се очаква  в края на 2021 г., при нормализиране </a:t>
            </a:r>
            <a:r>
              <a:rPr lang="ru-RU" sz="2800" dirty="0"/>
              <a:t>на икономическата дейност и в резултат на предприетите стимулиращи </a:t>
            </a:r>
            <a:r>
              <a:rPr lang="ru-RU" sz="2800" dirty="0" smtClean="0"/>
              <a:t>мерки.</a:t>
            </a:r>
            <a:endParaRPr lang="ru-RU" sz="2800" dirty="0"/>
          </a:p>
        </p:txBody>
      </p:sp>
      <p:sp>
        <p:nvSpPr>
          <p:cNvPr id="5" name="Rectangle 4"/>
          <p:cNvSpPr/>
          <p:nvPr/>
        </p:nvSpPr>
        <p:spPr>
          <a:xfrm>
            <a:off x="332329" y="176649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През второ тримесечие на 2020 г. БВП на </a:t>
            </a:r>
            <a:r>
              <a:rPr lang="ru-RU" sz="2800" dirty="0" smtClean="0"/>
              <a:t>ЕС </a:t>
            </a:r>
            <a:r>
              <a:rPr lang="ru-RU" sz="2800" dirty="0"/>
              <a:t>се понижи с </a:t>
            </a:r>
            <a:r>
              <a:rPr lang="ru-RU" sz="2800" dirty="0" smtClean="0"/>
              <a:t>14%. </a:t>
            </a:r>
            <a:endParaRPr lang="bg-BG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973" y="355059"/>
            <a:ext cx="5102263" cy="51129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63962" y="6330434"/>
            <a:ext cx="216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dirty="0"/>
              <a:t>МФ НСИ БНБ Евростат </a:t>
            </a:r>
          </a:p>
        </p:txBody>
      </p:sp>
    </p:spTree>
    <p:extLst>
      <p:ext uri="{BB962C8B-B14F-4D97-AF65-F5344CB8AC3E}">
        <p14:creationId xmlns:p14="http://schemas.microsoft.com/office/powerpoint/2010/main" val="350952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73" y="488645"/>
            <a:ext cx="4975494" cy="4932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209" y="479162"/>
            <a:ext cx="6506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Преди началото на пандемията, България отчита висок растеж, средно 3,6% през последните пет години.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519460" y="6392780"/>
            <a:ext cx="250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МФ НСИ БНБ </a:t>
            </a:r>
            <a:r>
              <a:rPr lang="bg-BG" dirty="0"/>
              <a:t>Евростат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8208" y="5254870"/>
            <a:ext cx="11810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Износът на стоки и услуги се очаква да нарасне 2021  – 2022  г., с по-ускорени темпове спрямо вноса в съответствие с динамиката на външното търсене, което ще определя положителния принос на нетния износ за изменението на </a:t>
            </a:r>
            <a:r>
              <a:rPr lang="ru-RU" dirty="0" smtClean="0"/>
              <a:t>БВП.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35" y="1940037"/>
            <a:ext cx="6169687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4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189" y="1225517"/>
            <a:ext cx="6854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Инвестициите са компонентът, който ще се възстановява </a:t>
            </a:r>
            <a:r>
              <a:rPr lang="ru-RU" sz="2400" dirty="0" smtClean="0"/>
              <a:t>най-бавно през 2021 </a:t>
            </a:r>
            <a:r>
              <a:rPr lang="ru-RU" sz="2400" dirty="0"/>
              <a:t>г. спадът в инвестициите ще продължи, но с по-бавен темп.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280" y="5077056"/>
            <a:ext cx="117772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Очаква </a:t>
            </a:r>
            <a:r>
              <a:rPr lang="ru-RU" dirty="0"/>
              <a:t>се темпът на възстановяване на частните инвестиции да бъде сравнително слаб, а размерът им да остане под нивото на 2019 г. в края на прогнозния период.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656" y="419610"/>
            <a:ext cx="4403980" cy="4543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191" y="2539820"/>
            <a:ext cx="702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2021  – 2022  </a:t>
            </a:r>
            <a:r>
              <a:rPr lang="ru-RU" sz="2400" dirty="0" smtClean="0"/>
              <a:t>г.-публичните  </a:t>
            </a:r>
            <a:r>
              <a:rPr lang="ru-RU" sz="2400" dirty="0"/>
              <a:t>инвестиции ще продължат да оказват положително влияние за растежа на </a:t>
            </a:r>
            <a:r>
              <a:rPr lang="ru-RU" sz="2400" dirty="0" smtClean="0"/>
              <a:t>БВП, заедно </a:t>
            </a:r>
            <a:r>
              <a:rPr lang="ru-RU" sz="2400" dirty="0"/>
              <a:t>с повишаване на темпа на усвояване на средства от ЕС и продължаващото изпълнение на </a:t>
            </a:r>
            <a:r>
              <a:rPr lang="ru-RU" sz="2400" dirty="0" smtClean="0"/>
              <a:t>инфраструктурни </a:t>
            </a:r>
            <a:r>
              <a:rPr lang="ru-RU" sz="2400" dirty="0"/>
              <a:t>проекти, финансирани от националния бюджет. </a:t>
            </a:r>
            <a:endParaRPr lang="bg-BG" sz="2400" dirty="0"/>
          </a:p>
        </p:txBody>
      </p:sp>
      <p:sp>
        <p:nvSpPr>
          <p:cNvPr id="9" name="Rectangle 8"/>
          <p:cNvSpPr/>
          <p:nvPr/>
        </p:nvSpPr>
        <p:spPr>
          <a:xfrm>
            <a:off x="211281" y="5837361"/>
            <a:ext cx="117772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g-BG" dirty="0" smtClean="0"/>
              <a:t>П</a:t>
            </a:r>
            <a:r>
              <a:rPr lang="ru-RU" dirty="0" smtClean="0"/>
              <a:t>рез </a:t>
            </a:r>
            <a:r>
              <a:rPr lang="ru-RU" dirty="0"/>
              <a:t>2018 г. се отчита увеличаване на инвестициите, но остават на много под средното ниво за ЕС. Съотношението на инвестициите към БВП е 18,6 %, което е под средното за ЕС- равнище от 21 %.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290" y="484282"/>
            <a:ext cx="24016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Инвестиции</a:t>
            </a:r>
            <a:endParaRPr lang="bg-BG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76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03473" y="5528515"/>
            <a:ext cx="5199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Демографските предизвикателства пред България подчертават необходимостта от продължаващи структурни реформи.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237" y="856357"/>
            <a:ext cx="67402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Възпрепятстване на </a:t>
            </a:r>
            <a:r>
              <a:rPr lang="ru-RU" sz="2400" dirty="0"/>
              <a:t>потенциала за растеж на икономиката.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Недостиг на работната сила и квалифицирани кадри. 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Намаляване на производителноста </a:t>
            </a:r>
            <a:r>
              <a:rPr lang="ru-RU" sz="2400" dirty="0"/>
              <a:t>с висока добавена </a:t>
            </a:r>
            <a:r>
              <a:rPr lang="ru-RU" sz="2400" dirty="0" smtClean="0"/>
              <a:t>стойност.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Понижаване на конкурентноспособността.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Намаляване на чуждестранните инвеститори.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Намаляванена работните </a:t>
            </a:r>
            <a:r>
              <a:rPr lang="ru-RU" sz="2400" dirty="0"/>
              <a:t>места и развитие на икономиката</a:t>
            </a:r>
            <a:r>
              <a:rPr lang="ru-RU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400" dirty="0" smtClean="0"/>
              <a:t>Промяна </a:t>
            </a:r>
            <a:r>
              <a:rPr lang="bg-BG" sz="2400" dirty="0"/>
              <a:t>на възрастовата </a:t>
            </a:r>
            <a:r>
              <a:rPr lang="bg-BG" sz="2400" dirty="0" smtClean="0"/>
              <a:t>структура - </a:t>
            </a:r>
            <a:r>
              <a:rPr lang="ru-RU" sz="2400" dirty="0" smtClean="0"/>
              <a:t>застаряване </a:t>
            </a:r>
            <a:r>
              <a:rPr lang="ru-RU" sz="2400" dirty="0"/>
              <a:t>и емиграция на населението.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400" dirty="0" smtClean="0"/>
              <a:t>Социална </a:t>
            </a:r>
            <a:r>
              <a:rPr lang="bg-BG" sz="2400" dirty="0"/>
              <a:t>и икономическа </a:t>
            </a:r>
            <a:r>
              <a:rPr lang="bg-BG" sz="2400" dirty="0" smtClean="0"/>
              <a:t>тежест - </a:t>
            </a:r>
            <a:r>
              <a:rPr lang="ru-RU" sz="2400" dirty="0" smtClean="0"/>
              <a:t>отрицателни </a:t>
            </a:r>
            <a:r>
              <a:rPr lang="ru-RU" sz="2400" dirty="0"/>
              <a:t>ефекти върху социално-осигурителната и пенсионната </a:t>
            </a:r>
            <a:r>
              <a:rPr lang="ru-RU" sz="2400" dirty="0" smtClean="0"/>
              <a:t>системи.</a:t>
            </a:r>
            <a:endParaRPr lang="bg-BG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269" y="507712"/>
            <a:ext cx="4460996" cy="44799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3197" y="234759"/>
            <a:ext cx="66202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Демографска криза - ефекти</a:t>
            </a:r>
            <a:endParaRPr lang="bg-BG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83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844" y="1036092"/>
            <a:ext cx="6023265" cy="33880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3262" y="4289417"/>
            <a:ext cx="111641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/>
              <a:t>Стратегия за привличане на </a:t>
            </a:r>
            <a:r>
              <a:rPr lang="ru-RU" sz="2800" dirty="0"/>
              <a:t>българските граждани от </a:t>
            </a:r>
            <a:r>
              <a:rPr lang="ru-RU" sz="2800" dirty="0" smtClean="0"/>
              <a:t>чужбина.</a:t>
            </a:r>
            <a:endParaRPr lang="bg-BG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/>
              <a:t>Мерки </a:t>
            </a:r>
            <a:r>
              <a:rPr lang="ru-RU" sz="2800" dirty="0"/>
              <a:t>за насърчаване на раждаемостта, както и подобряване на </a:t>
            </a:r>
            <a:r>
              <a:rPr lang="ru-RU" sz="2800" dirty="0" smtClean="0"/>
              <a:t>здравеопазването.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262" y="1038638"/>
            <a:ext cx="715327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Намаляване на несъответствията в </a:t>
            </a:r>
            <a:r>
              <a:rPr lang="ru-RU" sz="2800" dirty="0" smtClean="0"/>
              <a:t>уменията: намаляване </a:t>
            </a:r>
            <a:r>
              <a:rPr lang="ru-RU" sz="2800" dirty="0"/>
              <a:t>на недостига на работна ръка.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Стимулиране растежа на </a:t>
            </a:r>
            <a:r>
              <a:rPr lang="ru-RU" sz="2800" dirty="0" smtClean="0"/>
              <a:t>доходите: забавяне </a:t>
            </a:r>
            <a:r>
              <a:rPr lang="ru-RU" sz="2800" dirty="0"/>
              <a:t>на нетната миграция.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Устойчиви усилия за структурна </a:t>
            </a:r>
            <a:r>
              <a:rPr lang="ru-RU" sz="2800" dirty="0" smtClean="0"/>
              <a:t>реформа: подобряване </a:t>
            </a:r>
            <a:r>
              <a:rPr lang="ru-RU" sz="2800" dirty="0"/>
              <a:t>на бизнес средата</a:t>
            </a:r>
            <a:r>
              <a:rPr lang="ru-RU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/>
          </a:p>
        </p:txBody>
      </p:sp>
      <p:sp>
        <p:nvSpPr>
          <p:cNvPr id="5" name="Rectangle 4"/>
          <p:cNvSpPr/>
          <p:nvPr/>
        </p:nvSpPr>
        <p:spPr>
          <a:xfrm>
            <a:off x="903611" y="452590"/>
            <a:ext cx="80758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Мерки за справяне с демографската криза</a:t>
            </a:r>
            <a:endParaRPr lang="bg-BG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50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0" y="3808559"/>
            <a:ext cx="4333009" cy="2885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0906" y="380855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България </a:t>
            </a:r>
            <a:r>
              <a:rPr lang="ru-RU" sz="2400" dirty="0"/>
              <a:t>трябва </a:t>
            </a:r>
            <a:r>
              <a:rPr lang="ru-RU" sz="2400" dirty="0" smtClean="0"/>
              <a:t>да бъде </a:t>
            </a:r>
            <a:r>
              <a:rPr lang="ru-RU" sz="2400" dirty="0"/>
              <a:t>място, което предлага наличието на достатъчно добър човешки </a:t>
            </a:r>
            <a:r>
              <a:rPr lang="ru-RU" sz="2400" dirty="0" smtClean="0"/>
              <a:t>потенциал, </a:t>
            </a:r>
            <a:r>
              <a:rPr lang="ru-RU" sz="2400" dirty="0"/>
              <a:t>който да привлече бизнеси с висока добавена стойност.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91830" y="2504659"/>
            <a:ext cx="5309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mtClean="0"/>
              <a:t>Как </a:t>
            </a:r>
            <a:r>
              <a:rPr lang="ru-RU" sz="2400" smtClean="0"/>
              <a:t>българските да </a:t>
            </a:r>
            <a:r>
              <a:rPr lang="ru-RU" sz="2400" dirty="0"/>
              <a:t>остават </a:t>
            </a:r>
            <a:r>
              <a:rPr lang="ru-RU" sz="2400"/>
              <a:t>в </a:t>
            </a:r>
            <a:r>
              <a:rPr lang="ru-RU" sz="2400" smtClean="0"/>
              <a:t>страната?</a:t>
            </a:r>
            <a:endParaRPr lang="ru-RU" sz="2400" dirty="0"/>
          </a:p>
        </p:txBody>
      </p:sp>
      <p:sp>
        <p:nvSpPr>
          <p:cNvPr id="7" name="Rectangle 6"/>
          <p:cNvSpPr/>
          <p:nvPr/>
        </p:nvSpPr>
        <p:spPr>
          <a:xfrm>
            <a:off x="910906" y="381047"/>
            <a:ext cx="102454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 повишаване на </a:t>
            </a:r>
            <a:r>
              <a:rPr lang="ru-RU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доходите- България трябва</a:t>
            </a:r>
          </a:p>
          <a:p>
            <a:pPr algn="ctr"/>
            <a:r>
              <a:rPr lang="ru-RU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 произвежда продукти с висока добавена </a:t>
            </a:r>
            <a:r>
              <a:rPr lang="ru-RU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стойност </a:t>
            </a:r>
            <a:endParaRPr lang="bg-BG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047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1215</TotalTime>
  <Words>2019</Words>
  <Application>Microsoft Office PowerPoint</Application>
  <PresentationFormat>Widescreen</PresentationFormat>
  <Paragraphs>224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Nikolova</dc:creator>
  <cp:lastModifiedBy>Diana Nikolova</cp:lastModifiedBy>
  <cp:revision>90</cp:revision>
  <dcterms:created xsi:type="dcterms:W3CDTF">2021-03-23T14:27:13Z</dcterms:created>
  <dcterms:modified xsi:type="dcterms:W3CDTF">2021-04-23T07:12:34Z</dcterms:modified>
</cp:coreProperties>
</file>