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  <p:sldMasterId id="2147483691" r:id="rId3"/>
    <p:sldMasterId id="2147483704" r:id="rId4"/>
  </p:sldMasterIdLst>
  <p:notesMasterIdLst>
    <p:notesMasterId r:id="rId35"/>
  </p:notesMasterIdLst>
  <p:sldIdLst>
    <p:sldId id="266" r:id="rId5"/>
    <p:sldId id="279" r:id="rId6"/>
    <p:sldId id="281" r:id="rId7"/>
    <p:sldId id="278" r:id="rId8"/>
    <p:sldId id="268" r:id="rId9"/>
    <p:sldId id="267" r:id="rId10"/>
    <p:sldId id="263" r:id="rId11"/>
    <p:sldId id="274" r:id="rId12"/>
    <p:sldId id="257" r:id="rId13"/>
    <p:sldId id="277" r:id="rId14"/>
    <p:sldId id="301" r:id="rId15"/>
    <p:sldId id="289" r:id="rId16"/>
    <p:sldId id="294" r:id="rId17"/>
    <p:sldId id="295" r:id="rId18"/>
    <p:sldId id="282" r:id="rId19"/>
    <p:sldId id="275" r:id="rId20"/>
    <p:sldId id="276" r:id="rId21"/>
    <p:sldId id="296" r:id="rId22"/>
    <p:sldId id="293" r:id="rId23"/>
    <p:sldId id="284" r:id="rId24"/>
    <p:sldId id="285" r:id="rId25"/>
    <p:sldId id="286" r:id="rId26"/>
    <p:sldId id="287" r:id="rId27"/>
    <p:sldId id="288" r:id="rId28"/>
    <p:sldId id="283" r:id="rId29"/>
    <p:sldId id="259" r:id="rId30"/>
    <p:sldId id="297" r:id="rId31"/>
    <p:sldId id="298" r:id="rId32"/>
    <p:sldId id="299" r:id="rId33"/>
    <p:sldId id="300" r:id="rId34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-laskentataulukko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-laskentataulukko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-laskentataulukko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-laskentataulukko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-laskentataulukko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i-FI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812284993502029"/>
          <c:y val="3.2604672200515113E-2"/>
          <c:w val="0.6753843997655633"/>
          <c:h val="0.85136727237761112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Score</c:v>
                </c:pt>
              </c:strCache>
            </c:strRef>
          </c:tx>
          <c:dPt>
            <c:idx val="16"/>
            <c:spPr>
              <a:solidFill>
                <a:srgbClr val="0080C8"/>
              </a:solidFill>
            </c:spPr>
          </c:dPt>
          <c:cat>
            <c:strRef>
              <c:f>Sheet1!$A$4:$A$21</c:f>
              <c:strCache>
                <c:ptCount val="18"/>
                <c:pt idx="0">
                  <c:v>EU 25</c:v>
                </c:pt>
                <c:pt idx="1">
                  <c:v>EU 15</c:v>
                </c:pt>
                <c:pt idx="2">
                  <c:v>Austria</c:v>
                </c:pt>
                <c:pt idx="3">
                  <c:v>Germany</c:v>
                </c:pt>
                <c:pt idx="4">
                  <c:v>Ireland</c:v>
                </c:pt>
                <c:pt idx="5">
                  <c:v>France</c:v>
                </c:pt>
                <c:pt idx="6">
                  <c:v>Belgium</c:v>
                </c:pt>
                <c:pt idx="7">
                  <c:v>Australia</c:v>
                </c:pt>
                <c:pt idx="8">
                  <c:v>Japan</c:v>
                </c:pt>
                <c:pt idx="9">
                  <c:v>Netherlands</c:v>
                </c:pt>
                <c:pt idx="10">
                  <c:v>Denmark</c:v>
                </c:pt>
                <c:pt idx="11">
                  <c:v>Canada</c:v>
                </c:pt>
                <c:pt idx="12">
                  <c:v>Great Britain</c:v>
                </c:pt>
                <c:pt idx="13">
                  <c:v>Korea</c:v>
                </c:pt>
                <c:pt idx="14">
                  <c:v>USA</c:v>
                </c:pt>
                <c:pt idx="15">
                  <c:v>Sweden</c:v>
                </c:pt>
                <c:pt idx="16">
                  <c:v>Finland</c:v>
                </c:pt>
                <c:pt idx="17">
                  <c:v>Singapore</c:v>
                </c:pt>
              </c:strCache>
            </c:strRef>
          </c:cat>
          <c:val>
            <c:numRef>
              <c:f>Sheet1!$B$4:$B$21</c:f>
              <c:numCache>
                <c:formatCode>0.0</c:formatCode>
                <c:ptCount val="18"/>
                <c:pt idx="0">
                  <c:v>50.9</c:v>
                </c:pt>
                <c:pt idx="1">
                  <c:v>53</c:v>
                </c:pt>
                <c:pt idx="2">
                  <c:v>53.3</c:v>
                </c:pt>
                <c:pt idx="3">
                  <c:v>53.8</c:v>
                </c:pt>
                <c:pt idx="4">
                  <c:v>54.4</c:v>
                </c:pt>
                <c:pt idx="5">
                  <c:v>54.4</c:v>
                </c:pt>
                <c:pt idx="6">
                  <c:v>55.4</c:v>
                </c:pt>
                <c:pt idx="7">
                  <c:v>57</c:v>
                </c:pt>
                <c:pt idx="8">
                  <c:v>57.6</c:v>
                </c:pt>
                <c:pt idx="9">
                  <c:v>59.6</c:v>
                </c:pt>
                <c:pt idx="10">
                  <c:v>60.5</c:v>
                </c:pt>
                <c:pt idx="11">
                  <c:v>61.1</c:v>
                </c:pt>
                <c:pt idx="12">
                  <c:v>61.7</c:v>
                </c:pt>
                <c:pt idx="13">
                  <c:v>62.6</c:v>
                </c:pt>
                <c:pt idx="14">
                  <c:v>65.2</c:v>
                </c:pt>
                <c:pt idx="15">
                  <c:v>67.099999999999994</c:v>
                </c:pt>
                <c:pt idx="16">
                  <c:v>68</c:v>
                </c:pt>
                <c:pt idx="17">
                  <c:v>74.2</c:v>
                </c:pt>
              </c:numCache>
            </c:numRef>
          </c:val>
        </c:ser>
        <c:gapWidth val="50"/>
        <c:axId val="537671552"/>
        <c:axId val="597895040"/>
      </c:barChart>
      <c:catAx>
        <c:axId val="537671552"/>
        <c:scaling>
          <c:orientation val="minMax"/>
        </c:scaling>
        <c:axPos val="l"/>
        <c:tickLblPos val="nextTo"/>
        <c:txPr>
          <a:bodyPr/>
          <a:lstStyle/>
          <a:p>
            <a:pPr>
              <a:defRPr lang="en-GB" sz="1400" noProof="0">
                <a:solidFill>
                  <a:schemeClr val="bg2"/>
                </a:solidFill>
              </a:defRPr>
            </a:pPr>
            <a:endParaRPr lang="fi-FI"/>
          </a:p>
        </c:txPr>
        <c:crossAx val="597895040"/>
        <c:crosses val="autoZero"/>
        <c:auto val="1"/>
        <c:lblAlgn val="ctr"/>
        <c:lblOffset val="0"/>
        <c:tickLblSkip val="1"/>
      </c:catAx>
      <c:valAx>
        <c:axId val="597895040"/>
        <c:scaling>
          <c:orientation val="minMax"/>
          <c:max val="75"/>
          <c:min val="0"/>
        </c:scaling>
        <c:axPos val="b"/>
        <c:majorGridlines/>
        <c:numFmt formatCode="0" sourceLinked="0"/>
        <c:tickLblPos val="nextTo"/>
        <c:txPr>
          <a:bodyPr/>
          <a:lstStyle/>
          <a:p>
            <a:pPr>
              <a:defRPr sz="1400">
                <a:solidFill>
                  <a:schemeClr val="bg2"/>
                </a:solidFill>
              </a:defRPr>
            </a:pPr>
            <a:endParaRPr lang="fi-FI"/>
          </a:p>
        </c:txPr>
        <c:crossAx val="537671552"/>
        <c:crosses val="autoZero"/>
        <c:crossBetween val="between"/>
        <c:majorUnit val="5"/>
      </c:valAx>
    </c:plotArea>
    <c:plotVisOnly val="1"/>
  </c:chart>
  <c:txPr>
    <a:bodyPr/>
    <a:lstStyle/>
    <a:p>
      <a:pPr>
        <a:defRPr sz="1800"/>
      </a:pPr>
      <a:endParaRPr lang="fi-FI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i-FI"/>
  <c:chart>
    <c:plotArea>
      <c:layout>
        <c:manualLayout>
          <c:layoutTarget val="inner"/>
          <c:xMode val="edge"/>
          <c:yMode val="edge"/>
          <c:x val="0.2156444461432668"/>
          <c:y val="0.1100023759167001"/>
          <c:w val="0.44846431210661791"/>
          <c:h val="0.82149233708516567"/>
        </c:manualLayout>
      </c:layout>
      <c:radarChart>
        <c:radarStyle val="filled"/>
        <c:ser>
          <c:idx val="0"/>
          <c:order val="0"/>
          <c:tx>
            <c:strRef>
              <c:f>Sheet1!$B$1</c:f>
              <c:strCache>
                <c:ptCount val="1"/>
                <c:pt idx="0">
                  <c:v>Finland</c:v>
                </c:pt>
              </c:strCache>
            </c:strRef>
          </c:tx>
          <c:spPr>
            <a:gradFill flip="none" rotWithShape="1">
              <a:gsLst>
                <a:gs pos="0">
                  <a:prstClr val="white"/>
                </a:gs>
                <a:gs pos="50000">
                  <a:srgbClr val="00B6E7">
                    <a:tint val="44500"/>
                    <a:satMod val="160000"/>
                  </a:srgbClr>
                </a:gs>
                <a:gs pos="100000">
                  <a:srgbClr val="00B6E7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accent2"/>
              </a:solidFill>
            </a:ln>
          </c:spPr>
          <c:cat>
            <c:strRef>
              <c:f>Sheet1!$A$2:$A$14</c:f>
              <c:strCache>
                <c:ptCount val="13"/>
                <c:pt idx="0">
                  <c:v>GERD as % of GDP</c:v>
                </c:pt>
                <c:pt idx="1">
                  <c:v>BERD as % of GDP</c:v>
                </c:pt>
                <c:pt idx="2">
                  <c:v>Venture capital
as % of GDP</c:v>
                </c:pt>
                <c:pt idx="3">
                  <c:v>Triadic patents
per million pop.</c:v>
                </c:pt>
                <c:pt idx="4">
                  <c:v>Scientific articles
per million pop.</c:v>
                </c:pt>
                <c:pt idx="5">
                  <c:v>% of firms with new-to-market product innovations</c:v>
                </c:pt>
                <c:pt idx="6">
                  <c:v>% of firms undertaking non-technological innovation</c:v>
                </c:pt>
                <c:pt idx="7">
                  <c:v>% of firms
collaborating</c:v>
                </c:pt>
                <c:pt idx="8">
                  <c:v>Patents with
foreign co-inventors</c:v>
                </c:pt>
                <c:pt idx="9">
                  <c:v>% of GERD
financed by abroad</c:v>
                </c:pt>
                <c:pt idx="10">
                  <c:v>Researchers per thousand total employment</c:v>
                </c:pt>
                <c:pt idx="11">
                  <c:v>Science and engineering degrees
of all new degrees</c:v>
                </c:pt>
                <c:pt idx="12">
                  <c:v>HRST occupatons as % of total employment</c:v>
                </c:pt>
              </c:strCache>
            </c:strRef>
          </c:cat>
          <c:val>
            <c:numRef>
              <c:f>Sheet1!$B$2:$B$14</c:f>
              <c:numCache>
                <c:formatCode>0.00</c:formatCode>
                <c:ptCount val="13"/>
                <c:pt idx="0">
                  <c:v>99.394878986438059</c:v>
                </c:pt>
                <c:pt idx="1">
                  <c:v>99.664856452679558</c:v>
                </c:pt>
                <c:pt idx="2">
                  <c:v>100</c:v>
                </c:pt>
                <c:pt idx="3">
                  <c:v>56.4</c:v>
                </c:pt>
                <c:pt idx="4">
                  <c:v>88.9</c:v>
                </c:pt>
                <c:pt idx="5">
                  <c:v>80.459999999999994</c:v>
                </c:pt>
                <c:pt idx="6">
                  <c:v>60.47</c:v>
                </c:pt>
                <c:pt idx="7">
                  <c:v>100</c:v>
                </c:pt>
                <c:pt idx="8">
                  <c:v>29.17</c:v>
                </c:pt>
                <c:pt idx="9">
                  <c:v>34.96</c:v>
                </c:pt>
                <c:pt idx="10">
                  <c:v>100</c:v>
                </c:pt>
                <c:pt idx="11">
                  <c:v>79.959999999999994</c:v>
                </c:pt>
                <c:pt idx="12">
                  <c:v>82.31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OECD</c:v>
                </c:pt>
              </c:strCache>
            </c:strRef>
          </c:tx>
          <c:spPr>
            <a:noFill/>
            <a:ln w="38100">
              <a:solidFill>
                <a:schemeClr val="accent4">
                  <a:lumMod val="50000"/>
                </a:schemeClr>
              </a:solidFill>
            </a:ln>
          </c:spPr>
          <c:cat>
            <c:strRef>
              <c:f>Sheet1!$A$2:$A$14</c:f>
              <c:strCache>
                <c:ptCount val="13"/>
                <c:pt idx="0">
                  <c:v>GERD as % of GDP</c:v>
                </c:pt>
                <c:pt idx="1">
                  <c:v>BERD as % of GDP</c:v>
                </c:pt>
                <c:pt idx="2">
                  <c:v>Venture capital
as % of GDP</c:v>
                </c:pt>
                <c:pt idx="3">
                  <c:v>Triadic patents
per million pop.</c:v>
                </c:pt>
                <c:pt idx="4">
                  <c:v>Scientific articles
per million pop.</c:v>
                </c:pt>
                <c:pt idx="5">
                  <c:v>% of firms with new-to-market product innovations</c:v>
                </c:pt>
                <c:pt idx="6">
                  <c:v>% of firms undertaking non-technological innovation</c:v>
                </c:pt>
                <c:pt idx="7">
                  <c:v>% of firms
collaborating</c:v>
                </c:pt>
                <c:pt idx="8">
                  <c:v>Patents with
foreign co-inventors</c:v>
                </c:pt>
                <c:pt idx="9">
                  <c:v>% of GERD
financed by abroad</c:v>
                </c:pt>
                <c:pt idx="10">
                  <c:v>Researchers per thousand total employment</c:v>
                </c:pt>
                <c:pt idx="11">
                  <c:v>Science and engineering degrees
of all new degrees</c:v>
                </c:pt>
                <c:pt idx="12">
                  <c:v>HRST occupatons as % of total employment</c:v>
                </c:pt>
              </c:strCache>
            </c:strRef>
          </c:cat>
          <c:val>
            <c:numRef>
              <c:f>Sheet1!$C$2:$C$14</c:f>
              <c:numCache>
                <c:formatCode>0.00</c:formatCode>
                <c:ptCount val="13"/>
                <c:pt idx="0">
                  <c:v>62.095773653020551</c:v>
                </c:pt>
                <c:pt idx="1">
                  <c:v>58.526503701086206</c:v>
                </c:pt>
                <c:pt idx="2">
                  <c:v>42.25</c:v>
                </c:pt>
                <c:pt idx="3">
                  <c:v>35.520000000000003</c:v>
                </c:pt>
                <c:pt idx="4">
                  <c:v>43.95</c:v>
                </c:pt>
                <c:pt idx="5">
                  <c:v>47.75</c:v>
                </c:pt>
                <c:pt idx="6">
                  <c:v>69.25</c:v>
                </c:pt>
                <c:pt idx="7">
                  <c:v>32.690000000000012</c:v>
                </c:pt>
                <c:pt idx="8">
                  <c:v>12.83</c:v>
                </c:pt>
                <c:pt idx="9">
                  <c:v>28.36</c:v>
                </c:pt>
                <c:pt idx="10" formatCode="General">
                  <c:v>46.77</c:v>
                </c:pt>
                <c:pt idx="11">
                  <c:v>58.120000000000012</c:v>
                </c:pt>
                <c:pt idx="12">
                  <c:v>66.790000000000006</c:v>
                </c:pt>
              </c:numCache>
            </c:numRef>
          </c:val>
        </c:ser>
        <c:axId val="578099072"/>
        <c:axId val="578100608"/>
      </c:radarChart>
      <c:catAx>
        <c:axId val="578099072"/>
        <c:scaling>
          <c:orientation val="minMax"/>
        </c:scaling>
        <c:axPos val="b"/>
        <c:majorGridlines/>
        <c:numFmt formatCode="@" sourceLinked="1"/>
        <c:tickLblPos val="nextTo"/>
        <c:txPr>
          <a:bodyPr/>
          <a:lstStyle/>
          <a:p>
            <a:pPr>
              <a:defRPr sz="1100">
                <a:solidFill>
                  <a:schemeClr val="bg2"/>
                </a:solidFill>
              </a:defRPr>
            </a:pPr>
            <a:endParaRPr lang="fi-FI"/>
          </a:p>
        </c:txPr>
        <c:crossAx val="578100608"/>
        <c:crosses val="autoZero"/>
        <c:auto val="1"/>
        <c:lblAlgn val="ctr"/>
        <c:lblOffset val="100"/>
      </c:catAx>
      <c:valAx>
        <c:axId val="578100608"/>
        <c:scaling>
          <c:orientation val="minMax"/>
        </c:scaling>
        <c:axPos val="l"/>
        <c:majorGridlines/>
        <c:numFmt formatCode="0" sourceLinked="0"/>
        <c:majorTickMark val="cross"/>
        <c:tickLblPos val="nextTo"/>
        <c:txPr>
          <a:bodyPr/>
          <a:lstStyle/>
          <a:p>
            <a:pPr>
              <a:defRPr sz="1400">
                <a:solidFill>
                  <a:schemeClr val="bg2"/>
                </a:solidFill>
              </a:defRPr>
            </a:pPr>
            <a:endParaRPr lang="fi-FI"/>
          </a:p>
        </c:txPr>
        <c:crossAx val="578099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946194225721758"/>
          <c:y val="0.30527238788030642"/>
          <c:w val="0.12066750758097022"/>
          <c:h val="0.14047409107182882"/>
        </c:manualLayout>
      </c:layout>
      <c:txPr>
        <a:bodyPr/>
        <a:lstStyle/>
        <a:p>
          <a:pPr>
            <a:defRPr sz="1600">
              <a:solidFill>
                <a:schemeClr val="bg2"/>
              </a:solidFill>
            </a:defRPr>
          </a:pPr>
          <a:endParaRPr lang="fi-FI"/>
        </a:p>
      </c:txPr>
    </c:legend>
    <c:plotVisOnly val="1"/>
    <c:dispBlanksAs val="gap"/>
  </c:chart>
  <c:txPr>
    <a:bodyPr/>
    <a:lstStyle/>
    <a:p>
      <a:pPr>
        <a:defRPr sz="1800"/>
      </a:pPr>
      <a:endParaRPr lang="fi-FI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i-FI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5878169355044314"/>
          <c:y val="0.19559302460730871"/>
          <c:w val="0.74591494024412064"/>
          <c:h val="0.71679913141340434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Research organisations</c:v>
                </c:pt>
              </c:strCache>
            </c:strRef>
          </c:tx>
          <c:cat>
            <c:strRef>
              <c:f>Sheet1!$A$2:$A$12</c:f>
              <c:strCache>
                <c:ptCount val="11"/>
                <c:pt idx="0">
                  <c:v>Italy</c:v>
                </c:pt>
                <c:pt idx="1">
                  <c:v>Portugal</c:v>
                </c:pt>
                <c:pt idx="2">
                  <c:v>Germany</c:v>
                </c:pt>
                <c:pt idx="3">
                  <c:v>France</c:v>
                </c:pt>
                <c:pt idx="4">
                  <c:v>Norway</c:v>
                </c:pt>
                <c:pt idx="5">
                  <c:v>Sweden</c:v>
                </c:pt>
                <c:pt idx="6">
                  <c:v>Netherlands</c:v>
                </c:pt>
                <c:pt idx="7">
                  <c:v>Denmark</c:v>
                </c:pt>
                <c:pt idx="8">
                  <c:v>Belgium</c:v>
                </c:pt>
                <c:pt idx="9">
                  <c:v>Austria</c:v>
                </c:pt>
                <c:pt idx="10">
                  <c:v>FINLAND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</c:v>
                </c:pt>
                <c:pt idx="1">
                  <c:v>6</c:v>
                </c:pt>
                <c:pt idx="2">
                  <c:v>4</c:v>
                </c:pt>
                <c:pt idx="3">
                  <c:v>9</c:v>
                </c:pt>
                <c:pt idx="4">
                  <c:v>13</c:v>
                </c:pt>
                <c:pt idx="5">
                  <c:v>8</c:v>
                </c:pt>
                <c:pt idx="6">
                  <c:v>10</c:v>
                </c:pt>
                <c:pt idx="7">
                  <c:v>15</c:v>
                </c:pt>
                <c:pt idx="8">
                  <c:v>13</c:v>
                </c:pt>
                <c:pt idx="9">
                  <c:v>7</c:v>
                </c:pt>
                <c:pt idx="10">
                  <c:v>23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Universities</c:v>
                </c:pt>
              </c:strCache>
            </c:strRef>
          </c:tx>
          <c:cat>
            <c:strRef>
              <c:f>Sheet1!$A$2:$A$12</c:f>
              <c:strCache>
                <c:ptCount val="11"/>
                <c:pt idx="0">
                  <c:v>Italy</c:v>
                </c:pt>
                <c:pt idx="1">
                  <c:v>Portugal</c:v>
                </c:pt>
                <c:pt idx="2">
                  <c:v>Germany</c:v>
                </c:pt>
                <c:pt idx="3">
                  <c:v>France</c:v>
                </c:pt>
                <c:pt idx="4">
                  <c:v>Norway</c:v>
                </c:pt>
                <c:pt idx="5">
                  <c:v>Sweden</c:v>
                </c:pt>
                <c:pt idx="6">
                  <c:v>Netherlands</c:v>
                </c:pt>
                <c:pt idx="7">
                  <c:v>Denmark</c:v>
                </c:pt>
                <c:pt idx="8">
                  <c:v>Belgium</c:v>
                </c:pt>
                <c:pt idx="9">
                  <c:v>Austria</c:v>
                </c:pt>
                <c:pt idx="10">
                  <c:v>FINLAND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5</c:v>
                </c:pt>
                <c:pt idx="1">
                  <c:v>9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14</c:v>
                </c:pt>
                <c:pt idx="7">
                  <c:v>18</c:v>
                </c:pt>
                <c:pt idx="8">
                  <c:v>19</c:v>
                </c:pt>
                <c:pt idx="9">
                  <c:v>20</c:v>
                </c:pt>
                <c:pt idx="10">
                  <c:v>28</c:v>
                </c:pt>
              </c:numCache>
            </c:numRef>
          </c:val>
        </c:ser>
        <c:gapWidth val="50"/>
        <c:axId val="463825536"/>
        <c:axId val="463831424"/>
      </c:barChart>
      <c:catAx>
        <c:axId val="463825536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>
                <a:solidFill>
                  <a:schemeClr val="bg2"/>
                </a:solidFill>
              </a:defRPr>
            </a:pPr>
            <a:endParaRPr lang="fi-FI"/>
          </a:p>
        </c:txPr>
        <c:crossAx val="463831424"/>
        <c:crosses val="autoZero"/>
        <c:auto val="1"/>
        <c:lblAlgn val="ctr"/>
        <c:lblOffset val="0"/>
        <c:tickLblSkip val="1"/>
      </c:catAx>
      <c:valAx>
        <c:axId val="463831424"/>
        <c:scaling>
          <c:orientation val="minMax"/>
          <c:max val="30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600">
                <a:solidFill>
                  <a:schemeClr val="bg2"/>
                </a:solidFill>
              </a:defRPr>
            </a:pPr>
            <a:endParaRPr lang="fi-FI"/>
          </a:p>
        </c:txPr>
        <c:crossAx val="463825536"/>
        <c:crosses val="autoZero"/>
        <c:crossBetween val="between"/>
        <c:majorUnit val="5"/>
      </c:valAx>
    </c:plotArea>
    <c:legend>
      <c:legendPos val="r"/>
      <c:layout>
        <c:manualLayout>
          <c:xMode val="edge"/>
          <c:yMode val="edge"/>
          <c:x val="0.5386933975486109"/>
          <c:y val="0.55730730609780876"/>
          <c:w val="0.32214802639962303"/>
          <c:h val="0.14915008951969141"/>
        </c:manualLayout>
      </c:layout>
      <c:overlay val="1"/>
      <c:spPr>
        <a:solidFill>
          <a:sysClr val="window" lastClr="FFFFFF"/>
        </a:solidFill>
      </c:spPr>
      <c:txPr>
        <a:bodyPr/>
        <a:lstStyle/>
        <a:p>
          <a:pPr>
            <a:defRPr sz="1600">
              <a:solidFill>
                <a:schemeClr val="bg2"/>
              </a:solidFill>
            </a:defRPr>
          </a:pPr>
          <a:endParaRPr lang="fi-FI"/>
        </a:p>
      </c:txPr>
    </c:legend>
    <c:plotVisOnly val="1"/>
  </c:chart>
  <c:txPr>
    <a:bodyPr/>
    <a:lstStyle/>
    <a:p>
      <a:pPr>
        <a:defRPr sz="1800"/>
      </a:pPr>
      <a:endParaRPr lang="fi-FI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i-FI"/>
  <c:chart>
    <c:autoTitleDeleted val="1"/>
    <c:plotArea>
      <c:layout>
        <c:manualLayout>
          <c:layoutTarget val="inner"/>
          <c:xMode val="edge"/>
          <c:yMode val="edge"/>
          <c:x val="0.30981359114281409"/>
          <c:y val="0.13527741511465782"/>
          <c:w val="0.43113181642160603"/>
          <c:h val="0.6431037033959869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1"/>
            <c:spPr>
              <a:solidFill>
                <a:schemeClr val="accent3"/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cat>
            <c:strRef>
              <c:f>Sheet1!$A$2:$A$6</c:f>
              <c:strCache>
                <c:ptCount val="5"/>
                <c:pt idx="0">
                  <c:v>Funding for SHOK
research programmes
81 million euros</c:v>
                </c:pt>
                <c:pt idx="1">
                  <c:v>Research funding
for universities,
research institutes
and polytechnics
203 million euros</c:v>
                </c:pt>
                <c:pt idx="2">
                  <c:v>R&amp;D loans to companies
101 million euros</c:v>
                </c:pt>
                <c:pt idx="3">
                  <c:v>R&amp;D grants
to companies and
public organisations
225 million euros</c:v>
                </c:pt>
                <c:pt idx="4">
                  <c:v>Grants to projects in communities,
coopeeratives, organisations and
societies, 10 million euros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81</c:v>
                </c:pt>
                <c:pt idx="1">
                  <c:v>203</c:v>
                </c:pt>
                <c:pt idx="2">
                  <c:v>101</c:v>
                </c:pt>
                <c:pt idx="3">
                  <c:v>215</c:v>
                </c:pt>
                <c:pt idx="4">
                  <c:v>10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fi-FI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i-FI"/>
  <c:chart>
    <c:plotArea>
      <c:layout/>
      <c:lineChart>
        <c:grouping val="standard"/>
        <c:ser>
          <c:idx val="0"/>
          <c:order val="0"/>
          <c:tx>
            <c:strRef>
              <c:f>Taul1!$B$1</c:f>
              <c:strCache>
                <c:ptCount val="1"/>
                <c:pt idx="0">
                  <c:v>Tekes-asiakkaat</c:v>
                </c:pt>
              </c:strCache>
            </c:strRef>
          </c:tx>
          <c:spPr>
            <a:ln w="38100">
              <a:solidFill>
                <a:schemeClr val="tx1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Taul1!$B$2:$B$11</c:f>
              <c:numCache>
                <c:formatCode>General</c:formatCode>
                <c:ptCount val="10"/>
                <c:pt idx="0">
                  <c:v>100</c:v>
                </c:pt>
                <c:pt idx="1">
                  <c:v>100.93025234984411</c:v>
                </c:pt>
                <c:pt idx="2">
                  <c:v>107.760404526407</c:v>
                </c:pt>
                <c:pt idx="3">
                  <c:v>116.04598833008377</c:v>
                </c:pt>
                <c:pt idx="4">
                  <c:v>120.57316101850481</c:v>
                </c:pt>
                <c:pt idx="5">
                  <c:v>125.83924118612089</c:v>
                </c:pt>
                <c:pt idx="6">
                  <c:v>130.3879958806173</c:v>
                </c:pt>
                <c:pt idx="7">
                  <c:v>126.84468291933402</c:v>
                </c:pt>
                <c:pt idx="8">
                  <c:v>120.24109674480312</c:v>
                </c:pt>
                <c:pt idx="9">
                  <c:v>132.7840887912717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populaatio</c:v>
                </c:pt>
              </c:strCache>
            </c:strRef>
          </c:tx>
          <c:spPr>
            <a:ln>
              <a:solidFill>
                <a:schemeClr val="tx1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Taul1!$C$2:$C$11</c:f>
              <c:numCache>
                <c:formatCode>General</c:formatCode>
                <c:ptCount val="10"/>
                <c:pt idx="0">
                  <c:v>100</c:v>
                </c:pt>
                <c:pt idx="1">
                  <c:v>100.985887701172</c:v>
                </c:pt>
                <c:pt idx="2">
                  <c:v>103.95286841311</c:v>
                </c:pt>
                <c:pt idx="3">
                  <c:v>107.58022849027611</c:v>
                </c:pt>
                <c:pt idx="4">
                  <c:v>109.35784150641082</c:v>
                </c:pt>
                <c:pt idx="5">
                  <c:v>109.67884564235288</c:v>
                </c:pt>
                <c:pt idx="6">
                  <c:v>112.63767243152201</c:v>
                </c:pt>
                <c:pt idx="7">
                  <c:v>116.65966261885001</c:v>
                </c:pt>
                <c:pt idx="8">
                  <c:v>111.09392064743599</c:v>
                </c:pt>
                <c:pt idx="9">
                  <c:v>111.76462284733111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vertaisotos</c:v>
                </c:pt>
              </c:strCache>
            </c:strRef>
          </c:tx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Taul1!$D$2:$D$11</c:f>
              <c:numCache>
                <c:formatCode>General</c:formatCode>
                <c:ptCount val="10"/>
                <c:pt idx="0">
                  <c:v>100</c:v>
                </c:pt>
                <c:pt idx="1">
                  <c:v>102.68524778854298</c:v>
                </c:pt>
                <c:pt idx="2">
                  <c:v>107.121575297319</c:v>
                </c:pt>
                <c:pt idx="3">
                  <c:v>109.3001692757172</c:v>
                </c:pt>
                <c:pt idx="4">
                  <c:v>113.673544849892</c:v>
                </c:pt>
                <c:pt idx="5">
                  <c:v>113.102619565433</c:v>
                </c:pt>
                <c:pt idx="6">
                  <c:v>112.71879814260377</c:v>
                </c:pt>
                <c:pt idx="7">
                  <c:v>119.02193922510602</c:v>
                </c:pt>
                <c:pt idx="8">
                  <c:v>111.50039511948972</c:v>
                </c:pt>
                <c:pt idx="9">
                  <c:v>112.83911599637713</c:v>
                </c:pt>
              </c:numCache>
            </c:numRef>
          </c:val>
        </c:ser>
        <c:marker val="1"/>
        <c:axId val="620555264"/>
        <c:axId val="621200128"/>
      </c:lineChart>
      <c:catAx>
        <c:axId val="6205552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621200128"/>
        <c:crosses val="autoZero"/>
        <c:auto val="1"/>
        <c:lblAlgn val="ctr"/>
        <c:lblOffset val="100"/>
      </c:catAx>
      <c:valAx>
        <c:axId val="621200128"/>
        <c:scaling>
          <c:orientation val="minMax"/>
          <c:min val="100"/>
        </c:scaling>
        <c:axPos val="l"/>
        <c:majorGridlines/>
        <c:numFmt formatCode="General" sourceLinked="1"/>
        <c:tickLblPos val="nextTo"/>
        <c:crossAx val="620555264"/>
        <c:crosses val="autoZero"/>
        <c:crossBetween val="between"/>
        <c:majorUnit val="10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fi-FI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i-FI"/>
  <c:chart>
    <c:autoTitleDeleted val="1"/>
    <c:plotArea>
      <c:layout/>
      <c:pieChart>
        <c:varyColors val="1"/>
        <c:ser>
          <c:idx val="0"/>
          <c:order val="0"/>
          <c:tx>
            <c:v>Sarja1</c:v>
          </c:tx>
          <c:explosion val="4"/>
          <c:dPt>
            <c:idx val="0"/>
            <c:spPr>
              <a:solidFill>
                <a:srgbClr val="00B6E7"/>
              </a:solidFill>
              <a:ln>
                <a:noFill/>
              </a:ln>
            </c:spPr>
          </c:dPt>
          <c:dPt>
            <c:idx val="1"/>
            <c:spPr>
              <a:solidFill>
                <a:srgbClr val="0080C8"/>
              </a:solidFill>
              <a:ln>
                <a:noFill/>
              </a:ln>
            </c:spPr>
          </c:dPt>
          <c:dPt>
            <c:idx val="2"/>
            <c:spPr>
              <a:solidFill>
                <a:srgbClr val="EB9328"/>
              </a:solidFill>
              <a:ln>
                <a:noFill/>
              </a:ln>
            </c:spPr>
          </c:dPt>
          <c:dLbls>
            <c:dLbl>
              <c:idx val="1"/>
              <c:spPr/>
              <c:txPr>
                <a:bodyPr lIns="0" tIns="0" rIns="0" bIns="0"/>
                <a:lstStyle/>
                <a:p>
                  <a:pPr marL="0" marR="0" indent="0" algn="ctr" defTabSz="91440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tabLst/>
                    <a:defRPr lang="fi-FI" sz="1400" b="1" i="0" u="none" strike="noStrike" kern="1200" baseline="0">
                      <a:solidFill>
                        <a:srgbClr val="FFFFFF"/>
                      </a:solidFill>
                      <a:latin typeface="Arial"/>
                    </a:defRPr>
                  </a:pPr>
                  <a:endParaRPr lang="fi-FI"/>
                </a:p>
              </c:txPr>
            </c:dLbl>
            <c:dLbl>
              <c:idx val="2"/>
              <c:spPr/>
              <c:txPr>
                <a:bodyPr lIns="0" tIns="0" rIns="0" bIns="0"/>
                <a:lstStyle/>
                <a:p>
                  <a:pPr marL="0" marR="0" indent="0" algn="ctr" defTabSz="91440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tabLst/>
                    <a:defRPr lang="fi-FI" sz="1400" b="1" i="0" u="none" strike="noStrike" kern="1200" baseline="0">
                      <a:solidFill>
                        <a:srgbClr val="FFFFFF"/>
                      </a:solidFill>
                      <a:latin typeface="Arial"/>
                    </a:defRPr>
                  </a:pPr>
                  <a:endParaRPr lang="fi-FI"/>
                </a:p>
              </c:txPr>
            </c:dLbl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lang="fi-FI" sz="1100" b="1" i="0" u="none" strike="noStrike" kern="1200" baseline="0">
                    <a:solidFill>
                      <a:srgbClr val="FFFFFF"/>
                    </a:solidFill>
                    <a:latin typeface="Arial"/>
                  </a:defRPr>
                </a:pPr>
                <a:endParaRPr lang="fi-FI"/>
              </a:p>
            </c:txPr>
            <c:showCatName val="1"/>
            <c:showPercent val="1"/>
            <c:showLeaderLines val="1"/>
          </c:dLbls>
          <c:cat>
            <c:strLit>
              <c:ptCount val="3"/>
              <c:pt idx="0">
                <c:v>Tekesin rahoituksella pieni rooli</c:v>
              </c:pt>
              <c:pt idx="1">
                <c:v>Tekesin rahoitus merkittävää</c:v>
              </c:pt>
              <c:pt idx="2">
                <c:v>Ei Tekesin rahoitusta</c:v>
              </c:pt>
            </c:strLit>
          </c:cat>
          <c:val>
            <c:numLit>
              <c:formatCode>General</c:formatCode>
              <c:ptCount val="3"/>
              <c:pt idx="0">
                <c:v>0.11000000000000017</c:v>
              </c:pt>
              <c:pt idx="1">
                <c:v>0.51</c:v>
              </c:pt>
              <c:pt idx="2">
                <c:v>0.38000000000000167</c:v>
              </c:pt>
            </c:numLit>
          </c:val>
        </c:ser>
        <c:firstSliceAng val="0"/>
      </c:pieChart>
      <c:spPr>
        <a:noFill/>
        <a:ln>
          <a:noFill/>
        </a:ln>
      </c:spPr>
    </c:plotArea>
    <c:plotVisOnly val="1"/>
  </c:chart>
  <c:spPr>
    <a:noFill/>
    <a:ln>
      <a:noFill/>
    </a:ln>
  </c:spPr>
  <c:txPr>
    <a:bodyPr lIns="0" tIns="0" rIns="0" bIns="0"/>
    <a:lstStyle/>
    <a:p>
      <a:pPr marL="0" marR="0" indent="0" algn="ctr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fi-FI" sz="1000" b="0" i="0" u="none" strike="noStrike" kern="1200" baseline="0">
          <a:solidFill>
            <a:srgbClr val="004B8D"/>
          </a:solidFill>
          <a:latin typeface="Arial"/>
        </a:defRPr>
      </a:pPr>
      <a:endParaRPr lang="fi-FI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i-FI"/>
  <c:chart>
    <c:autoTitleDeleted val="1"/>
    <c:plotArea>
      <c:layout/>
      <c:pieChart>
        <c:varyColors val="1"/>
        <c:ser>
          <c:idx val="0"/>
          <c:order val="0"/>
          <c:tx>
            <c:v>Sarja1</c:v>
          </c:tx>
          <c:dPt>
            <c:idx val="0"/>
            <c:spPr>
              <a:solidFill>
                <a:srgbClr val="00B6E7"/>
              </a:solidFill>
              <a:ln>
                <a:noFill/>
              </a:ln>
            </c:spPr>
          </c:dPt>
          <c:dPt>
            <c:idx val="1"/>
            <c:spPr>
              <a:solidFill>
                <a:srgbClr val="0080C8"/>
              </a:solidFill>
              <a:ln>
                <a:noFill/>
              </a:ln>
            </c:spPr>
          </c:dPt>
          <c:dPt>
            <c:idx val="2"/>
            <c:spPr>
              <a:solidFill>
                <a:srgbClr val="EB9328"/>
              </a:solidFill>
              <a:ln>
                <a:noFill/>
              </a:ln>
            </c:spPr>
          </c:dPt>
          <c:dLbls>
            <c:dLbl>
              <c:idx val="1"/>
              <c:spPr/>
              <c:txPr>
                <a:bodyPr lIns="0" tIns="0" rIns="0" bIns="0"/>
                <a:lstStyle/>
                <a:p>
                  <a:pPr marL="0" marR="0" indent="0" algn="ctr" defTabSz="91440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tabLst/>
                    <a:defRPr lang="fi-FI" sz="1400" b="1" i="0" u="none" strike="noStrike" kern="1200" baseline="0">
                      <a:solidFill>
                        <a:srgbClr val="FFFFFF"/>
                      </a:solidFill>
                      <a:latin typeface="Arial"/>
                    </a:defRPr>
                  </a:pPr>
                  <a:endParaRPr lang="fi-FI"/>
                </a:p>
              </c:txPr>
            </c:dLbl>
            <c:dLbl>
              <c:idx val="2"/>
              <c:spPr/>
              <c:txPr>
                <a:bodyPr lIns="0" tIns="0" rIns="0" bIns="0"/>
                <a:lstStyle/>
                <a:p>
                  <a:pPr marL="0" marR="0" indent="0" algn="ctr" defTabSz="91440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tabLst/>
                    <a:defRPr lang="fi-FI" sz="1600" b="1" i="0" u="none" strike="noStrike" kern="1200" baseline="0">
                      <a:solidFill>
                        <a:srgbClr val="FFFFFF"/>
                      </a:solidFill>
                      <a:latin typeface="Arial"/>
                    </a:defRPr>
                  </a:pPr>
                  <a:endParaRPr lang="fi-FI"/>
                </a:p>
              </c:txPr>
            </c:dLbl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lang="fi-FI" sz="1100" b="1" i="0" u="none" strike="noStrike" kern="1200" baseline="0">
                    <a:solidFill>
                      <a:srgbClr val="FFFFFF"/>
                    </a:solidFill>
                    <a:latin typeface="Arial"/>
                  </a:defRPr>
                </a:pPr>
                <a:endParaRPr lang="fi-FI"/>
              </a:p>
            </c:txPr>
            <c:showCatName val="1"/>
            <c:showPercent val="1"/>
            <c:showLeaderLines val="1"/>
          </c:dLbls>
          <c:cat>
            <c:strLit>
              <c:ptCount val="3"/>
              <c:pt idx="0">
                <c:v>Tekesin rahoituksella pieni rooli</c:v>
              </c:pt>
              <c:pt idx="1">
                <c:v>Tekesin rahoitus merkittävää</c:v>
              </c:pt>
              <c:pt idx="2">
                <c:v>Ei Tekesin rahoitusta</c:v>
              </c:pt>
            </c:strLit>
          </c:cat>
          <c:val>
            <c:numLit>
              <c:formatCode>General</c:formatCode>
              <c:ptCount val="3"/>
              <c:pt idx="0">
                <c:v>0.12000000000000002</c:v>
              </c:pt>
              <c:pt idx="1">
                <c:v>0.58000000000000007</c:v>
              </c:pt>
              <c:pt idx="2">
                <c:v>0.3100000000000015</c:v>
              </c:pt>
            </c:numLit>
          </c:val>
        </c:ser>
        <c:firstSliceAng val="0"/>
      </c:pieChart>
      <c:spPr>
        <a:noFill/>
        <a:ln>
          <a:noFill/>
        </a:ln>
      </c:spPr>
    </c:plotArea>
    <c:plotVisOnly val="1"/>
  </c:chart>
  <c:spPr>
    <a:noFill/>
    <a:ln>
      <a:noFill/>
    </a:ln>
  </c:spPr>
  <c:txPr>
    <a:bodyPr lIns="0" tIns="0" rIns="0" bIns="0"/>
    <a:lstStyle/>
    <a:p>
      <a:pPr marL="0" marR="0" indent="0" algn="ctr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fi-FI" sz="1000" b="0" i="0" u="none" strike="noStrike" kern="1200" baseline="0">
          <a:solidFill>
            <a:srgbClr val="004B8D"/>
          </a:solidFill>
          <a:latin typeface="Arial"/>
        </a:defRPr>
      </a:pPr>
      <a:endParaRPr lang="fi-FI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i-FI"/>
  <c:chart>
    <c:autoTitleDeleted val="1"/>
    <c:plotArea>
      <c:layout/>
      <c:pieChart>
        <c:varyColors val="1"/>
        <c:ser>
          <c:idx val="0"/>
          <c:order val="0"/>
          <c:tx>
            <c:v>Sarja1</c:v>
          </c:tx>
          <c:dPt>
            <c:idx val="0"/>
            <c:spPr>
              <a:solidFill>
                <a:srgbClr val="00B6E7"/>
              </a:solidFill>
              <a:ln>
                <a:noFill/>
              </a:ln>
            </c:spPr>
          </c:dPt>
          <c:dPt>
            <c:idx val="1"/>
            <c:spPr>
              <a:solidFill>
                <a:srgbClr val="0080C8"/>
              </a:solidFill>
              <a:ln>
                <a:noFill/>
              </a:ln>
            </c:spPr>
          </c:dPt>
          <c:dPt>
            <c:idx val="2"/>
            <c:spPr>
              <a:solidFill>
                <a:srgbClr val="EB9328"/>
              </a:solidFill>
              <a:ln>
                <a:noFill/>
              </a:ln>
            </c:spPr>
          </c:dPt>
          <c:dLbls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lang="fi-FI" sz="1400" b="1" i="0" u="none" strike="noStrike" kern="1200" baseline="0">
                    <a:solidFill>
                      <a:srgbClr val="000000"/>
                    </a:solidFill>
                    <a:latin typeface="Arial"/>
                  </a:defRPr>
                </a:pPr>
                <a:endParaRPr lang="fi-FI"/>
              </a:p>
            </c:txPr>
            <c:showCatName val="1"/>
            <c:showPercent val="1"/>
            <c:showLeaderLines val="1"/>
          </c:dLbls>
          <c:cat>
            <c:strLit>
              <c:ptCount val="3"/>
              <c:pt idx="0">
                <c:v>Tekesin rahoituksella pieni rooli</c:v>
              </c:pt>
              <c:pt idx="1">
                <c:v>Tekesin rahoitus merkittävää</c:v>
              </c:pt>
              <c:pt idx="2">
                <c:v>Ei Tekesin rahoitusta</c:v>
              </c:pt>
            </c:strLit>
          </c:cat>
          <c:val>
            <c:numLit>
              <c:formatCode>General</c:formatCode>
              <c:ptCount val="3"/>
              <c:pt idx="0">
                <c:v>6.0000000000000032E-2</c:v>
              </c:pt>
              <c:pt idx="1">
                <c:v>0.88</c:v>
              </c:pt>
              <c:pt idx="2">
                <c:v>6.0000000000000032E-2</c:v>
              </c:pt>
            </c:numLit>
          </c:val>
        </c:ser>
        <c:firstSliceAng val="0"/>
      </c:pieChart>
      <c:spPr>
        <a:noFill/>
        <a:ln>
          <a:noFill/>
        </a:ln>
      </c:spPr>
    </c:plotArea>
    <c:plotVisOnly val="1"/>
  </c:chart>
  <c:spPr>
    <a:noFill/>
    <a:ln>
      <a:noFill/>
    </a:ln>
  </c:spPr>
  <c:txPr>
    <a:bodyPr lIns="0" tIns="0" rIns="0" bIns="0"/>
    <a:lstStyle/>
    <a:p>
      <a:pPr marL="0" marR="0" indent="0" algn="ctr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fi-FI" sz="1000" b="0" i="0" u="none" strike="noStrike" kern="1200" baseline="0">
          <a:solidFill>
            <a:srgbClr val="004B8D"/>
          </a:solidFill>
          <a:latin typeface="Arial"/>
        </a:defRPr>
      </a:pPr>
      <a:endParaRPr lang="fi-FI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06ED25-313F-4655-A82F-137EA18F5564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FA1989-7CED-40AE-96B3-1BFE157C23F9}">
      <dgm:prSet phldrT="[Teksti]"/>
      <dgm:spPr/>
      <dgm:t>
        <a:bodyPr/>
        <a:lstStyle/>
        <a:p>
          <a:r>
            <a:rPr lang="fi-FI" dirty="0" err="1" smtClean="0"/>
            <a:t>Signal</a:t>
          </a:r>
          <a:r>
            <a:rPr lang="fi-FI" dirty="0" smtClean="0"/>
            <a:t> </a:t>
          </a:r>
          <a:r>
            <a:rPr lang="fi-FI" dirty="0" err="1" smtClean="0"/>
            <a:t>sessions</a:t>
          </a:r>
          <a:endParaRPr lang="en-US" dirty="0"/>
        </a:p>
      </dgm:t>
    </dgm:pt>
    <dgm:pt modelId="{880C65E0-4FCC-48F9-AEFB-1A74A9A7BE25}" type="parTrans" cxnId="{EC564414-D2B6-4876-A63D-79C73B460FAD}">
      <dgm:prSet/>
      <dgm:spPr/>
      <dgm:t>
        <a:bodyPr/>
        <a:lstStyle/>
        <a:p>
          <a:endParaRPr lang="en-US"/>
        </a:p>
      </dgm:t>
    </dgm:pt>
    <dgm:pt modelId="{FA978E78-CFC3-4662-AE86-7B60180012B7}" type="sibTrans" cxnId="{EC564414-D2B6-4876-A63D-79C73B460FAD}">
      <dgm:prSet/>
      <dgm:spPr/>
      <dgm:t>
        <a:bodyPr/>
        <a:lstStyle/>
        <a:p>
          <a:endParaRPr lang="en-US"/>
        </a:p>
      </dgm:t>
    </dgm:pt>
    <dgm:pt modelId="{9C8F1CD8-C71B-4B8B-892C-753DAA362241}">
      <dgm:prSet phldrT="[Teksti]"/>
      <dgm:spPr/>
      <dgm:t>
        <a:bodyPr/>
        <a:lstStyle/>
        <a:p>
          <a:r>
            <a:rPr lang="fi-FI" dirty="0" err="1" smtClean="0"/>
            <a:t>Foresight</a:t>
          </a:r>
          <a:endParaRPr lang="en-US" dirty="0"/>
        </a:p>
      </dgm:t>
    </dgm:pt>
    <dgm:pt modelId="{2DF82243-D8D1-46C2-ACF7-10B67303986B}" type="parTrans" cxnId="{67751FE0-DD77-46FE-A2FD-CC8E42B62E9B}">
      <dgm:prSet/>
      <dgm:spPr/>
      <dgm:t>
        <a:bodyPr/>
        <a:lstStyle/>
        <a:p>
          <a:endParaRPr lang="en-US"/>
        </a:p>
      </dgm:t>
    </dgm:pt>
    <dgm:pt modelId="{A32A928F-D538-4BBC-B19E-4944FD829A1E}" type="sibTrans" cxnId="{67751FE0-DD77-46FE-A2FD-CC8E42B62E9B}">
      <dgm:prSet/>
      <dgm:spPr/>
      <dgm:t>
        <a:bodyPr/>
        <a:lstStyle/>
        <a:p>
          <a:endParaRPr lang="en-US"/>
        </a:p>
      </dgm:t>
    </dgm:pt>
    <dgm:pt modelId="{8CFBB0C9-CF76-424A-962C-01BBC4BC4518}">
      <dgm:prSet phldrT="[Teksti]"/>
      <dgm:spPr/>
      <dgm:t>
        <a:bodyPr/>
        <a:lstStyle/>
        <a:p>
          <a:r>
            <a:rPr lang="fi-FI" dirty="0" err="1" smtClean="0"/>
            <a:t>Insight</a:t>
          </a:r>
          <a:endParaRPr lang="en-US" dirty="0"/>
        </a:p>
      </dgm:t>
    </dgm:pt>
    <dgm:pt modelId="{FB9513A8-105C-4400-AFB1-D5701003ECC5}" type="parTrans" cxnId="{62C7D660-516D-4EE3-99C6-DECCD332BC3B}">
      <dgm:prSet/>
      <dgm:spPr/>
      <dgm:t>
        <a:bodyPr/>
        <a:lstStyle/>
        <a:p>
          <a:endParaRPr lang="en-US"/>
        </a:p>
      </dgm:t>
    </dgm:pt>
    <dgm:pt modelId="{48E6FE09-E930-476D-9D3A-B44FA19052A4}" type="sibTrans" cxnId="{62C7D660-516D-4EE3-99C6-DECCD332BC3B}">
      <dgm:prSet/>
      <dgm:spPr/>
      <dgm:t>
        <a:bodyPr/>
        <a:lstStyle/>
        <a:p>
          <a:endParaRPr lang="en-US"/>
        </a:p>
      </dgm:t>
    </dgm:pt>
    <dgm:pt modelId="{FECD2ABB-CB2D-4F99-9BEA-1D0455CD75DC}">
      <dgm:prSet phldrT="[Teksti]"/>
      <dgm:spPr/>
      <dgm:t>
        <a:bodyPr/>
        <a:lstStyle/>
        <a:p>
          <a:r>
            <a:rPr lang="fi-FI" dirty="0" err="1" smtClean="0"/>
            <a:t>Strategy</a:t>
          </a:r>
          <a:endParaRPr lang="en-US" dirty="0"/>
        </a:p>
      </dgm:t>
    </dgm:pt>
    <dgm:pt modelId="{0A5D4203-9B8E-4090-ACA2-F3B47900CAA5}" type="parTrans" cxnId="{0688F319-9311-473D-B86C-0A6F936DCE60}">
      <dgm:prSet/>
      <dgm:spPr/>
      <dgm:t>
        <a:bodyPr/>
        <a:lstStyle/>
        <a:p>
          <a:endParaRPr lang="en-US"/>
        </a:p>
      </dgm:t>
    </dgm:pt>
    <dgm:pt modelId="{D37B4381-2026-4080-A0B8-C9BC936CFDEB}" type="sibTrans" cxnId="{0688F319-9311-473D-B86C-0A6F936DCE60}">
      <dgm:prSet/>
      <dgm:spPr/>
      <dgm:t>
        <a:bodyPr/>
        <a:lstStyle/>
        <a:p>
          <a:endParaRPr lang="en-US"/>
        </a:p>
      </dgm:t>
    </dgm:pt>
    <dgm:pt modelId="{7B071961-E32D-4A6A-83D3-A2C72E1F7E50}">
      <dgm:prSet phldrT="[Teksti]"/>
      <dgm:spPr/>
      <dgm:t>
        <a:bodyPr/>
        <a:lstStyle/>
        <a:p>
          <a:r>
            <a:rPr lang="fi-FI" dirty="0" smtClean="0"/>
            <a:t>Action</a:t>
          </a:r>
          <a:endParaRPr lang="en-US" dirty="0"/>
        </a:p>
      </dgm:t>
    </dgm:pt>
    <dgm:pt modelId="{9031CA35-6252-46C1-97C1-F1B3595579F6}" type="parTrans" cxnId="{9120AE4D-7A65-4191-8D99-57130048074F}">
      <dgm:prSet/>
      <dgm:spPr/>
      <dgm:t>
        <a:bodyPr/>
        <a:lstStyle/>
        <a:p>
          <a:endParaRPr lang="en-US"/>
        </a:p>
      </dgm:t>
    </dgm:pt>
    <dgm:pt modelId="{35531F1C-4934-4411-B94A-6E0925B9940F}" type="sibTrans" cxnId="{9120AE4D-7A65-4191-8D99-57130048074F}">
      <dgm:prSet/>
      <dgm:spPr/>
      <dgm:t>
        <a:bodyPr/>
        <a:lstStyle/>
        <a:p>
          <a:endParaRPr lang="en-US"/>
        </a:p>
      </dgm:t>
    </dgm:pt>
    <dgm:pt modelId="{3A19569A-7C1E-4D02-99FC-2BA1BEA0BEC0}" type="pres">
      <dgm:prSet presAssocID="{9306ED25-313F-4655-A82F-137EA18F556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FED48098-9228-43BD-A12E-C858B669762A}" type="pres">
      <dgm:prSet presAssocID="{A3FA1989-7CED-40AE-96B3-1BFE157C23F9}" presName="centerShape" presStyleLbl="node0" presStyleIdx="0" presStyleCnt="1"/>
      <dgm:spPr/>
      <dgm:t>
        <a:bodyPr/>
        <a:lstStyle/>
        <a:p>
          <a:endParaRPr lang="fi-FI"/>
        </a:p>
      </dgm:t>
    </dgm:pt>
    <dgm:pt modelId="{9DF814C0-889A-4500-A7B7-B62506A8259D}" type="pres">
      <dgm:prSet presAssocID="{9C8F1CD8-C71B-4B8B-892C-753DAA36224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55DE6F5-F44A-4A61-BE9E-FD4E91E9DC4A}" type="pres">
      <dgm:prSet presAssocID="{9C8F1CD8-C71B-4B8B-892C-753DAA362241}" presName="dummy" presStyleCnt="0"/>
      <dgm:spPr/>
    </dgm:pt>
    <dgm:pt modelId="{64CF3A1B-DCC9-4499-BC47-1E43FF35F079}" type="pres">
      <dgm:prSet presAssocID="{A32A928F-D538-4BBC-B19E-4944FD829A1E}" presName="sibTrans" presStyleLbl="sibTrans2D1" presStyleIdx="0" presStyleCnt="4"/>
      <dgm:spPr/>
      <dgm:t>
        <a:bodyPr/>
        <a:lstStyle/>
        <a:p>
          <a:endParaRPr lang="fi-FI"/>
        </a:p>
      </dgm:t>
    </dgm:pt>
    <dgm:pt modelId="{C522E1B0-A906-4706-8D9E-5619E8FDCDC3}" type="pres">
      <dgm:prSet presAssocID="{8CFBB0C9-CF76-424A-962C-01BBC4BC451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99E2059-3943-44EC-84B7-F77C20F4D014}" type="pres">
      <dgm:prSet presAssocID="{8CFBB0C9-CF76-424A-962C-01BBC4BC4518}" presName="dummy" presStyleCnt="0"/>
      <dgm:spPr/>
    </dgm:pt>
    <dgm:pt modelId="{ADEBA2FE-6830-4D7C-8B90-36BD5E4E5AFC}" type="pres">
      <dgm:prSet presAssocID="{48E6FE09-E930-476D-9D3A-B44FA19052A4}" presName="sibTrans" presStyleLbl="sibTrans2D1" presStyleIdx="1" presStyleCnt="4"/>
      <dgm:spPr/>
      <dgm:t>
        <a:bodyPr/>
        <a:lstStyle/>
        <a:p>
          <a:endParaRPr lang="fi-FI"/>
        </a:p>
      </dgm:t>
    </dgm:pt>
    <dgm:pt modelId="{66E719CD-DFF6-406C-A7CA-47438A3619C4}" type="pres">
      <dgm:prSet presAssocID="{FECD2ABB-CB2D-4F99-9BEA-1D0455CD75D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106425A-1E22-4878-83CA-89DB72D68C54}" type="pres">
      <dgm:prSet presAssocID="{FECD2ABB-CB2D-4F99-9BEA-1D0455CD75DC}" presName="dummy" presStyleCnt="0"/>
      <dgm:spPr/>
    </dgm:pt>
    <dgm:pt modelId="{E9106D56-55E2-491E-9043-8820B3666CE4}" type="pres">
      <dgm:prSet presAssocID="{D37B4381-2026-4080-A0B8-C9BC936CFDEB}" presName="sibTrans" presStyleLbl="sibTrans2D1" presStyleIdx="2" presStyleCnt="4"/>
      <dgm:spPr/>
      <dgm:t>
        <a:bodyPr/>
        <a:lstStyle/>
        <a:p>
          <a:endParaRPr lang="fi-FI"/>
        </a:p>
      </dgm:t>
    </dgm:pt>
    <dgm:pt modelId="{98E5226C-3D37-4659-8A6A-C3973D060180}" type="pres">
      <dgm:prSet presAssocID="{7B071961-E32D-4A6A-83D3-A2C72E1F7E5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284C6DC-1B82-4A61-9F57-C9636957AE7F}" type="pres">
      <dgm:prSet presAssocID="{7B071961-E32D-4A6A-83D3-A2C72E1F7E50}" presName="dummy" presStyleCnt="0"/>
      <dgm:spPr/>
    </dgm:pt>
    <dgm:pt modelId="{C1706F0C-5E78-4BC7-82AA-80130A9A06FD}" type="pres">
      <dgm:prSet presAssocID="{35531F1C-4934-4411-B94A-6E0925B9940F}" presName="sibTrans" presStyleLbl="sibTrans2D1" presStyleIdx="3" presStyleCnt="4"/>
      <dgm:spPr/>
      <dgm:t>
        <a:bodyPr/>
        <a:lstStyle/>
        <a:p>
          <a:endParaRPr lang="fi-FI"/>
        </a:p>
      </dgm:t>
    </dgm:pt>
  </dgm:ptLst>
  <dgm:cxnLst>
    <dgm:cxn modelId="{3AFF7E6E-016D-40FF-87BF-FF16CC1C1EEB}" type="presOf" srcId="{FECD2ABB-CB2D-4F99-9BEA-1D0455CD75DC}" destId="{66E719CD-DFF6-406C-A7CA-47438A3619C4}" srcOrd="0" destOrd="0" presId="urn:microsoft.com/office/officeart/2005/8/layout/radial6"/>
    <dgm:cxn modelId="{62C7D660-516D-4EE3-99C6-DECCD332BC3B}" srcId="{A3FA1989-7CED-40AE-96B3-1BFE157C23F9}" destId="{8CFBB0C9-CF76-424A-962C-01BBC4BC4518}" srcOrd="1" destOrd="0" parTransId="{FB9513A8-105C-4400-AFB1-D5701003ECC5}" sibTransId="{48E6FE09-E930-476D-9D3A-B44FA19052A4}"/>
    <dgm:cxn modelId="{10114E3D-F46A-4DBC-8B8A-EA67CA6403DF}" type="presOf" srcId="{35531F1C-4934-4411-B94A-6E0925B9940F}" destId="{C1706F0C-5E78-4BC7-82AA-80130A9A06FD}" srcOrd="0" destOrd="0" presId="urn:microsoft.com/office/officeart/2005/8/layout/radial6"/>
    <dgm:cxn modelId="{02B557ED-D8E0-43F5-8BAA-B30F0083B846}" type="presOf" srcId="{7B071961-E32D-4A6A-83D3-A2C72E1F7E50}" destId="{98E5226C-3D37-4659-8A6A-C3973D060180}" srcOrd="0" destOrd="0" presId="urn:microsoft.com/office/officeart/2005/8/layout/radial6"/>
    <dgm:cxn modelId="{D2A4AEF1-41E4-4192-BC4A-FB841BE47497}" type="presOf" srcId="{8CFBB0C9-CF76-424A-962C-01BBC4BC4518}" destId="{C522E1B0-A906-4706-8D9E-5619E8FDCDC3}" srcOrd="0" destOrd="0" presId="urn:microsoft.com/office/officeart/2005/8/layout/radial6"/>
    <dgm:cxn modelId="{37B76693-7CC7-42D9-A551-3F01AA20B9B9}" type="presOf" srcId="{48E6FE09-E930-476D-9D3A-B44FA19052A4}" destId="{ADEBA2FE-6830-4D7C-8B90-36BD5E4E5AFC}" srcOrd="0" destOrd="0" presId="urn:microsoft.com/office/officeart/2005/8/layout/radial6"/>
    <dgm:cxn modelId="{C26C5610-13F0-4A38-B8B5-55DB93179C02}" type="presOf" srcId="{A3FA1989-7CED-40AE-96B3-1BFE157C23F9}" destId="{FED48098-9228-43BD-A12E-C858B669762A}" srcOrd="0" destOrd="0" presId="urn:microsoft.com/office/officeart/2005/8/layout/radial6"/>
    <dgm:cxn modelId="{F0CBBBAB-6893-4693-A893-BD107B36121D}" type="presOf" srcId="{A32A928F-D538-4BBC-B19E-4944FD829A1E}" destId="{64CF3A1B-DCC9-4499-BC47-1E43FF35F079}" srcOrd="0" destOrd="0" presId="urn:microsoft.com/office/officeart/2005/8/layout/radial6"/>
    <dgm:cxn modelId="{67751FE0-DD77-46FE-A2FD-CC8E42B62E9B}" srcId="{A3FA1989-7CED-40AE-96B3-1BFE157C23F9}" destId="{9C8F1CD8-C71B-4B8B-892C-753DAA362241}" srcOrd="0" destOrd="0" parTransId="{2DF82243-D8D1-46C2-ACF7-10B67303986B}" sibTransId="{A32A928F-D538-4BBC-B19E-4944FD829A1E}"/>
    <dgm:cxn modelId="{8D800370-4D39-4855-864A-9741F1509205}" type="presOf" srcId="{9306ED25-313F-4655-A82F-137EA18F5564}" destId="{3A19569A-7C1E-4D02-99FC-2BA1BEA0BEC0}" srcOrd="0" destOrd="0" presId="urn:microsoft.com/office/officeart/2005/8/layout/radial6"/>
    <dgm:cxn modelId="{01F44BF4-0863-4962-835F-39BA654E7ED7}" type="presOf" srcId="{D37B4381-2026-4080-A0B8-C9BC936CFDEB}" destId="{E9106D56-55E2-491E-9043-8820B3666CE4}" srcOrd="0" destOrd="0" presId="urn:microsoft.com/office/officeart/2005/8/layout/radial6"/>
    <dgm:cxn modelId="{0688F319-9311-473D-B86C-0A6F936DCE60}" srcId="{A3FA1989-7CED-40AE-96B3-1BFE157C23F9}" destId="{FECD2ABB-CB2D-4F99-9BEA-1D0455CD75DC}" srcOrd="2" destOrd="0" parTransId="{0A5D4203-9B8E-4090-ACA2-F3B47900CAA5}" sibTransId="{D37B4381-2026-4080-A0B8-C9BC936CFDEB}"/>
    <dgm:cxn modelId="{EC564414-D2B6-4876-A63D-79C73B460FAD}" srcId="{9306ED25-313F-4655-A82F-137EA18F5564}" destId="{A3FA1989-7CED-40AE-96B3-1BFE157C23F9}" srcOrd="0" destOrd="0" parTransId="{880C65E0-4FCC-48F9-AEFB-1A74A9A7BE25}" sibTransId="{FA978E78-CFC3-4662-AE86-7B60180012B7}"/>
    <dgm:cxn modelId="{9120AE4D-7A65-4191-8D99-57130048074F}" srcId="{A3FA1989-7CED-40AE-96B3-1BFE157C23F9}" destId="{7B071961-E32D-4A6A-83D3-A2C72E1F7E50}" srcOrd="3" destOrd="0" parTransId="{9031CA35-6252-46C1-97C1-F1B3595579F6}" sibTransId="{35531F1C-4934-4411-B94A-6E0925B9940F}"/>
    <dgm:cxn modelId="{0520CC5B-2BA5-470A-8C20-741320541EC0}" type="presOf" srcId="{9C8F1CD8-C71B-4B8B-892C-753DAA362241}" destId="{9DF814C0-889A-4500-A7B7-B62506A8259D}" srcOrd="0" destOrd="0" presId="urn:microsoft.com/office/officeart/2005/8/layout/radial6"/>
    <dgm:cxn modelId="{A521799B-050D-40F5-AAFA-FF9853A3EB30}" type="presParOf" srcId="{3A19569A-7C1E-4D02-99FC-2BA1BEA0BEC0}" destId="{FED48098-9228-43BD-A12E-C858B669762A}" srcOrd="0" destOrd="0" presId="urn:microsoft.com/office/officeart/2005/8/layout/radial6"/>
    <dgm:cxn modelId="{00145491-22B5-4288-870B-403F86BA2D28}" type="presParOf" srcId="{3A19569A-7C1E-4D02-99FC-2BA1BEA0BEC0}" destId="{9DF814C0-889A-4500-A7B7-B62506A8259D}" srcOrd="1" destOrd="0" presId="urn:microsoft.com/office/officeart/2005/8/layout/radial6"/>
    <dgm:cxn modelId="{0D0331BB-F26A-4220-A455-5FE262771EB6}" type="presParOf" srcId="{3A19569A-7C1E-4D02-99FC-2BA1BEA0BEC0}" destId="{855DE6F5-F44A-4A61-BE9E-FD4E91E9DC4A}" srcOrd="2" destOrd="0" presId="urn:microsoft.com/office/officeart/2005/8/layout/radial6"/>
    <dgm:cxn modelId="{C90EC616-1671-49D5-98BF-3AC65929BEE4}" type="presParOf" srcId="{3A19569A-7C1E-4D02-99FC-2BA1BEA0BEC0}" destId="{64CF3A1B-DCC9-4499-BC47-1E43FF35F079}" srcOrd="3" destOrd="0" presId="urn:microsoft.com/office/officeart/2005/8/layout/radial6"/>
    <dgm:cxn modelId="{A9148B3E-9BD5-4B7E-B5F7-4F365BD0B4BC}" type="presParOf" srcId="{3A19569A-7C1E-4D02-99FC-2BA1BEA0BEC0}" destId="{C522E1B0-A906-4706-8D9E-5619E8FDCDC3}" srcOrd="4" destOrd="0" presId="urn:microsoft.com/office/officeart/2005/8/layout/radial6"/>
    <dgm:cxn modelId="{129BA293-CF34-4615-A638-B82B568200CB}" type="presParOf" srcId="{3A19569A-7C1E-4D02-99FC-2BA1BEA0BEC0}" destId="{499E2059-3943-44EC-84B7-F77C20F4D014}" srcOrd="5" destOrd="0" presId="urn:microsoft.com/office/officeart/2005/8/layout/radial6"/>
    <dgm:cxn modelId="{62D07509-5D9D-437F-BFEB-38F6DC6A3B41}" type="presParOf" srcId="{3A19569A-7C1E-4D02-99FC-2BA1BEA0BEC0}" destId="{ADEBA2FE-6830-4D7C-8B90-36BD5E4E5AFC}" srcOrd="6" destOrd="0" presId="urn:microsoft.com/office/officeart/2005/8/layout/radial6"/>
    <dgm:cxn modelId="{50DDC4D0-8BA4-4959-BA72-1E8BBE62730E}" type="presParOf" srcId="{3A19569A-7C1E-4D02-99FC-2BA1BEA0BEC0}" destId="{66E719CD-DFF6-406C-A7CA-47438A3619C4}" srcOrd="7" destOrd="0" presId="urn:microsoft.com/office/officeart/2005/8/layout/radial6"/>
    <dgm:cxn modelId="{CB9F5484-6A3B-421D-A3C6-7E288B959CF3}" type="presParOf" srcId="{3A19569A-7C1E-4D02-99FC-2BA1BEA0BEC0}" destId="{3106425A-1E22-4878-83CA-89DB72D68C54}" srcOrd="8" destOrd="0" presId="urn:microsoft.com/office/officeart/2005/8/layout/radial6"/>
    <dgm:cxn modelId="{AC55CEEC-13FA-4A7F-B368-F675EDEE341E}" type="presParOf" srcId="{3A19569A-7C1E-4D02-99FC-2BA1BEA0BEC0}" destId="{E9106D56-55E2-491E-9043-8820B3666CE4}" srcOrd="9" destOrd="0" presId="urn:microsoft.com/office/officeart/2005/8/layout/radial6"/>
    <dgm:cxn modelId="{9BA9796C-21A6-4819-A2BD-5C1A046223E7}" type="presParOf" srcId="{3A19569A-7C1E-4D02-99FC-2BA1BEA0BEC0}" destId="{98E5226C-3D37-4659-8A6A-C3973D060180}" srcOrd="10" destOrd="0" presId="urn:microsoft.com/office/officeart/2005/8/layout/radial6"/>
    <dgm:cxn modelId="{9A7CE3AC-5882-47B9-9D86-9574631DCAAF}" type="presParOf" srcId="{3A19569A-7C1E-4D02-99FC-2BA1BEA0BEC0}" destId="{4284C6DC-1B82-4A61-9F57-C9636957AE7F}" srcOrd="11" destOrd="0" presId="urn:microsoft.com/office/officeart/2005/8/layout/radial6"/>
    <dgm:cxn modelId="{49F6B6D6-71E5-4255-907D-360823736061}" type="presParOf" srcId="{3A19569A-7C1E-4D02-99FC-2BA1BEA0BEC0}" destId="{C1706F0C-5E78-4BC7-82AA-80130A9A06F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706F0C-5E78-4BC7-82AA-80130A9A06FD}">
      <dsp:nvSpPr>
        <dsp:cNvPr id="0" name=""/>
        <dsp:cNvSpPr/>
      </dsp:nvSpPr>
      <dsp:spPr>
        <a:xfrm>
          <a:off x="1737744" y="622240"/>
          <a:ext cx="4144511" cy="4144511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106D56-55E2-491E-9043-8820B3666CE4}">
      <dsp:nvSpPr>
        <dsp:cNvPr id="0" name=""/>
        <dsp:cNvSpPr/>
      </dsp:nvSpPr>
      <dsp:spPr>
        <a:xfrm>
          <a:off x="1737744" y="622240"/>
          <a:ext cx="4144511" cy="4144511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EBA2FE-6830-4D7C-8B90-36BD5E4E5AFC}">
      <dsp:nvSpPr>
        <dsp:cNvPr id="0" name=""/>
        <dsp:cNvSpPr/>
      </dsp:nvSpPr>
      <dsp:spPr>
        <a:xfrm>
          <a:off x="1737744" y="622240"/>
          <a:ext cx="4144511" cy="4144511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CF3A1B-DCC9-4499-BC47-1E43FF35F079}">
      <dsp:nvSpPr>
        <dsp:cNvPr id="0" name=""/>
        <dsp:cNvSpPr/>
      </dsp:nvSpPr>
      <dsp:spPr>
        <a:xfrm>
          <a:off x="1737744" y="622240"/>
          <a:ext cx="4144511" cy="4144511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D48098-9228-43BD-A12E-C858B669762A}">
      <dsp:nvSpPr>
        <dsp:cNvPr id="0" name=""/>
        <dsp:cNvSpPr/>
      </dsp:nvSpPr>
      <dsp:spPr>
        <a:xfrm>
          <a:off x="2855640" y="1740135"/>
          <a:ext cx="1908720" cy="19087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500" kern="1200" dirty="0" err="1" smtClean="0"/>
            <a:t>Signal</a:t>
          </a:r>
          <a:r>
            <a:rPr lang="fi-FI" sz="2500" kern="1200" dirty="0" smtClean="0"/>
            <a:t> </a:t>
          </a:r>
          <a:r>
            <a:rPr lang="fi-FI" sz="2500" kern="1200" dirty="0" err="1" smtClean="0"/>
            <a:t>sessions</a:t>
          </a:r>
          <a:endParaRPr lang="en-US" sz="2500" kern="1200" dirty="0"/>
        </a:p>
      </dsp:txBody>
      <dsp:txXfrm>
        <a:off x="2855640" y="1740135"/>
        <a:ext cx="1908720" cy="1908720"/>
      </dsp:txXfrm>
    </dsp:sp>
    <dsp:sp modelId="{9DF814C0-889A-4500-A7B7-B62506A8259D}">
      <dsp:nvSpPr>
        <dsp:cNvPr id="0" name=""/>
        <dsp:cNvSpPr/>
      </dsp:nvSpPr>
      <dsp:spPr>
        <a:xfrm>
          <a:off x="3141948" y="2287"/>
          <a:ext cx="1336104" cy="13361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700" kern="1200" dirty="0" err="1" smtClean="0"/>
            <a:t>Foresight</a:t>
          </a:r>
          <a:endParaRPr lang="en-US" sz="1700" kern="1200" dirty="0"/>
        </a:p>
      </dsp:txBody>
      <dsp:txXfrm>
        <a:off x="3141948" y="2287"/>
        <a:ext cx="1336104" cy="1336104"/>
      </dsp:txXfrm>
    </dsp:sp>
    <dsp:sp modelId="{C522E1B0-A906-4706-8D9E-5619E8FDCDC3}">
      <dsp:nvSpPr>
        <dsp:cNvPr id="0" name=""/>
        <dsp:cNvSpPr/>
      </dsp:nvSpPr>
      <dsp:spPr>
        <a:xfrm>
          <a:off x="5166104" y="2026443"/>
          <a:ext cx="1336104" cy="13361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700" kern="1200" dirty="0" err="1" smtClean="0"/>
            <a:t>Insight</a:t>
          </a:r>
          <a:endParaRPr lang="en-US" sz="1700" kern="1200" dirty="0"/>
        </a:p>
      </dsp:txBody>
      <dsp:txXfrm>
        <a:off x="5166104" y="2026443"/>
        <a:ext cx="1336104" cy="1336104"/>
      </dsp:txXfrm>
    </dsp:sp>
    <dsp:sp modelId="{66E719CD-DFF6-406C-A7CA-47438A3619C4}">
      <dsp:nvSpPr>
        <dsp:cNvPr id="0" name=""/>
        <dsp:cNvSpPr/>
      </dsp:nvSpPr>
      <dsp:spPr>
        <a:xfrm>
          <a:off x="3141948" y="4050599"/>
          <a:ext cx="1336104" cy="13361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700" kern="1200" dirty="0" err="1" smtClean="0"/>
            <a:t>Strategy</a:t>
          </a:r>
          <a:endParaRPr lang="en-US" sz="1700" kern="1200" dirty="0"/>
        </a:p>
      </dsp:txBody>
      <dsp:txXfrm>
        <a:off x="3141948" y="4050599"/>
        <a:ext cx="1336104" cy="1336104"/>
      </dsp:txXfrm>
    </dsp:sp>
    <dsp:sp modelId="{98E5226C-3D37-4659-8A6A-C3973D060180}">
      <dsp:nvSpPr>
        <dsp:cNvPr id="0" name=""/>
        <dsp:cNvSpPr/>
      </dsp:nvSpPr>
      <dsp:spPr>
        <a:xfrm>
          <a:off x="1117792" y="2026443"/>
          <a:ext cx="1336104" cy="13361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700" kern="1200" dirty="0" smtClean="0"/>
            <a:t>Action</a:t>
          </a:r>
          <a:endParaRPr lang="en-US" sz="1700" kern="1200" dirty="0"/>
        </a:p>
      </dsp:txBody>
      <dsp:txXfrm>
        <a:off x="1117792" y="2026443"/>
        <a:ext cx="1336104" cy="1336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0.60399</cdr:x>
      <cdr:y>0.01068</cdr:y>
    </cdr:from>
    <cdr:to>
      <cdr:x>0.91952</cdr:x>
      <cdr:y>0.16583</cdr:y>
    </cdr:to>
    <cdr:sp macro="" textlink="">
      <cdr:nvSpPr>
        <cdr:cNvPr id="2" name="Rectangle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844761" y="45745"/>
          <a:ext cx="2008547" cy="6647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>
          <a:noFill/>
          <a:miter lim="800000"/>
          <a:headEnd/>
          <a:tailEnd/>
        </a:ln>
      </cdr:spPr>
      <cdr:txBody>
        <a:bodyPr xmlns:a="http://schemas.openxmlformats.org/drawingml/2006/main" wrap="none" lIns="0" tIns="0" rIns="0" bIns="0">
          <a:spAutoFit/>
        </a:bodyPr>
        <a:lstStyle xmlns:a="http://schemas.openxmlformats.org/drawingml/2006/main">
          <a:defPPr>
            <a:defRPr lang="fi-FI"/>
          </a:defPPr>
          <a:lvl1pPr algn="l" rtl="0" fontAlgn="base">
            <a:spcBef>
              <a:spcPct val="30000"/>
            </a:spcBef>
            <a:spcAft>
              <a:spcPct val="0"/>
            </a:spcAft>
            <a:defRPr sz="1200" kern="1200">
              <a:solidFill>
                <a:srgbClr val="004B8D"/>
              </a:solidFill>
              <a:latin typeface="Arial" charset="0"/>
            </a:defRPr>
          </a:lvl1pPr>
          <a:lvl2pPr marL="457200" algn="l" rtl="0" fontAlgn="base">
            <a:spcBef>
              <a:spcPct val="30000"/>
            </a:spcBef>
            <a:spcAft>
              <a:spcPct val="0"/>
            </a:spcAft>
            <a:defRPr sz="1200" kern="1200">
              <a:solidFill>
                <a:srgbClr val="004B8D"/>
              </a:solidFill>
              <a:latin typeface="Arial" charset="0"/>
            </a:defRPr>
          </a:lvl2pPr>
          <a:lvl3pPr marL="914400" algn="l" rtl="0" fontAlgn="base">
            <a:spcBef>
              <a:spcPct val="30000"/>
            </a:spcBef>
            <a:spcAft>
              <a:spcPct val="0"/>
            </a:spcAft>
            <a:defRPr sz="1200" kern="1200">
              <a:solidFill>
                <a:srgbClr val="004B8D"/>
              </a:solidFill>
              <a:latin typeface="Arial" charset="0"/>
            </a:defRPr>
          </a:lvl3pPr>
          <a:lvl4pPr marL="1371600" algn="l" rtl="0" fontAlgn="base">
            <a:spcBef>
              <a:spcPct val="30000"/>
            </a:spcBef>
            <a:spcAft>
              <a:spcPct val="0"/>
            </a:spcAft>
            <a:defRPr sz="1200" kern="1200">
              <a:solidFill>
                <a:srgbClr val="004B8D"/>
              </a:solidFill>
              <a:latin typeface="Arial" charset="0"/>
            </a:defRPr>
          </a:lvl4pPr>
          <a:lvl5pPr marL="1828800" algn="l" rtl="0" fontAlgn="base">
            <a:spcBef>
              <a:spcPct val="30000"/>
            </a:spcBef>
            <a:spcAft>
              <a:spcPct val="0"/>
            </a:spcAft>
            <a:defRPr sz="1200" kern="1200">
              <a:solidFill>
                <a:srgbClr val="004B8D"/>
              </a:solidFill>
              <a:latin typeface="Arial" charset="0"/>
            </a:defRPr>
          </a:lvl5pPr>
          <a:lvl6pPr marL="2286000" algn="l" defTabSz="914400" rtl="0" eaLnBrk="1" latinLnBrk="0" hangingPunct="1">
            <a:defRPr sz="1200" kern="1200">
              <a:solidFill>
                <a:srgbClr val="004B8D"/>
              </a:solidFill>
              <a:latin typeface="Arial" charset="0"/>
            </a:defRPr>
          </a:lvl6pPr>
          <a:lvl7pPr marL="2743200" algn="l" defTabSz="914400" rtl="0" eaLnBrk="1" latinLnBrk="0" hangingPunct="1">
            <a:defRPr sz="1200" kern="1200">
              <a:solidFill>
                <a:srgbClr val="004B8D"/>
              </a:solidFill>
              <a:latin typeface="Arial" charset="0"/>
            </a:defRPr>
          </a:lvl7pPr>
          <a:lvl8pPr marL="3200400" algn="l" defTabSz="914400" rtl="0" eaLnBrk="1" latinLnBrk="0" hangingPunct="1">
            <a:defRPr sz="1200" kern="1200">
              <a:solidFill>
                <a:srgbClr val="004B8D"/>
              </a:solidFill>
              <a:latin typeface="Arial" charset="0"/>
            </a:defRPr>
          </a:lvl8pPr>
          <a:lvl9pPr marL="3657600" algn="l" defTabSz="914400" rtl="0" eaLnBrk="1" latinLnBrk="0" hangingPunct="1">
            <a:defRPr sz="1200" kern="1200">
              <a:solidFill>
                <a:srgbClr val="004B8D"/>
              </a:solidFill>
              <a:latin typeface="Arial" charset="0"/>
            </a:defRPr>
          </a:lvl9pPr>
        </a:lstStyle>
        <a:p xmlns:a="http://schemas.openxmlformats.org/drawingml/2006/main">
          <a:pPr defTabSz="868363" eaLnBrk="0" hangingPunct="0">
            <a:lnSpc>
              <a:spcPct val="90000"/>
            </a:lnSpc>
            <a:spcBef>
              <a:spcPct val="0"/>
            </a:spcBef>
          </a:pPr>
          <a:r>
            <a:rPr lang="en-GB" sz="1600" noProof="0" dirty="0" smtClean="0">
              <a:solidFill>
                <a:srgbClr val="000000"/>
              </a:solidFill>
            </a:rPr>
            <a:t>Funding for SHOK</a:t>
          </a:r>
          <a:br>
            <a:rPr lang="en-GB" sz="1600" noProof="0" dirty="0" smtClean="0">
              <a:solidFill>
                <a:srgbClr val="000000"/>
              </a:solidFill>
            </a:rPr>
          </a:br>
          <a:r>
            <a:rPr lang="en-GB" sz="1600" noProof="0" dirty="0" smtClean="0">
              <a:solidFill>
                <a:srgbClr val="000000"/>
              </a:solidFill>
            </a:rPr>
            <a:t>research programmes</a:t>
          </a:r>
          <a:br>
            <a:rPr lang="en-GB" sz="1600" noProof="0" dirty="0" smtClean="0">
              <a:solidFill>
                <a:srgbClr val="000000"/>
              </a:solidFill>
            </a:rPr>
          </a:br>
          <a:r>
            <a:rPr lang="en-GB" sz="1600" noProof="0" dirty="0" smtClean="0">
              <a:solidFill>
                <a:srgbClr val="000000"/>
              </a:solidFill>
            </a:rPr>
            <a:t>81 </a:t>
          </a:r>
          <a:r>
            <a:rPr lang="sv-SE" sz="1600" smtClean="0">
              <a:solidFill>
                <a:schemeClr val="bg2"/>
              </a:solidFill>
            </a:rPr>
            <a:t>million euros</a:t>
          </a:r>
          <a:endParaRPr lang="en-GB" sz="1600" noProof="0" dirty="0">
            <a:solidFill>
              <a:srgbClr val="00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6951E-A131-4BA5-ADFC-05A4BD11DDDD}" type="datetimeFigureOut">
              <a:rPr lang="fi-FI" smtClean="0"/>
              <a:pPr/>
              <a:t>17.10.2012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45E2D-9422-4C8B-9217-5A00BE32F466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kes.fi/u/Funder_activator_networker_investor.pdf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ed.co.uk/magazine/archive/2011/09/start/letter-from-the-editor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deloitte.com/view/fi_FI/fi/ajankohtaista/technology_fast_50500/2011-Technology-Fast-50-500/index.htm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d.ch/research/publications/wcy/index.cfm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weforum.org/en/initiatives/gcp/Global%20Competitiveness%20Report/index.htm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sti/outlook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90D08-0CA7-44AC-9169-6E6DD6A3C5D3}" type="slidenum">
              <a:rPr lang="fi-FI" smtClean="0">
                <a:solidFill>
                  <a:prstClr val="black"/>
                </a:solidFill>
              </a:rPr>
              <a:pPr/>
              <a:t>1</a:t>
            </a:fld>
            <a:endParaRPr lang="fi-F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91FE6-03AF-416E-88DD-B04A74B50675}" type="slidenum">
              <a:rPr lang="fi-FI" smtClean="0"/>
              <a:pPr/>
              <a:t>14</a:t>
            </a:fld>
            <a:endParaRPr lang="fi-F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sz="1200" dirty="0" smtClean="0">
                <a:latin typeface="Arial" pitchFamily="34" charset="0"/>
                <a:cs typeface="Arial" pitchFamily="34" charset="0"/>
              </a:rPr>
              <a:t>Uutinen</a:t>
            </a:r>
            <a:r>
              <a:rPr lang="fi-FI" sz="1200" baseline="0" dirty="0" smtClean="0">
                <a:latin typeface="Arial" pitchFamily="34" charset="0"/>
                <a:cs typeface="Arial" pitchFamily="34" charset="0"/>
              </a:rPr>
              <a:t> VTT:n </a:t>
            </a:r>
            <a:r>
              <a:rPr lang="fi-FI" sz="1200" baseline="0" dirty="0" err="1" smtClean="0">
                <a:latin typeface="Arial" pitchFamily="34" charset="0"/>
                <a:cs typeface="Arial" pitchFamily="34" charset="0"/>
              </a:rPr>
              <a:t>SfinPact-selvityksen</a:t>
            </a:r>
            <a:r>
              <a:rPr lang="fi-FI" sz="1200" baseline="0" dirty="0" smtClean="0">
                <a:latin typeface="Arial" pitchFamily="34" charset="0"/>
                <a:cs typeface="Arial" pitchFamily="34" charset="0"/>
              </a:rPr>
              <a:t> tuloksista </a:t>
            </a:r>
          </a:p>
          <a:p>
            <a:r>
              <a:rPr lang="fi-FI" sz="1200" baseline="0" dirty="0" smtClean="0">
                <a:latin typeface="Arial" pitchFamily="34" charset="0"/>
                <a:cs typeface="Arial" pitchFamily="34" charset="0"/>
              </a:rPr>
              <a:t>http://www.tekes.fi/fi/community/Uutiset/404/Uutinen/1325?name=Tekesilla+merkittava+vaikutus+innovaatioihin </a:t>
            </a:r>
            <a:endParaRPr lang="fi-FI" sz="1200" dirty="0" smtClean="0">
              <a:latin typeface="Arial" pitchFamily="34" charset="0"/>
              <a:cs typeface="Arial" pitchFamily="34" charset="0"/>
            </a:endParaRPr>
          </a:p>
          <a:p>
            <a:endParaRPr lang="fi-FI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fi-FI" sz="1200" dirty="0" err="1" smtClean="0">
                <a:latin typeface="Arial" pitchFamily="34" charset="0"/>
                <a:cs typeface="Arial" pitchFamily="34" charset="0"/>
              </a:rPr>
              <a:t>SfinPact-loppuraportti</a:t>
            </a:r>
            <a:r>
              <a:rPr lang="fi-FI" sz="12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fi-FI" sz="12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i-FI" sz="1200" dirty="0" smtClean="0">
                <a:latin typeface="Arial" pitchFamily="34" charset="0"/>
                <a:cs typeface="Arial" pitchFamily="34" charset="0"/>
                <a:hlinkClick r:id="rId3"/>
              </a:rPr>
              <a:t>Tekes </a:t>
            </a:r>
            <a:r>
              <a:rPr lang="fi-FI" sz="1200" dirty="0" err="1" smtClean="0">
                <a:latin typeface="Arial" pitchFamily="34" charset="0"/>
                <a:cs typeface="Arial" pitchFamily="34" charset="0"/>
                <a:hlinkClick r:id="rId3"/>
              </a:rPr>
              <a:t>Review</a:t>
            </a:r>
            <a:r>
              <a:rPr lang="fi-FI" sz="1200" dirty="0" smtClean="0">
                <a:latin typeface="Arial" pitchFamily="34" charset="0"/>
                <a:cs typeface="Arial" pitchFamily="34" charset="0"/>
                <a:hlinkClick r:id="rId3"/>
              </a:rPr>
              <a:t> 289/2012: </a:t>
            </a:r>
            <a:r>
              <a:rPr lang="fi-FI" sz="1200" dirty="0" err="1" smtClean="0">
                <a:latin typeface="Arial" pitchFamily="34" charset="0"/>
                <a:cs typeface="Arial" pitchFamily="34" charset="0"/>
                <a:hlinkClick r:id="rId3"/>
              </a:rPr>
              <a:t>Funder</a:t>
            </a:r>
            <a:r>
              <a:rPr lang="fi-FI" sz="1200" dirty="0" smtClean="0">
                <a:latin typeface="Arial" pitchFamily="34" charset="0"/>
                <a:cs typeface="Arial" pitchFamily="34" charset="0"/>
                <a:hlinkClick r:id="rId3"/>
              </a:rPr>
              <a:t>, </a:t>
            </a:r>
            <a:r>
              <a:rPr lang="fi-FI" sz="1200" dirty="0" err="1" smtClean="0">
                <a:latin typeface="Arial" pitchFamily="34" charset="0"/>
                <a:cs typeface="Arial" pitchFamily="34" charset="0"/>
                <a:hlinkClick r:id="rId3"/>
              </a:rPr>
              <a:t>activator</a:t>
            </a:r>
            <a:r>
              <a:rPr lang="fi-FI" sz="1200" dirty="0" smtClean="0">
                <a:latin typeface="Arial" pitchFamily="34" charset="0"/>
                <a:cs typeface="Arial" pitchFamily="34" charset="0"/>
                <a:hlinkClick r:id="rId3"/>
              </a:rPr>
              <a:t>, </a:t>
            </a:r>
            <a:r>
              <a:rPr lang="fi-FI" sz="1200" dirty="0" err="1" smtClean="0">
                <a:latin typeface="Arial" pitchFamily="34" charset="0"/>
                <a:cs typeface="Arial" pitchFamily="34" charset="0"/>
                <a:hlinkClick r:id="rId3"/>
              </a:rPr>
              <a:t>networker</a:t>
            </a:r>
            <a:r>
              <a:rPr lang="fi-FI" sz="1200" dirty="0" smtClean="0">
                <a:latin typeface="Arial" pitchFamily="34" charset="0"/>
                <a:cs typeface="Arial" pitchFamily="34" charset="0"/>
                <a:hlinkClick r:id="rId3"/>
              </a:rPr>
              <a:t>, </a:t>
            </a:r>
            <a:r>
              <a:rPr lang="fi-FI" sz="1200" dirty="0" err="1" smtClean="0">
                <a:latin typeface="Arial" pitchFamily="34" charset="0"/>
                <a:cs typeface="Arial" pitchFamily="34" charset="0"/>
                <a:hlinkClick r:id="rId3"/>
              </a:rPr>
              <a:t>investor</a:t>
            </a:r>
            <a:r>
              <a:rPr lang="fi-FI" sz="1200" dirty="0" smtClean="0">
                <a:latin typeface="Arial" pitchFamily="34" charset="0"/>
                <a:cs typeface="Arial" pitchFamily="34" charset="0"/>
              </a:rPr>
              <a:t>  http://www.tekes.fi/u/Funder_activator_networker_investor.pdf </a:t>
            </a:r>
          </a:p>
          <a:p>
            <a:endParaRPr lang="fi-FI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fi-FI" sz="1200" b="0" dirty="0" smtClean="0">
                <a:latin typeface="Arial" pitchFamily="34" charset="0"/>
                <a:cs typeface="Arial" pitchFamily="34" charset="0"/>
              </a:rPr>
              <a:t>Tekes tiedottaa 16.2.2012</a:t>
            </a:r>
          </a:p>
          <a:p>
            <a:endParaRPr lang="fi-FI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fi-FI" sz="1400" b="1" dirty="0" smtClean="0">
                <a:latin typeface="Arial" pitchFamily="34" charset="0"/>
                <a:cs typeface="Arial" pitchFamily="34" charset="0"/>
              </a:rPr>
              <a:t>Tekesillä merkittävä vaikutus innovaatioihin</a:t>
            </a:r>
          </a:p>
          <a:p>
            <a:endParaRPr lang="fi-FI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fi-FI" sz="1200" b="1" dirty="0" smtClean="0">
                <a:latin typeface="Arial" pitchFamily="34" charset="0"/>
                <a:cs typeface="Arial" pitchFamily="34" charset="0"/>
              </a:rPr>
              <a:t>Tekes on ollut rahoittamassa yli 60 prosenttia suomalaisista yleisesti tunnetuista innovaatioista. Näistä 80 prosentissa Tekesin rooli on ollut merkittävä.</a:t>
            </a:r>
            <a:r>
              <a:rPr lang="fi-FI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i-FI" sz="1200" dirty="0" smtClean="0">
                <a:latin typeface="Arial" pitchFamily="34" charset="0"/>
                <a:cs typeface="Arial" pitchFamily="34" charset="0"/>
              </a:rPr>
            </a:br>
            <a:r>
              <a:rPr lang="fi-FI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i-FI" sz="1200" dirty="0" smtClean="0">
                <a:latin typeface="Arial" pitchFamily="34" charset="0"/>
                <a:cs typeface="Arial" pitchFamily="34" charset="0"/>
              </a:rPr>
            </a:br>
            <a:r>
              <a:rPr lang="fi-FI" sz="1200" dirty="0" smtClean="0">
                <a:latin typeface="Arial" pitchFamily="34" charset="0"/>
                <a:cs typeface="Arial" pitchFamily="34" charset="0"/>
              </a:rPr>
              <a:t>Innovaatio on uusi tuote, palvelu tai toimintatapa, joka tuottaa taloudellista tai yhteiskunnallista hyötyä. VTT:n laatima selvitys osoittaa, että Tekesillä on ollut merkittävä rooli erityisesti uutuusarvoltaan suurien ja kansainvälisille markkinoille tähtäävien uusien innovaatioiden synnyssä. Usein tällaisten haasteellisten innovaatioiden syntyyn liittyvä kehitystyö vaatii myös pitkän ajan. </a:t>
            </a:r>
          </a:p>
          <a:p>
            <a:endParaRPr lang="fi-FI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fi-FI" sz="1200" dirty="0" smtClean="0">
                <a:latin typeface="Arial" pitchFamily="34" charset="0"/>
                <a:cs typeface="Arial" pitchFamily="34" charset="0"/>
              </a:rPr>
              <a:t>”Innovaatioiden syntyminen on tässä ajassa erityisen tärkeää, sillä ne takaavat Suomen kilpailukyvyn ja menestyksen myös tulevaisuudessa”, kertoo Tekesin pääjohtaja </a:t>
            </a:r>
            <a:r>
              <a:rPr lang="fi-FI" sz="1200" b="1" dirty="0" smtClean="0">
                <a:latin typeface="Arial" pitchFamily="34" charset="0"/>
                <a:cs typeface="Arial" pitchFamily="34" charset="0"/>
              </a:rPr>
              <a:t>Veli-Pekka Saarnivaara</a:t>
            </a:r>
            <a:r>
              <a:rPr lang="fi-FI" sz="12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fi-FI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fi-FI" sz="1200" dirty="0" err="1" smtClean="0">
                <a:latin typeface="Arial" pitchFamily="34" charset="0"/>
                <a:cs typeface="Arial" pitchFamily="34" charset="0"/>
              </a:rPr>
              <a:t>SfinPact-raportti</a:t>
            </a:r>
            <a:r>
              <a:rPr lang="fi-FI" sz="1200" dirty="0" smtClean="0">
                <a:latin typeface="Arial" pitchFamily="34" charset="0"/>
                <a:cs typeface="Arial" pitchFamily="34" charset="0"/>
              </a:rPr>
              <a:t> perustuu noin 5 000 suomalaisen innovaation </a:t>
            </a:r>
            <a:r>
              <a:rPr lang="fi-FI" sz="1200" dirty="0" err="1" smtClean="0">
                <a:latin typeface="Arial" pitchFamily="34" charset="0"/>
                <a:cs typeface="Arial" pitchFamily="34" charset="0"/>
              </a:rPr>
              <a:t>Sfinno-tietokantaan</a:t>
            </a:r>
            <a:r>
              <a:rPr lang="fi-FI" sz="1200" dirty="0" smtClean="0">
                <a:latin typeface="Arial" pitchFamily="34" charset="0"/>
                <a:cs typeface="Arial" pitchFamily="34" charset="0"/>
              </a:rPr>
              <a:t>. Tarkastellut innovaatiot olivat vuosilta 1985–2007. </a:t>
            </a:r>
          </a:p>
          <a:p>
            <a:endParaRPr lang="fi-FI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fi-FI" sz="1200" dirty="0" smtClean="0">
                <a:latin typeface="Arial" pitchFamily="34" charset="0"/>
                <a:cs typeface="Arial" pitchFamily="34" charset="0"/>
              </a:rPr>
              <a:t>VTT:n keräämä </a:t>
            </a:r>
            <a:r>
              <a:rPr lang="fi-FI" sz="1200" dirty="0" err="1" smtClean="0">
                <a:latin typeface="Arial" pitchFamily="34" charset="0"/>
                <a:cs typeface="Arial" pitchFamily="34" charset="0"/>
              </a:rPr>
              <a:t>Sfinno</a:t>
            </a:r>
            <a:r>
              <a:rPr lang="fi-FI" sz="1200" dirty="0" smtClean="0">
                <a:latin typeface="Arial" pitchFamily="34" charset="0"/>
                <a:cs typeface="Arial" pitchFamily="34" charset="0"/>
              </a:rPr>
              <a:t> on maailmanlaajuisesti ainutlaatuinen innovaatiotietokanta, joka mahdollistaa suomalaisen innovaatiotoiminnan ja -politiikan tutkimisen vuosikymmenten ajalta. Tulokset perustuvat edustavaan otokseen, jossa lähes tuhat innovaatioiden toteuttajaa vastasi kyselyyn. </a:t>
            </a:r>
          </a:p>
          <a:p>
            <a:endParaRPr lang="fi-FI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fi-FI" sz="1200" dirty="0" smtClean="0">
                <a:latin typeface="Arial" pitchFamily="34" charset="0"/>
                <a:cs typeface="Arial" pitchFamily="34" charset="0"/>
              </a:rPr>
              <a:t>”Yhteiskunnallinen vaikuttavuus ja sen läpinäkyvä tarkastelu ovat tärkeä osa Tekesin vastuullisuutta. On tärkeää, että suomalaiset tietävät, mitä Tekes tekee ja mitkä ovat sen toiminnan vaikutukset”, sanoo Veli-Pekka Saarnivaara. </a:t>
            </a:r>
          </a:p>
          <a:p>
            <a:endParaRPr lang="fi-FI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fi-FI" sz="1200" b="1" dirty="0" smtClean="0">
                <a:latin typeface="Arial" pitchFamily="34" charset="0"/>
                <a:cs typeface="Arial" pitchFamily="34" charset="0"/>
              </a:rPr>
              <a:t>Raportti avaa innovaatiotarinoita peleistä bioetanoliin</a:t>
            </a:r>
            <a:r>
              <a:rPr lang="fi-FI" sz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fi-FI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fi-FI" sz="1200" dirty="0" smtClean="0">
                <a:latin typeface="Arial" pitchFamily="34" charset="0"/>
                <a:cs typeface="Arial" pitchFamily="34" charset="0"/>
              </a:rPr>
              <a:t>Selvityksen mukaan Tekesillä on ollut merkittävä rooli rahoituksen lisäksi tutkimus- ja kehittämistoiminnan aktivoijana sekä yliopistojen, tutkimuslaitosten ja yritysten verkottajana. Tekes on vaikuttanut kokonaisten toimialojen, kuten esimerkiksi terveyteen liittyvien biomateriaalien tai pelialan, kehitykseen. </a:t>
            </a:r>
          </a:p>
          <a:p>
            <a:endParaRPr lang="fi-FI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fi-FI" sz="1200" dirty="0" smtClean="0">
                <a:latin typeface="Arial" pitchFamily="34" charset="0"/>
                <a:cs typeface="Arial" pitchFamily="34" charset="0"/>
              </a:rPr>
              <a:t>Tekesin roolien lisäksi raportissa pureudutaan seitsemän toimialan kehityksen ja innovaatioiden kuvaamiseen. Siinä esitellään myös monien menestyneiden innovaatioiden tarinat. Sellaisia ovat mm. Rovion </a:t>
            </a:r>
            <a:r>
              <a:rPr lang="fi-FI" sz="1200" dirty="0" err="1" smtClean="0">
                <a:latin typeface="Arial" pitchFamily="34" charset="0"/>
                <a:cs typeface="Arial" pitchFamily="34" charset="0"/>
              </a:rPr>
              <a:t>Angry</a:t>
            </a:r>
            <a:r>
              <a:rPr lang="fi-FI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i-FI" sz="1200" dirty="0" err="1" smtClean="0">
                <a:latin typeface="Arial" pitchFamily="34" charset="0"/>
                <a:cs typeface="Arial" pitchFamily="34" charset="0"/>
              </a:rPr>
              <a:t>Birds</a:t>
            </a:r>
            <a:r>
              <a:rPr lang="fi-FI" sz="1200" dirty="0" smtClean="0">
                <a:latin typeface="Arial" pitchFamily="34" charset="0"/>
                <a:cs typeface="Arial" pitchFamily="34" charset="0"/>
              </a:rPr>
              <a:t>, Raision </a:t>
            </a:r>
            <a:r>
              <a:rPr lang="fi-FI" sz="1200" dirty="0" err="1" smtClean="0">
                <a:latin typeface="Arial" pitchFamily="34" charset="0"/>
                <a:cs typeface="Arial" pitchFamily="34" charset="0"/>
              </a:rPr>
              <a:t>Benecol</a:t>
            </a:r>
            <a:r>
              <a:rPr lang="fi-FI" sz="1200" dirty="0" smtClean="0">
                <a:latin typeface="Arial" pitchFamily="34" charset="0"/>
                <a:cs typeface="Arial" pitchFamily="34" charset="0"/>
              </a:rPr>
              <a:t>, St1:n bioetanoli ja Polar </a:t>
            </a:r>
            <a:r>
              <a:rPr lang="fi-FI" sz="1200" dirty="0" err="1" smtClean="0">
                <a:latin typeface="Arial" pitchFamily="34" charset="0"/>
                <a:cs typeface="Arial" pitchFamily="34" charset="0"/>
              </a:rPr>
              <a:t>Electron</a:t>
            </a:r>
            <a:r>
              <a:rPr lang="fi-FI" sz="1200" dirty="0" smtClean="0">
                <a:latin typeface="Arial" pitchFamily="34" charset="0"/>
                <a:cs typeface="Arial" pitchFamily="34" charset="0"/>
              </a:rPr>
              <a:t> rannetietokoneet. 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91FE6-03AF-416E-88DD-B04A74B50675}" type="slidenum">
              <a:rPr lang="fi-FI">
                <a:solidFill>
                  <a:prstClr val="black"/>
                </a:solidFill>
              </a:rPr>
              <a:pPr/>
              <a:t>16</a:t>
            </a:fld>
            <a:endParaRPr lang="fi-F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sz="1200" dirty="0" err="1" smtClean="0">
                <a:hlinkClick r:id="rId3"/>
              </a:rPr>
              <a:t>Wired-lehden</a:t>
            </a:r>
            <a:r>
              <a:rPr lang="fi-FI" sz="1200" dirty="0" smtClean="0">
                <a:hlinkClick r:id="rId3"/>
              </a:rPr>
              <a:t> artikkeli</a:t>
            </a:r>
            <a:r>
              <a:rPr lang="fi-FI" sz="1200" dirty="0" smtClean="0"/>
              <a:t> </a:t>
            </a:r>
            <a:br>
              <a:rPr lang="fi-FI" sz="1200" dirty="0" smtClean="0"/>
            </a:br>
            <a:r>
              <a:rPr lang="fi-FI" sz="1200" dirty="0" smtClean="0"/>
              <a:t>http://www.wired.co.uk/magazine/archive/2011/09/start/letter-from-the-editor </a:t>
            </a:r>
            <a:endParaRPr lang="fi-FI" sz="1200" dirty="0" smtClean="0">
              <a:latin typeface="Arial" pitchFamily="34" charset="0"/>
              <a:cs typeface="Arial" pitchFamily="34" charset="0"/>
            </a:endParaRPr>
          </a:p>
          <a:p>
            <a:endParaRPr lang="fi-FI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fi-FI" sz="1200" dirty="0" smtClean="0">
                <a:latin typeface="Arial" pitchFamily="34" charset="0"/>
                <a:cs typeface="Arial" pitchFamily="34" charset="0"/>
              </a:rPr>
              <a:t>Tekesin uutinen </a:t>
            </a:r>
            <a:r>
              <a:rPr lang="fi-FI" sz="1200" dirty="0" err="1" smtClean="0">
                <a:latin typeface="Arial" pitchFamily="34" charset="0"/>
                <a:cs typeface="Arial" pitchFamily="34" charset="0"/>
              </a:rPr>
              <a:t>Wired-lehden</a:t>
            </a:r>
            <a:r>
              <a:rPr lang="fi-FI" sz="1200" baseline="0" dirty="0" smtClean="0">
                <a:latin typeface="Arial" pitchFamily="34" charset="0"/>
                <a:cs typeface="Arial" pitchFamily="34" charset="0"/>
              </a:rPr>
              <a:t> listauksesta 16.8.2011:</a:t>
            </a:r>
            <a:endParaRPr lang="fi-FI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fi-FI" sz="1200" dirty="0" smtClean="0">
                <a:latin typeface="Arial" pitchFamily="34" charset="0"/>
                <a:cs typeface="Arial" pitchFamily="34" charset="0"/>
              </a:rPr>
              <a:t>http://www.tekes.fi/fi/community/Uutiset/404/Uutinen/1325?name=tekesin+rahoittamat+yritykset+valloittivat+wiredlehden+listan</a:t>
            </a:r>
          </a:p>
          <a:p>
            <a:endParaRPr lang="fi-FI" sz="1200" dirty="0" smtClean="0">
              <a:latin typeface="Arial" pitchFamily="34" charset="0"/>
              <a:cs typeface="Arial" pitchFamily="34" charset="0"/>
            </a:endParaRPr>
          </a:p>
          <a:p>
            <a:endParaRPr lang="fi-FI" sz="1200" dirty="0" smtClean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smtClean="0">
                <a:latin typeface="Arial" pitchFamily="34" charset="0"/>
                <a:cs typeface="Arial" pitchFamily="34" charset="0"/>
                <a:hlinkClick r:id="rId4"/>
              </a:rPr>
              <a:t>Deloitte Technology Fast 50 Finland 2011</a:t>
            </a:r>
            <a:r>
              <a:rPr lang="fi-FI" sz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i-FI" sz="1200" dirty="0" smtClean="0">
                <a:latin typeface="Arial" pitchFamily="34" charset="0"/>
                <a:cs typeface="Arial" pitchFamily="34" charset="0"/>
              </a:rPr>
              <a:t>http://www.deloitte.com/view/fi_FI/fi/ajankohtaista/technology_fast_50500/2011-Technology-Fast-50-500/index.htm</a:t>
            </a:r>
          </a:p>
          <a:p>
            <a:endParaRPr lang="fi-FI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fi-FI" sz="1200" dirty="0" smtClean="0">
                <a:latin typeface="Arial" pitchFamily="34" charset="0"/>
                <a:cs typeface="Arial" pitchFamily="34" charset="0"/>
              </a:rPr>
              <a:t>Tekesin</a:t>
            </a:r>
            <a:r>
              <a:rPr lang="fi-FI" sz="1200" baseline="0" dirty="0" smtClean="0">
                <a:latin typeface="Arial" pitchFamily="34" charset="0"/>
                <a:cs typeface="Arial" pitchFamily="34" charset="0"/>
              </a:rPr>
              <a:t> uutinen </a:t>
            </a:r>
            <a:r>
              <a:rPr lang="fi-FI" sz="1200" baseline="0" dirty="0" err="1" smtClean="0">
                <a:latin typeface="Arial" pitchFamily="34" charset="0"/>
                <a:cs typeface="Arial" pitchFamily="34" charset="0"/>
              </a:rPr>
              <a:t>Deloitten</a:t>
            </a:r>
            <a:r>
              <a:rPr lang="fi-FI" sz="1200" baseline="0" dirty="0" smtClean="0">
                <a:latin typeface="Arial" pitchFamily="34" charset="0"/>
                <a:cs typeface="Arial" pitchFamily="34" charset="0"/>
              </a:rPr>
              <a:t> julkistuksesta 8.11.2012: Tekes vauhdittaa yritysten kasvua</a:t>
            </a:r>
          </a:p>
          <a:p>
            <a:r>
              <a:rPr lang="fi-FI" sz="1200" baseline="0" dirty="0" smtClean="0">
                <a:latin typeface="Arial" pitchFamily="34" charset="0"/>
                <a:cs typeface="Arial" pitchFamily="34" charset="0"/>
              </a:rPr>
              <a:t>http://www.tekes.fi/fi/community/Uutiset/404/Uutinen/1325?name=Tekes+vauhdittaa+yritysten+kasvua</a:t>
            </a:r>
            <a:endParaRPr lang="fi-FI" sz="1200" dirty="0" smtClean="0">
              <a:latin typeface="Arial" pitchFamily="34" charset="0"/>
              <a:cs typeface="Arial" pitchFamily="34" charset="0"/>
            </a:endParaRP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91FE6-03AF-416E-88DD-B04A74B50675}" type="slidenum">
              <a:rPr lang="fi-FI" smtClean="0"/>
              <a:pPr/>
              <a:t>17</a:t>
            </a:fld>
            <a:endParaRPr lang="fi-F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B0438EF-7500-4899-91A2-E2DEE4605AAA}" type="slidenum">
              <a:t>25</a:t>
            </a:fld>
            <a:endParaRPr lang="fi-FI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IMD: World Competitiveness Yearbook 2009</a:t>
            </a:r>
            <a:br>
              <a:rPr lang="en-GB" dirty="0" smtClean="0"/>
            </a:br>
            <a:r>
              <a:rPr lang="en-GB" dirty="0" smtClean="0">
                <a:hlinkClick r:id="rId3"/>
              </a:rPr>
              <a:t>http://www.imd.ch/research/publications/wcy/index.cfm</a:t>
            </a:r>
            <a:endParaRPr lang="en-GB" dirty="0" smtClean="0"/>
          </a:p>
          <a:p>
            <a:r>
              <a:rPr lang="en-GB" dirty="0" smtClean="0"/>
              <a:t>WEF: The Global Competitiveness Report 2010-2011</a:t>
            </a:r>
            <a:br>
              <a:rPr lang="en-GB" dirty="0" smtClean="0"/>
            </a:br>
            <a:r>
              <a:rPr lang="en-GB" dirty="0" smtClean="0">
                <a:hlinkClick r:id="rId4"/>
              </a:rPr>
              <a:t>http://www.weforum.org/en/initiatives/gcp/Global%20Competitiveness%20Report/index.htm</a:t>
            </a:r>
            <a:r>
              <a:rPr lang="en-GB" dirty="0" smtClean="0"/>
              <a:t> </a:t>
            </a:r>
            <a:endParaRPr lang="fi-FI" dirty="0" smtClean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4E4C4-B9AF-4ECC-8284-DA09DF178B9A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4E4C4-B9AF-4ECC-8284-DA09DF178B9A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" name="Notes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91FE6-03AF-416E-88DD-B04A74B50675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>
                <a:hlinkClick r:id="rId3"/>
              </a:rPr>
              <a:t>www.oecd.org/sti/outlook</a:t>
            </a:r>
            <a:r>
              <a:rPr lang="fi-FI" dirty="0" smtClean="0"/>
              <a:t>				11.01.2011</a:t>
            </a:r>
          </a:p>
          <a:p>
            <a:r>
              <a:rPr lang="fi-FI" dirty="0" smtClean="0"/>
              <a:t>Data/Exceltaulukko: http://dx.doi.org/10.1787/888932333633</a:t>
            </a:r>
            <a:endParaRPr lang="fi-FI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5710" y="8687751"/>
            <a:ext cx="2972290" cy="45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F0D5CD2C-B930-4DA3-BB39-00927A3B96E5}" type="slidenum">
              <a:rPr lang="fi-FI" sz="1200">
                <a:solidFill>
                  <a:prstClr val="black"/>
                </a:solidFill>
                <a:latin typeface="Times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i-FI" sz="1200" dirty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2086649" y="244212"/>
            <a:ext cx="2712480" cy="1820610"/>
          </a:xfrm>
        </p:spPr>
      </p:sp>
      <p:sp>
        <p:nvSpPr>
          <p:cNvPr id="6" name="Notes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5866147" y="8687751"/>
            <a:ext cx="991853" cy="4562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367" tIns="45684" rIns="91367" bIns="45684" anchor="b"/>
          <a:lstStyle/>
          <a:p>
            <a:pPr algn="r" defTabSz="912813" eaLnBrk="0" hangingPunct="0">
              <a:spcBef>
                <a:spcPct val="0"/>
              </a:spcBef>
            </a:pPr>
            <a:fld id="{E265F2F9-47E4-497B-9A30-AA3AA975B40F}" type="slidenum">
              <a:rPr lang="fi-FI" sz="1000">
                <a:solidFill>
                  <a:prstClr val="black"/>
                </a:solidFill>
              </a:rPr>
              <a:pPr algn="r" defTabSz="912813" eaLnBrk="0" hangingPunct="0">
                <a:spcBef>
                  <a:spcPct val="0"/>
                </a:spcBef>
              </a:pPr>
              <a:t>6</a:t>
            </a:fld>
            <a:endParaRPr lang="fi-FI" sz="1000" dirty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86649" y="244212"/>
            <a:ext cx="2712480" cy="182061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i-FI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2C0A2DC-60A7-49F9-9803-272317411044}" type="slidenum">
              <a:rPr lang="fi-FI" smtClean="0">
                <a:solidFill>
                  <a:prstClr val="black"/>
                </a:solidFill>
              </a:rPr>
              <a:pPr/>
              <a:t>8</a:t>
            </a:fld>
            <a:endParaRPr lang="fi-FI" smtClean="0">
              <a:solidFill>
                <a:prstClr val="black"/>
              </a:solidFill>
            </a:endParaRPr>
          </a:p>
        </p:txBody>
      </p:sp>
      <p:sp>
        <p:nvSpPr>
          <p:cNvPr id="1187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E87AFEF-30F4-4C41-A41F-40EF8F7AD9A4}" type="slidenum">
              <a:rPr lang="fi-FI">
                <a:solidFill>
                  <a:srgbClr val="000000"/>
                </a:solidFill>
              </a:rPr>
              <a:pPr algn="r"/>
              <a:t>8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smtClean="0"/>
              <a:t>Linkki: http://www.stat.fi/artikkelit/2011/art_2011-04-04_002.html?s=3</a:t>
            </a:r>
            <a:br>
              <a:rPr lang="fi-FI" smtClean="0"/>
            </a:br>
            <a:endParaRPr lang="fi-FI" dirty="0" smtClean="0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62125" y="357188"/>
            <a:ext cx="3498850" cy="26241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C818DD-418C-4321-9AC2-EF4AE4E0EA36}" type="slidenum">
              <a:rPr lang="fi-FI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fi-F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5501762" y="8689215"/>
            <a:ext cx="1356240" cy="45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88" tIns="45443" rIns="90888" bIns="45443" anchor="b"/>
          <a:lstStyle/>
          <a:p>
            <a:pPr algn="r" defTabSz="909638" eaLnBrk="0" hangingPunct="0">
              <a:spcBef>
                <a:spcPct val="0"/>
              </a:spcBef>
            </a:pPr>
            <a:fld id="{1F7F0F2D-C58F-401E-B402-8594C7C4E522}" type="slidenum">
              <a:rPr lang="en-US" sz="1000">
                <a:latin typeface="Times" pitchFamily="18" charset="0"/>
              </a:rPr>
              <a:pPr algn="r" defTabSz="909638" eaLnBrk="0" hangingPunct="0">
                <a:spcBef>
                  <a:spcPct val="0"/>
                </a:spcBef>
              </a:pPr>
              <a:t>12</a:t>
            </a:fld>
            <a:endParaRPr lang="en-US" sz="1000" dirty="0">
              <a:latin typeface="Times" pitchFamily="18" charset="0"/>
            </a:endParaRPr>
          </a:p>
        </p:txBody>
      </p:sp>
      <p:sp>
        <p:nvSpPr>
          <p:cNvPr id="21507" name="Rectangle 7"/>
          <p:cNvSpPr txBox="1">
            <a:spLocks noGrp="1" noChangeArrowheads="1"/>
          </p:cNvSpPr>
          <p:nvPr/>
        </p:nvSpPr>
        <p:spPr bwMode="auto">
          <a:xfrm>
            <a:off x="5501762" y="8689215"/>
            <a:ext cx="1356240" cy="45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88" tIns="45443" rIns="90888" bIns="45443" anchor="b"/>
          <a:lstStyle/>
          <a:p>
            <a:pPr algn="r" defTabSz="909638" eaLnBrk="0" hangingPunct="0">
              <a:spcBef>
                <a:spcPct val="0"/>
              </a:spcBef>
            </a:pPr>
            <a:fld id="{9B84AF65-E744-4C9A-957D-8F97E8E6CEA4}" type="slidenum">
              <a:rPr lang="en-US" sz="1000">
                <a:latin typeface="Times" pitchFamily="18" charset="0"/>
              </a:rPr>
              <a:pPr algn="r" defTabSz="909638" eaLnBrk="0" hangingPunct="0">
                <a:spcBef>
                  <a:spcPct val="0"/>
                </a:spcBef>
              </a:pPr>
              <a:t>12</a:t>
            </a:fld>
            <a:endParaRPr lang="en-US" sz="1000" dirty="0">
              <a:latin typeface="Times" pitchFamily="18" charset="0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1885950" y="295275"/>
            <a:ext cx="3087688" cy="2316163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fi-FI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56000"/>
            <a:ext cx="3848400" cy="639762"/>
          </a:xfrm>
        </p:spPr>
        <p:txBody>
          <a:bodyPr anchor="b"/>
          <a:lstStyle>
            <a:lvl1pPr marL="0" indent="0">
              <a:buNone/>
              <a:defRPr sz="2100" b="1">
                <a:solidFill>
                  <a:srgbClr val="0080C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296800"/>
            <a:ext cx="3848400" cy="3643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456800" y="1656000"/>
            <a:ext cx="3848400" cy="639762"/>
          </a:xfrm>
        </p:spPr>
        <p:txBody>
          <a:bodyPr anchor="b"/>
          <a:lstStyle>
            <a:lvl1pPr marL="0" indent="0">
              <a:buNone/>
              <a:defRPr sz="2100" b="1">
                <a:solidFill>
                  <a:srgbClr val="0080C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456800" y="2296800"/>
            <a:ext cx="3848400" cy="3643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  <p:sp>
        <p:nvSpPr>
          <p:cNvPr id="12" name="Tekstin paikkamerkki 1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950800"/>
            <a:ext cx="4900618" cy="428400"/>
          </a:xfrm>
        </p:spPr>
        <p:txBody>
          <a:bodyPr/>
          <a:lstStyle>
            <a:lvl1pPr marL="0" indent="0">
              <a:lnSpc>
                <a:spcPts val="1500"/>
              </a:lnSpc>
              <a:spcAft>
                <a:spcPts val="300"/>
              </a:spcAft>
              <a:buFontTx/>
              <a:buNone/>
              <a:defRPr sz="1400">
                <a:solidFill>
                  <a:srgbClr val="000000"/>
                </a:solidFill>
              </a:defRPr>
            </a:lvl1pPr>
            <a:lvl2pPr indent="0">
              <a:buFontTx/>
              <a:buNone/>
              <a:defRPr sz="1400">
                <a:solidFill>
                  <a:srgbClr val="000000"/>
                </a:solidFill>
              </a:defRPr>
            </a:lvl2pPr>
            <a:lvl3pPr indent="0">
              <a:buFontTx/>
              <a:buNone/>
              <a:defRPr sz="1400">
                <a:solidFill>
                  <a:srgbClr val="000000"/>
                </a:solidFill>
              </a:defRPr>
            </a:lvl3pPr>
            <a:lvl4pPr indent="0">
              <a:buFontTx/>
              <a:buNone/>
              <a:defRPr sz="1400">
                <a:solidFill>
                  <a:srgbClr val="000000"/>
                </a:solidFill>
              </a:defRPr>
            </a:lvl4pPr>
            <a:lvl5pPr indent="0">
              <a:buFontTx/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fi-FI" dirty="0" smtClean="0"/>
              <a:t>Lähde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593F-EE4F-45BF-84E0-3613436BD804}" type="datetimeFigureOut">
              <a:rPr lang="fi-FI" smtClean="0"/>
              <a:pPr/>
              <a:t>17.10.2012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6" name="Tekstin paikkamerkki 1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950800"/>
            <a:ext cx="4900618" cy="428400"/>
          </a:xfrm>
        </p:spPr>
        <p:txBody>
          <a:bodyPr/>
          <a:lstStyle>
            <a:lvl1pPr marL="0" indent="0">
              <a:lnSpc>
                <a:spcPts val="1500"/>
              </a:lnSpc>
              <a:spcAft>
                <a:spcPts val="300"/>
              </a:spcAft>
              <a:buFontTx/>
              <a:buNone/>
              <a:defRPr sz="1400">
                <a:solidFill>
                  <a:srgbClr val="000000"/>
                </a:solidFill>
              </a:defRPr>
            </a:lvl1pPr>
            <a:lvl2pPr indent="0">
              <a:buFontTx/>
              <a:buNone/>
              <a:defRPr sz="1400">
                <a:solidFill>
                  <a:srgbClr val="000000"/>
                </a:solidFill>
              </a:defRPr>
            </a:lvl2pPr>
            <a:lvl3pPr indent="0">
              <a:buFontTx/>
              <a:buNone/>
              <a:defRPr sz="1400">
                <a:solidFill>
                  <a:srgbClr val="000000"/>
                </a:solidFill>
              </a:defRPr>
            </a:lvl3pPr>
            <a:lvl4pPr indent="0">
              <a:buFontTx/>
              <a:buNone/>
              <a:defRPr sz="1400">
                <a:solidFill>
                  <a:srgbClr val="000000"/>
                </a:solidFill>
              </a:defRPr>
            </a:lvl4pPr>
            <a:lvl5pPr indent="0">
              <a:buFontTx/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fi-FI" dirty="0" smtClean="0"/>
              <a:t>Lähde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593F-EE4F-45BF-84E0-3613436BD804}" type="datetimeFigureOut">
              <a:rPr lang="fi-FI" smtClean="0"/>
              <a:pPr/>
              <a:t>17.10.2012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1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950800"/>
            <a:ext cx="4900618" cy="428400"/>
          </a:xfrm>
        </p:spPr>
        <p:txBody>
          <a:bodyPr/>
          <a:lstStyle>
            <a:lvl1pPr marL="0" indent="0">
              <a:lnSpc>
                <a:spcPts val="1500"/>
              </a:lnSpc>
              <a:spcAft>
                <a:spcPts val="300"/>
              </a:spcAft>
              <a:buFontTx/>
              <a:buNone/>
              <a:defRPr sz="1400">
                <a:solidFill>
                  <a:srgbClr val="000000"/>
                </a:solidFill>
              </a:defRPr>
            </a:lvl1pPr>
            <a:lvl2pPr indent="0">
              <a:buFontTx/>
              <a:buNone/>
              <a:defRPr sz="1400">
                <a:solidFill>
                  <a:srgbClr val="000000"/>
                </a:solidFill>
              </a:defRPr>
            </a:lvl2pPr>
            <a:lvl3pPr indent="0">
              <a:buFontTx/>
              <a:buNone/>
              <a:defRPr sz="1400">
                <a:solidFill>
                  <a:srgbClr val="000000"/>
                </a:solidFill>
              </a:defRPr>
            </a:lvl3pPr>
            <a:lvl4pPr indent="0">
              <a:buFontTx/>
              <a:buNone/>
              <a:defRPr sz="1400">
                <a:solidFill>
                  <a:srgbClr val="000000"/>
                </a:solidFill>
              </a:defRPr>
            </a:lvl4pPr>
            <a:lvl5pPr indent="0">
              <a:buFontTx/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fi-FI" dirty="0" smtClean="0"/>
              <a:t>Lähde</a:t>
            </a:r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593F-EE4F-45BF-84E0-3613436BD804}" type="datetimeFigureOut">
              <a:rPr lang="fi-FI" smtClean="0"/>
              <a:pPr/>
              <a:t>17.10.2012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40000"/>
            <a:ext cx="3008313" cy="648000"/>
          </a:xfrm>
        </p:spPr>
        <p:txBody>
          <a:bodyPr anchor="b"/>
          <a:lstStyle>
            <a:lvl1pPr algn="l">
              <a:defRPr sz="2000" b="1">
                <a:solidFill>
                  <a:srgbClr val="0080C8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540000"/>
            <a:ext cx="4730400" cy="540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256400"/>
            <a:ext cx="3008313" cy="4683600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Tekstin paikkamerkki 1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950800"/>
            <a:ext cx="4900618" cy="428400"/>
          </a:xfrm>
        </p:spPr>
        <p:txBody>
          <a:bodyPr/>
          <a:lstStyle>
            <a:lvl1pPr marL="0" indent="0">
              <a:lnSpc>
                <a:spcPts val="1500"/>
              </a:lnSpc>
              <a:spcAft>
                <a:spcPts val="300"/>
              </a:spcAft>
              <a:buFontTx/>
              <a:buNone/>
              <a:defRPr sz="1400">
                <a:solidFill>
                  <a:srgbClr val="000000"/>
                </a:solidFill>
              </a:defRPr>
            </a:lvl1pPr>
            <a:lvl2pPr indent="0">
              <a:buFontTx/>
              <a:buNone/>
              <a:defRPr sz="1400">
                <a:solidFill>
                  <a:srgbClr val="000000"/>
                </a:solidFill>
              </a:defRPr>
            </a:lvl2pPr>
            <a:lvl3pPr indent="0">
              <a:buFontTx/>
              <a:buNone/>
              <a:defRPr sz="1400">
                <a:solidFill>
                  <a:srgbClr val="000000"/>
                </a:solidFill>
              </a:defRPr>
            </a:lvl3pPr>
            <a:lvl4pPr indent="0">
              <a:buFontTx/>
              <a:buNone/>
              <a:defRPr sz="1400">
                <a:solidFill>
                  <a:srgbClr val="000000"/>
                </a:solidFill>
              </a:defRPr>
            </a:lvl4pPr>
            <a:lvl5pPr indent="0">
              <a:buFontTx/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fi-FI" dirty="0" smtClean="0"/>
              <a:t>Lähde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593F-EE4F-45BF-84E0-3613436BD804}" type="datetimeFigureOut">
              <a:rPr lang="fi-FI" smtClean="0"/>
              <a:pPr/>
              <a:t>17.10.2012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40000"/>
            <a:ext cx="7848000" cy="889200"/>
          </a:xfrm>
        </p:spPr>
        <p:txBody>
          <a:bodyPr anchor="t" anchorCtr="0"/>
          <a:lstStyle>
            <a:lvl1pPr algn="l">
              <a:defRPr sz="3200" b="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 hasCustomPrompt="1"/>
          </p:nvPr>
        </p:nvSpPr>
        <p:spPr>
          <a:xfrm>
            <a:off x="460800" y="1591200"/>
            <a:ext cx="7848000" cy="32400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 smtClean="0"/>
              <a:t>Lisää </a:t>
            </a:r>
            <a:r>
              <a:rPr lang="fi-FI" dirty="0" err="1" smtClean="0"/>
              <a:t>syvätty</a:t>
            </a:r>
            <a:r>
              <a:rPr lang="fi-FI" dirty="0" smtClean="0"/>
              <a:t> kuva</a:t>
            </a:r>
          </a:p>
          <a:p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4900773"/>
            <a:ext cx="4644000" cy="1035627"/>
          </a:xfrm>
        </p:spPr>
        <p:txBody>
          <a:bodyPr/>
          <a:lstStyle>
            <a:lvl1pPr marL="0" indent="0"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smtClean="0"/>
              <a:t>Kirjoita teksti tähän</a:t>
            </a:r>
          </a:p>
          <a:p>
            <a:pPr lvl="0"/>
            <a:endParaRPr lang="fi-FI" dirty="0" smtClean="0"/>
          </a:p>
        </p:txBody>
      </p:sp>
      <p:sp>
        <p:nvSpPr>
          <p:cNvPr id="8" name="Tekstin paikkamerkki 1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950800"/>
            <a:ext cx="4900618" cy="428400"/>
          </a:xfrm>
        </p:spPr>
        <p:txBody>
          <a:bodyPr/>
          <a:lstStyle>
            <a:lvl1pPr marL="0" indent="0">
              <a:lnSpc>
                <a:spcPts val="1500"/>
              </a:lnSpc>
              <a:spcAft>
                <a:spcPts val="300"/>
              </a:spcAft>
              <a:buFontTx/>
              <a:buNone/>
              <a:defRPr sz="1400">
                <a:solidFill>
                  <a:srgbClr val="000000"/>
                </a:solidFill>
              </a:defRPr>
            </a:lvl1pPr>
            <a:lvl2pPr indent="0">
              <a:buFontTx/>
              <a:buNone/>
              <a:defRPr sz="1400">
                <a:solidFill>
                  <a:srgbClr val="000000"/>
                </a:solidFill>
              </a:defRPr>
            </a:lvl2pPr>
            <a:lvl3pPr indent="0">
              <a:buFontTx/>
              <a:buNone/>
              <a:defRPr sz="1400">
                <a:solidFill>
                  <a:srgbClr val="000000"/>
                </a:solidFill>
              </a:defRPr>
            </a:lvl3pPr>
            <a:lvl4pPr indent="0">
              <a:buFontTx/>
              <a:buNone/>
              <a:defRPr sz="1400">
                <a:solidFill>
                  <a:srgbClr val="000000"/>
                </a:solidFill>
              </a:defRPr>
            </a:lvl4pPr>
            <a:lvl5pPr indent="0">
              <a:buFontTx/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fi-FI" dirty="0" smtClean="0"/>
              <a:t>Lähde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593F-EE4F-45BF-84E0-3613436BD804}" type="datetimeFigureOut">
              <a:rPr lang="fi-FI" smtClean="0"/>
              <a:pPr/>
              <a:t>17.10.2012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buFont typeface="Arial" pitchFamily="34" charset="0"/>
              <a:buChar char="−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  <p:sp>
        <p:nvSpPr>
          <p:cNvPr id="7" name="Tekstin paikkamerkki 14"/>
          <p:cNvSpPr>
            <a:spLocks noGrp="1"/>
          </p:cNvSpPr>
          <p:nvPr>
            <p:ph type="body" sz="quarter" idx="14"/>
          </p:nvPr>
        </p:nvSpPr>
        <p:spPr>
          <a:xfrm>
            <a:off x="457200" y="5950800"/>
            <a:ext cx="4900618" cy="428400"/>
          </a:xfrm>
        </p:spPr>
        <p:txBody>
          <a:bodyPr/>
          <a:lstStyle>
            <a:lvl1pPr marL="0" indent="0">
              <a:lnSpc>
                <a:spcPts val="1500"/>
              </a:lnSpc>
              <a:spcAft>
                <a:spcPts val="300"/>
              </a:spcAft>
              <a:buFontTx/>
              <a:buNone/>
              <a:defRPr sz="1400">
                <a:solidFill>
                  <a:srgbClr val="000000"/>
                </a:solidFill>
              </a:defRPr>
            </a:lvl1pPr>
            <a:lvl2pPr indent="0">
              <a:buFontTx/>
              <a:buNone/>
              <a:defRPr sz="1400">
                <a:solidFill>
                  <a:srgbClr val="000000"/>
                </a:solidFill>
              </a:defRPr>
            </a:lvl2pPr>
            <a:lvl3pPr indent="0">
              <a:buFontTx/>
              <a:buNone/>
              <a:defRPr sz="1400">
                <a:solidFill>
                  <a:srgbClr val="000000"/>
                </a:solidFill>
              </a:defRPr>
            </a:lvl3pPr>
            <a:lvl4pPr indent="0">
              <a:buFontTx/>
              <a:buNone/>
              <a:defRPr sz="1400">
                <a:solidFill>
                  <a:srgbClr val="000000"/>
                </a:solidFill>
              </a:defRPr>
            </a:lvl4pPr>
            <a:lvl5pPr indent="0">
              <a:buFontTx/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5C870-415C-47B1-A34E-4347152BD54C}" type="datetime1">
              <a:rPr lang="fi-FI"/>
              <a:pPr>
                <a:defRPr/>
              </a:pPr>
              <a:t>17.10.2012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Pk-yritykset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24768-357C-43C5-9672-7FF8D577404D}" type="datetime1">
              <a:rPr lang="en-US"/>
              <a:pPr>
                <a:defRPr/>
              </a:pPr>
              <a:t>10/17/2012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429000" y="6397625"/>
            <a:ext cx="1544638" cy="1254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5AC22-81E1-4CB0-8E93-E1EE1269631D}" type="slidenum">
              <a:rPr lang="fi-FI">
                <a:solidFill>
                  <a:srgbClr val="004B8D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4B8D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914400" y="1904996"/>
            <a:ext cx="3587264" cy="4114800"/>
          </a:xfrm>
        </p:spPr>
        <p:txBody>
          <a:bodyPr/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2335" y="1904996"/>
            <a:ext cx="3587264" cy="4114800"/>
          </a:xfrm>
        </p:spPr>
        <p:txBody>
          <a:bodyPr/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</p:cSld>
  <p:clrMapOvr>
    <a:masterClrMapping/>
  </p:clrMapOvr>
  <p:transition spd="med">
    <p:fade/>
  </p:transition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4294967295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 marL="0" indent="-179999">
              <a:defRPr sz="1900"/>
            </a:lvl2pPr>
            <a:lvl3pPr marL="0" indent="-179999">
              <a:buFont typeface="Arial" pitchFamily="34"/>
              <a:buChar char="•"/>
              <a:defRPr/>
            </a:lvl3pPr>
            <a:lvl4pPr marL="0" indent="-179999">
              <a:buFont typeface="Arial" pitchFamily="34"/>
              <a:buChar char="•"/>
              <a:defRPr/>
            </a:lvl4pPr>
            <a:lvl5pPr marL="0" indent="-179999">
              <a:buFont typeface="Arial" pitchFamily="34"/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08/2010</a:t>
            </a: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© Copyright Tekes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135221" y="6538938"/>
            <a:ext cx="287999" cy="1799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lang="fi-FI" sz="1200" b="0" i="0" u="none" strike="noStrike" kern="1200" cap="none" spc="0" baseline="0">
                <a:solidFill>
                  <a:srgbClr val="004B8D"/>
                </a:solidFill>
                <a:uFillTx/>
                <a:latin typeface="Calibri"/>
              </a:defRPr>
            </a:lvl1pPr>
          </a:lstStyle>
          <a:p>
            <a:pPr lvl="0"/>
            <a:fld id="{E2BD8D70-73E2-44B6-816A-C474177413F8}" type="slidenum">
              <a:t>‹#›</a:t>
            </a:fld>
            <a:endParaRPr lang="fi-FI"/>
          </a:p>
        </p:txBody>
      </p:sp>
      <p:sp>
        <p:nvSpPr>
          <p:cNvPr id="7" name="Text Placeholder 7"/>
          <p:cNvSpPr txBox="1">
            <a:spLocks noGrp="1"/>
          </p:cNvSpPr>
          <p:nvPr>
            <p:ph type="body" idx="4294967295"/>
          </p:nvPr>
        </p:nvSpPr>
        <p:spPr>
          <a:xfrm>
            <a:off x="459101" y="6143670"/>
            <a:ext cx="4214817" cy="428625"/>
          </a:xfrm>
        </p:spPr>
        <p:txBody>
          <a:bodyPr/>
          <a:lstStyle>
            <a:lvl1pPr>
              <a:buNone/>
              <a:defRPr sz="1400">
                <a:solidFill>
                  <a:srgbClr val="000000"/>
                </a:solidFill>
              </a:defRPr>
            </a:lvl1pPr>
          </a:lstStyle>
          <a:p>
            <a:pPr lvl="0"/>
            <a:r>
              <a:rPr lang="fi-FI"/>
              <a:t>Lähde:</a:t>
            </a:r>
          </a:p>
        </p:txBody>
      </p:sp>
      <p:sp>
        <p:nvSpPr>
          <p:cNvPr id="8" name="Text Placeholder 10"/>
          <p:cNvSpPr txBox="1">
            <a:spLocks noGrp="1"/>
          </p:cNvSpPr>
          <p:nvPr>
            <p:ph type="body" idx="4294967295"/>
          </p:nvPr>
        </p:nvSpPr>
        <p:spPr>
          <a:xfrm rot="16200004">
            <a:off x="7743405" y="5314520"/>
            <a:ext cx="1763996" cy="179999"/>
          </a:xfrm>
        </p:spPr>
        <p:txBody>
          <a:bodyPr/>
          <a:lstStyle>
            <a:lvl1pPr>
              <a:buNone/>
              <a:defRPr sz="1000">
                <a:solidFill>
                  <a:srgbClr val="000000"/>
                </a:solidFill>
              </a:defRPr>
            </a:lvl1pPr>
          </a:lstStyle>
          <a:p>
            <a:pPr lvl="0"/>
            <a:r>
              <a:rPr lang="fi-FI"/>
              <a:t>DM </a:t>
            </a:r>
          </a:p>
        </p:txBody>
      </p:sp>
    </p:spTree>
  </p:cSld>
  <p:clrMapOvr>
    <a:masterClrMapping/>
  </p:clrMapOvr>
  <p:transition/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 bwMode="gray">
      <p:bgPr>
        <a:blipFill dpi="0" rotWithShape="1">
          <a:blip r:embed="rId2" cstate="print">
            <a:lum/>
          </a:blip>
          <a:srcRect/>
          <a:stretch>
            <a:fillRect l="-200" r="-300" b="-3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51600" y="1393200"/>
            <a:ext cx="7416000" cy="1440000"/>
          </a:xfrm>
        </p:spPr>
        <p:txBody>
          <a:bodyPr/>
          <a:lstStyle>
            <a:lvl1pPr algn="r">
              <a:lnSpc>
                <a:spcPct val="100000"/>
              </a:lnSpc>
              <a:defRPr sz="4800">
                <a:solidFill>
                  <a:srgbClr val="0080C8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3427200" y="3528000"/>
            <a:ext cx="4644000" cy="900000"/>
          </a:xfrm>
        </p:spPr>
        <p:txBody>
          <a:bodyPr tIns="0"/>
          <a:lstStyle>
            <a:lvl1pPr marL="0" indent="0" algn="r">
              <a:buNone/>
              <a:defRPr sz="2800">
                <a:solidFill>
                  <a:srgbClr val="0080C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Lisää esiintyjän nimi ja päivämäärä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53A9593F-EE4F-45BF-84E0-3613436BD804}" type="datetimeFigureOut">
              <a:rPr lang="fi-FI" smtClean="0"/>
              <a:pPr/>
              <a:t>17.10.2012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7534800" y="6537600"/>
            <a:ext cx="1260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>
              <a:defRPr/>
            </a:pPr>
            <a:r>
              <a:rPr lang="fi-FI" sz="1100" dirty="0">
                <a:solidFill>
                  <a:srgbClr val="000000"/>
                </a:solidFill>
              </a:rPr>
              <a:t>Copyright © Tekes 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14"/>
          <p:cNvSpPr>
            <a:spLocks noGrp="1"/>
          </p:cNvSpPr>
          <p:nvPr>
            <p:ph type="body" sz="quarter" idx="14"/>
          </p:nvPr>
        </p:nvSpPr>
        <p:spPr>
          <a:xfrm>
            <a:off x="457201" y="5950800"/>
            <a:ext cx="4900618" cy="428400"/>
          </a:xfrm>
        </p:spPr>
        <p:txBody>
          <a:bodyPr/>
          <a:lstStyle>
            <a:lvl1pPr marL="0" indent="0">
              <a:lnSpc>
                <a:spcPct val="120000"/>
              </a:lnSpc>
              <a:buFontTx/>
              <a:buNone/>
              <a:defRPr sz="1400">
                <a:solidFill>
                  <a:srgbClr val="000000"/>
                </a:solidFill>
              </a:defRPr>
            </a:lvl1pPr>
            <a:lvl2pPr indent="0">
              <a:buFontTx/>
              <a:buNone/>
              <a:defRPr sz="1400">
                <a:solidFill>
                  <a:srgbClr val="000000"/>
                </a:solidFill>
              </a:defRPr>
            </a:lvl2pPr>
            <a:lvl3pPr indent="0">
              <a:buFontTx/>
              <a:buNone/>
              <a:defRPr sz="1400">
                <a:solidFill>
                  <a:srgbClr val="000000"/>
                </a:solidFill>
              </a:defRPr>
            </a:lvl3pPr>
            <a:lvl4pPr indent="0">
              <a:buFontTx/>
              <a:buNone/>
              <a:defRPr sz="1400">
                <a:solidFill>
                  <a:srgbClr val="000000"/>
                </a:solidFill>
              </a:defRPr>
            </a:lvl4pPr>
            <a:lvl5pPr indent="0">
              <a:buFontTx/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Päivämäärän paikkamerkki 1"/>
          <p:cNvSpPr>
            <a:spLocks noGrp="1"/>
          </p:cNvSpPr>
          <p:nvPr>
            <p:ph type="dt" sz="half" idx="15"/>
          </p:nvPr>
        </p:nvSpPr>
        <p:spPr>
          <a:xfrm>
            <a:off x="6907823" y="6545264"/>
            <a:ext cx="612531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11-2009</a:t>
            </a:r>
          </a:p>
        </p:txBody>
      </p:sp>
      <p:sp>
        <p:nvSpPr>
          <p:cNvPr id="4" name="Alatunnisteen paikkamerkki 2"/>
          <p:cNvSpPr>
            <a:spLocks noGrp="1"/>
          </p:cNvSpPr>
          <p:nvPr>
            <p:ph type="ftr" sz="quarter" idx="16"/>
          </p:nvPr>
        </p:nvSpPr>
        <p:spPr>
          <a:xfrm>
            <a:off x="5377962" y="6545264"/>
            <a:ext cx="1440474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DM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608" y="14289"/>
            <a:ext cx="7845669" cy="612645"/>
          </a:xfrm>
        </p:spPr>
        <p:txBody>
          <a:bodyPr/>
          <a:lstStyle/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0" indent="-180000">
              <a:defRPr sz="1900">
                <a:solidFill>
                  <a:schemeClr val="tx1"/>
                </a:solidFill>
              </a:defRPr>
            </a:lvl2pPr>
            <a:lvl3pPr marL="0" indent="-180000">
              <a:buFont typeface="Arial" pitchFamily="34" charset="0"/>
              <a:buChar char="•"/>
              <a:defRPr sz="1600"/>
            </a:lvl3pPr>
            <a:lvl4pPr marL="0" indent="-180000">
              <a:buFont typeface="Arial" pitchFamily="34" charset="0"/>
              <a:buChar char="•"/>
              <a:defRPr sz="1600"/>
            </a:lvl4pPr>
            <a:lvl5pPr marL="0" indent="-180000">
              <a:buFont typeface="Arial" pitchFamily="34" charset="0"/>
              <a:buChar char="−"/>
              <a:defRPr sz="1400">
                <a:solidFill>
                  <a:srgbClr val="0080C8"/>
                </a:solidFill>
              </a:defRPr>
            </a:lvl5pPr>
          </a:lstStyle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9105" y="6143627"/>
            <a:ext cx="4214813" cy="428625"/>
          </a:xfrm>
        </p:spPr>
        <p:txBody>
          <a:bodyPr/>
          <a:lstStyle>
            <a:lvl1pPr>
              <a:buNone/>
              <a:defRPr sz="1400">
                <a:solidFill>
                  <a:srgbClr val="000000"/>
                </a:solidFill>
              </a:defRPr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fi-FI" noProof="0" smtClean="0"/>
              <a:t>Muokkaa tekstin perustyylejä napsauttamalla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 rot="16200000">
            <a:off x="7743404" y="5314519"/>
            <a:ext cx="1764000" cy="180000"/>
          </a:xfrm>
        </p:spPr>
        <p:txBody>
          <a:bodyPr/>
          <a:lstStyle>
            <a:lvl1pPr>
              <a:buNone/>
              <a:defRPr sz="1000">
                <a:solidFill>
                  <a:srgbClr val="000000"/>
                </a:solidFill>
              </a:defRPr>
            </a:lvl1pPr>
            <a:lvl2pPr>
              <a:buNone/>
              <a:defRPr sz="700">
                <a:solidFill>
                  <a:srgbClr val="000000"/>
                </a:solidFill>
              </a:defRPr>
            </a:lvl2pPr>
            <a:lvl3pPr>
              <a:buNone/>
              <a:defRPr sz="700">
                <a:solidFill>
                  <a:srgbClr val="000000"/>
                </a:solidFill>
              </a:defRPr>
            </a:lvl3pPr>
            <a:lvl4pPr>
              <a:buNone/>
              <a:defRPr sz="700">
                <a:solidFill>
                  <a:srgbClr val="000000"/>
                </a:solidFill>
              </a:defRPr>
            </a:lvl4pPr>
            <a:lvl5pPr>
              <a:buNone/>
              <a:defRPr sz="700">
                <a:solidFill>
                  <a:srgbClr val="000000"/>
                </a:solidFill>
              </a:defRPr>
            </a:lvl5pPr>
          </a:lstStyle>
          <a:p>
            <a:pPr lvl="0"/>
            <a:r>
              <a:rPr lang="fi-FI" noProof="0" smtClean="0"/>
              <a:t>Muokkaa tekstin perustyylejä napsauttamalla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>
          <a:xfrm>
            <a:off x="6907823" y="6545264"/>
            <a:ext cx="612531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10/2009</a:t>
            </a:r>
            <a:endParaRPr lang="fi-FI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377962" y="6545264"/>
            <a:ext cx="1440474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© Copyright Tekes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134816" y="6538914"/>
            <a:ext cx="288681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ECA14-DE2C-4D6C-9AEB-DAA2AEC4A9F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86608" y="14289"/>
            <a:ext cx="7845669" cy="61264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6" name="Tekstin paikkamerkki 14"/>
          <p:cNvSpPr>
            <a:spLocks noGrp="1"/>
          </p:cNvSpPr>
          <p:nvPr>
            <p:ph type="body" sz="quarter" idx="14"/>
          </p:nvPr>
        </p:nvSpPr>
        <p:spPr>
          <a:xfrm>
            <a:off x="457201" y="5950800"/>
            <a:ext cx="4900618" cy="428400"/>
          </a:xfrm>
        </p:spPr>
        <p:txBody>
          <a:bodyPr/>
          <a:lstStyle>
            <a:lvl1pPr marL="0" indent="0">
              <a:lnSpc>
                <a:spcPct val="120000"/>
              </a:lnSpc>
              <a:buFontTx/>
              <a:buNone/>
              <a:defRPr sz="1400">
                <a:solidFill>
                  <a:srgbClr val="000000"/>
                </a:solidFill>
              </a:defRPr>
            </a:lvl1pPr>
            <a:lvl2pPr indent="0">
              <a:buFontTx/>
              <a:buNone/>
              <a:defRPr sz="1400">
                <a:solidFill>
                  <a:srgbClr val="000000"/>
                </a:solidFill>
              </a:defRPr>
            </a:lvl2pPr>
            <a:lvl3pPr indent="0">
              <a:buFontTx/>
              <a:buNone/>
              <a:defRPr sz="1400">
                <a:solidFill>
                  <a:srgbClr val="000000"/>
                </a:solidFill>
              </a:defRPr>
            </a:lvl3pPr>
            <a:lvl4pPr indent="0">
              <a:buFontTx/>
              <a:buNone/>
              <a:defRPr sz="1400">
                <a:solidFill>
                  <a:srgbClr val="000000"/>
                </a:solidFill>
              </a:defRPr>
            </a:lvl4pPr>
            <a:lvl5pPr indent="0">
              <a:buFontTx/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2"/>
          <p:cNvSpPr>
            <a:spLocks noGrp="1"/>
          </p:cNvSpPr>
          <p:nvPr>
            <p:ph type="dt" sz="half" idx="15"/>
          </p:nvPr>
        </p:nvSpPr>
        <p:spPr>
          <a:xfrm>
            <a:off x="6907823" y="6545264"/>
            <a:ext cx="612531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11-2009</a:t>
            </a:r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6"/>
          </p:nvPr>
        </p:nvSpPr>
        <p:spPr>
          <a:xfrm>
            <a:off x="5377962" y="6545264"/>
            <a:ext cx="1440474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DM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7524750" y="6537325"/>
            <a:ext cx="1258888" cy="180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r">
              <a:defRPr/>
            </a:pPr>
            <a:r>
              <a:rPr lang="fi-FI" sz="1100" dirty="0">
                <a:solidFill>
                  <a:srgbClr val="000000"/>
                </a:solidFill>
              </a:rPr>
              <a:t>Copyright © Tekes </a:t>
            </a: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51600" y="1393200"/>
            <a:ext cx="7416000" cy="1440000"/>
          </a:xfrm>
        </p:spPr>
        <p:txBody>
          <a:bodyPr/>
          <a:lstStyle>
            <a:lvl1pPr algn="r">
              <a:lnSpc>
                <a:spcPct val="100000"/>
              </a:lnSpc>
              <a:defRPr sz="4800">
                <a:solidFill>
                  <a:srgbClr val="0080C8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427200" y="3528000"/>
            <a:ext cx="4644000" cy="900000"/>
          </a:xfrm>
        </p:spPr>
        <p:txBody>
          <a:bodyPr/>
          <a:lstStyle>
            <a:lvl1pPr marL="0" indent="0" algn="r">
              <a:buNone/>
              <a:defRPr sz="2800">
                <a:solidFill>
                  <a:srgbClr val="0080C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i-FI"/>
              <a:t>01-2010</a:t>
            </a: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i-FI"/>
              <a:t>DM 618017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buFont typeface="Arial" pitchFamily="34" charset="0"/>
              <a:buChar char="−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  <p:sp>
        <p:nvSpPr>
          <p:cNvPr id="7" name="Tekstin paikkamerkki 14"/>
          <p:cNvSpPr>
            <a:spLocks noGrp="1"/>
          </p:cNvSpPr>
          <p:nvPr>
            <p:ph type="body" sz="quarter" idx="14"/>
          </p:nvPr>
        </p:nvSpPr>
        <p:spPr>
          <a:xfrm>
            <a:off x="457201" y="5950800"/>
            <a:ext cx="4900618" cy="428400"/>
          </a:xfrm>
        </p:spPr>
        <p:txBody>
          <a:bodyPr/>
          <a:lstStyle>
            <a:lvl1pPr marL="0" indent="0">
              <a:lnSpc>
                <a:spcPct val="120000"/>
              </a:lnSpc>
              <a:buFontTx/>
              <a:buNone/>
              <a:defRPr sz="1400">
                <a:solidFill>
                  <a:srgbClr val="000000"/>
                </a:solidFill>
              </a:defRPr>
            </a:lvl1pPr>
            <a:lvl2pPr indent="0">
              <a:buFontTx/>
              <a:buNone/>
              <a:defRPr sz="1400">
                <a:solidFill>
                  <a:srgbClr val="000000"/>
                </a:solidFill>
              </a:defRPr>
            </a:lvl2pPr>
            <a:lvl3pPr indent="0">
              <a:buFontTx/>
              <a:buNone/>
              <a:defRPr sz="1400">
                <a:solidFill>
                  <a:srgbClr val="000000"/>
                </a:solidFill>
              </a:defRPr>
            </a:lvl3pPr>
            <a:lvl4pPr indent="0">
              <a:buFontTx/>
              <a:buNone/>
              <a:defRPr sz="1400">
                <a:solidFill>
                  <a:srgbClr val="000000"/>
                </a:solidFill>
              </a:defRPr>
            </a:lvl4pPr>
            <a:lvl5pPr indent="0">
              <a:buFontTx/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i-FI"/>
              <a:t>01-2010</a:t>
            </a: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i-FI"/>
              <a:t>DM 618017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ala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40000"/>
            <a:ext cx="7848000" cy="531546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2"/>
          </p:nvPr>
        </p:nvSpPr>
        <p:spPr>
          <a:xfrm>
            <a:off x="457200" y="1071546"/>
            <a:ext cx="7848000" cy="35719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2000" b="1">
                <a:solidFill>
                  <a:srgbClr val="0083CD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2000" b="1">
                <a:solidFill>
                  <a:srgbClr val="0083CD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2000" b="1">
                <a:solidFill>
                  <a:srgbClr val="0083CD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2000" b="1">
                <a:solidFill>
                  <a:srgbClr val="0083CD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2000" b="1">
                <a:solidFill>
                  <a:srgbClr val="0083CD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buFont typeface="Arial" pitchFamily="34" charset="0"/>
              <a:buChar char="−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  <p:sp>
        <p:nvSpPr>
          <p:cNvPr id="8" name="Tekstin paikkamerkki 14"/>
          <p:cNvSpPr>
            <a:spLocks noGrp="1"/>
          </p:cNvSpPr>
          <p:nvPr>
            <p:ph type="body" sz="quarter" idx="14"/>
          </p:nvPr>
        </p:nvSpPr>
        <p:spPr>
          <a:xfrm>
            <a:off x="457201" y="5950800"/>
            <a:ext cx="4900618" cy="428400"/>
          </a:xfrm>
        </p:spPr>
        <p:txBody>
          <a:bodyPr/>
          <a:lstStyle>
            <a:lvl1pPr marL="0" indent="0">
              <a:lnSpc>
                <a:spcPct val="120000"/>
              </a:lnSpc>
              <a:buFontTx/>
              <a:buNone/>
              <a:defRPr sz="1400">
                <a:solidFill>
                  <a:srgbClr val="000000"/>
                </a:solidFill>
              </a:defRPr>
            </a:lvl1pPr>
            <a:lvl2pPr indent="0">
              <a:buFontTx/>
              <a:buNone/>
              <a:defRPr sz="1400">
                <a:solidFill>
                  <a:srgbClr val="000000"/>
                </a:solidFill>
              </a:defRPr>
            </a:lvl2pPr>
            <a:lvl3pPr indent="0">
              <a:buFontTx/>
              <a:buNone/>
              <a:defRPr sz="1400">
                <a:solidFill>
                  <a:srgbClr val="000000"/>
                </a:solidFill>
              </a:defRPr>
            </a:lvl3pPr>
            <a:lvl4pPr indent="0">
              <a:buFontTx/>
              <a:buNone/>
              <a:defRPr sz="1400">
                <a:solidFill>
                  <a:srgbClr val="000000"/>
                </a:solidFill>
              </a:defRPr>
            </a:lvl4pPr>
            <a:lvl5pPr indent="0">
              <a:buFontTx/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i-FI"/>
              <a:t>01-2010</a:t>
            </a:r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i-FI"/>
              <a:t>DM 618017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56000"/>
            <a:ext cx="3848400" cy="4284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buFont typeface="Arial" pitchFamily="34" charset="0"/>
              <a:buChar char="−"/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456800" y="1656000"/>
            <a:ext cx="3848400" cy="4284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buFont typeface="Arial" pitchFamily="34" charset="0"/>
              <a:buChar char="−"/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  <p:sp>
        <p:nvSpPr>
          <p:cNvPr id="9" name="Tekstin paikkamerkki 14"/>
          <p:cNvSpPr>
            <a:spLocks noGrp="1"/>
          </p:cNvSpPr>
          <p:nvPr>
            <p:ph type="body" sz="quarter" idx="14"/>
          </p:nvPr>
        </p:nvSpPr>
        <p:spPr>
          <a:xfrm>
            <a:off x="457201" y="5950800"/>
            <a:ext cx="4900618" cy="428400"/>
          </a:xfrm>
        </p:spPr>
        <p:txBody>
          <a:bodyPr/>
          <a:lstStyle>
            <a:lvl1pPr marL="0" indent="0">
              <a:lnSpc>
                <a:spcPct val="120000"/>
              </a:lnSpc>
              <a:buFontTx/>
              <a:buNone/>
              <a:defRPr sz="1400">
                <a:solidFill>
                  <a:srgbClr val="000000"/>
                </a:solidFill>
              </a:defRPr>
            </a:lvl1pPr>
            <a:lvl2pPr indent="0">
              <a:buFontTx/>
              <a:buNone/>
              <a:defRPr sz="1400">
                <a:solidFill>
                  <a:srgbClr val="000000"/>
                </a:solidFill>
              </a:defRPr>
            </a:lvl2pPr>
            <a:lvl3pPr indent="0">
              <a:buFontTx/>
              <a:buNone/>
              <a:defRPr sz="1400">
                <a:solidFill>
                  <a:srgbClr val="000000"/>
                </a:solidFill>
              </a:defRPr>
            </a:lvl3pPr>
            <a:lvl4pPr indent="0">
              <a:buFontTx/>
              <a:buNone/>
              <a:defRPr sz="1400">
                <a:solidFill>
                  <a:srgbClr val="000000"/>
                </a:solidFill>
              </a:defRPr>
            </a:lvl4pPr>
            <a:lvl5pPr indent="0">
              <a:buFontTx/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Päivämäärän paikkamerkki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i-FI"/>
              <a:t>01-2010</a:t>
            </a:r>
          </a:p>
        </p:txBody>
      </p:sp>
      <p:sp>
        <p:nvSpPr>
          <p:cNvPr id="7" name="Alatunnisteen paikkamerkki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i-FI"/>
              <a:t>DM 618017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56000"/>
            <a:ext cx="3848400" cy="639762"/>
          </a:xfrm>
        </p:spPr>
        <p:txBody>
          <a:bodyPr anchor="b"/>
          <a:lstStyle>
            <a:lvl1pPr marL="0" indent="0">
              <a:buNone/>
              <a:defRPr sz="2100" b="1">
                <a:solidFill>
                  <a:srgbClr val="0080C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296800"/>
            <a:ext cx="3848400" cy="3643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456800" y="1656000"/>
            <a:ext cx="3848400" cy="639762"/>
          </a:xfrm>
        </p:spPr>
        <p:txBody>
          <a:bodyPr anchor="b"/>
          <a:lstStyle>
            <a:lvl1pPr marL="0" indent="0">
              <a:buNone/>
              <a:defRPr sz="2100" b="1">
                <a:solidFill>
                  <a:srgbClr val="0080C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456800" y="2296800"/>
            <a:ext cx="3848400" cy="3643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  <p:sp>
        <p:nvSpPr>
          <p:cNvPr id="12" name="Tekstin paikkamerkki 14"/>
          <p:cNvSpPr>
            <a:spLocks noGrp="1"/>
          </p:cNvSpPr>
          <p:nvPr>
            <p:ph type="body" sz="quarter" idx="14"/>
          </p:nvPr>
        </p:nvSpPr>
        <p:spPr>
          <a:xfrm>
            <a:off x="457201" y="5950800"/>
            <a:ext cx="4900618" cy="428400"/>
          </a:xfrm>
        </p:spPr>
        <p:txBody>
          <a:bodyPr/>
          <a:lstStyle>
            <a:lvl1pPr marL="0" indent="0">
              <a:lnSpc>
                <a:spcPct val="120000"/>
              </a:lnSpc>
              <a:buFontTx/>
              <a:buNone/>
              <a:defRPr sz="1400">
                <a:solidFill>
                  <a:srgbClr val="000000"/>
                </a:solidFill>
              </a:defRPr>
            </a:lvl1pPr>
            <a:lvl2pPr indent="0">
              <a:buFontTx/>
              <a:buNone/>
              <a:defRPr sz="1400">
                <a:solidFill>
                  <a:srgbClr val="000000"/>
                </a:solidFill>
              </a:defRPr>
            </a:lvl2pPr>
            <a:lvl3pPr indent="0">
              <a:buFontTx/>
              <a:buNone/>
              <a:defRPr sz="1400">
                <a:solidFill>
                  <a:srgbClr val="000000"/>
                </a:solidFill>
              </a:defRPr>
            </a:lvl3pPr>
            <a:lvl4pPr indent="0">
              <a:buFontTx/>
              <a:buNone/>
              <a:defRPr sz="1400">
                <a:solidFill>
                  <a:srgbClr val="000000"/>
                </a:solidFill>
              </a:defRPr>
            </a:lvl4pPr>
            <a:lvl5pPr indent="0">
              <a:buFontTx/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Päivämäärän paikkamerkki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i-FI"/>
              <a:t>01-2010</a:t>
            </a:r>
          </a:p>
        </p:txBody>
      </p:sp>
      <p:sp>
        <p:nvSpPr>
          <p:cNvPr id="9" name="Alatunnisteen paikkamerkki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i-FI"/>
              <a:t>DM 618017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6" name="Tekstin paikkamerkki 14"/>
          <p:cNvSpPr>
            <a:spLocks noGrp="1"/>
          </p:cNvSpPr>
          <p:nvPr>
            <p:ph type="body" sz="quarter" idx="14"/>
          </p:nvPr>
        </p:nvSpPr>
        <p:spPr>
          <a:xfrm>
            <a:off x="457201" y="5950800"/>
            <a:ext cx="4900618" cy="428400"/>
          </a:xfrm>
        </p:spPr>
        <p:txBody>
          <a:bodyPr/>
          <a:lstStyle>
            <a:lvl1pPr marL="0" indent="0">
              <a:lnSpc>
                <a:spcPct val="120000"/>
              </a:lnSpc>
              <a:buFontTx/>
              <a:buNone/>
              <a:defRPr sz="1400">
                <a:solidFill>
                  <a:srgbClr val="000000"/>
                </a:solidFill>
              </a:defRPr>
            </a:lvl1pPr>
            <a:lvl2pPr indent="0">
              <a:buFontTx/>
              <a:buNone/>
              <a:defRPr sz="1400">
                <a:solidFill>
                  <a:srgbClr val="000000"/>
                </a:solidFill>
              </a:defRPr>
            </a:lvl2pPr>
            <a:lvl3pPr indent="0">
              <a:buFontTx/>
              <a:buNone/>
              <a:defRPr sz="1400">
                <a:solidFill>
                  <a:srgbClr val="000000"/>
                </a:solidFill>
              </a:defRPr>
            </a:lvl3pPr>
            <a:lvl4pPr indent="0">
              <a:buFontTx/>
              <a:buNone/>
              <a:defRPr sz="1400">
                <a:solidFill>
                  <a:srgbClr val="000000"/>
                </a:solidFill>
              </a:defRPr>
            </a:lvl4pPr>
            <a:lvl5pPr indent="0">
              <a:buFontTx/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i-FI"/>
              <a:t>01-2010</a:t>
            </a:r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i-FI"/>
              <a:t>DM 618017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14"/>
          <p:cNvSpPr>
            <a:spLocks noGrp="1"/>
          </p:cNvSpPr>
          <p:nvPr>
            <p:ph type="body" sz="quarter" idx="14"/>
          </p:nvPr>
        </p:nvSpPr>
        <p:spPr>
          <a:xfrm>
            <a:off x="457201" y="5950800"/>
            <a:ext cx="4900618" cy="428400"/>
          </a:xfrm>
        </p:spPr>
        <p:txBody>
          <a:bodyPr/>
          <a:lstStyle>
            <a:lvl1pPr marL="0" indent="0">
              <a:lnSpc>
                <a:spcPct val="120000"/>
              </a:lnSpc>
              <a:buFontTx/>
              <a:buNone/>
              <a:defRPr sz="1400">
                <a:solidFill>
                  <a:srgbClr val="000000"/>
                </a:solidFill>
              </a:defRPr>
            </a:lvl1pPr>
            <a:lvl2pPr indent="0">
              <a:buFontTx/>
              <a:buNone/>
              <a:defRPr sz="1400">
                <a:solidFill>
                  <a:srgbClr val="000000"/>
                </a:solidFill>
              </a:defRPr>
            </a:lvl2pPr>
            <a:lvl3pPr indent="0">
              <a:buFontTx/>
              <a:buNone/>
              <a:defRPr sz="1400">
                <a:solidFill>
                  <a:srgbClr val="000000"/>
                </a:solidFill>
              </a:defRPr>
            </a:lvl3pPr>
            <a:lvl4pPr indent="0">
              <a:buFontTx/>
              <a:buNone/>
              <a:defRPr sz="1400">
                <a:solidFill>
                  <a:srgbClr val="000000"/>
                </a:solidFill>
              </a:defRPr>
            </a:lvl4pPr>
            <a:lvl5pPr indent="0">
              <a:buFontTx/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Päivämäärän paikkamerkki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i-FI"/>
              <a:t>01-2010</a:t>
            </a:r>
          </a:p>
        </p:txBody>
      </p:sp>
      <p:sp>
        <p:nvSpPr>
          <p:cNvPr id="4" name="Alatunnisteen paikkamerkki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i-FI"/>
              <a:t>DM 618017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buFont typeface="Arial" pitchFamily="34" charset="0"/>
              <a:buChar char="−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  <p:sp>
        <p:nvSpPr>
          <p:cNvPr id="7" name="Tekstin paikkamerkki 1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950800"/>
            <a:ext cx="4900618" cy="428400"/>
          </a:xfrm>
        </p:spPr>
        <p:txBody>
          <a:bodyPr/>
          <a:lstStyle>
            <a:lvl1pPr marL="0" indent="0">
              <a:lnSpc>
                <a:spcPts val="1500"/>
              </a:lnSpc>
              <a:spcAft>
                <a:spcPts val="300"/>
              </a:spcAft>
              <a:buFontTx/>
              <a:buNone/>
              <a:defRPr sz="1400">
                <a:solidFill>
                  <a:srgbClr val="000000"/>
                </a:solidFill>
              </a:defRPr>
            </a:lvl1pPr>
            <a:lvl2pPr indent="0">
              <a:buFontTx/>
              <a:buNone/>
              <a:defRPr sz="1400">
                <a:solidFill>
                  <a:srgbClr val="000000"/>
                </a:solidFill>
              </a:defRPr>
            </a:lvl2pPr>
            <a:lvl3pPr indent="0">
              <a:buFontTx/>
              <a:buNone/>
              <a:defRPr sz="1400">
                <a:solidFill>
                  <a:srgbClr val="000000"/>
                </a:solidFill>
              </a:defRPr>
            </a:lvl3pPr>
            <a:lvl4pPr indent="0">
              <a:buFontTx/>
              <a:buNone/>
              <a:defRPr sz="1400">
                <a:solidFill>
                  <a:srgbClr val="000000"/>
                </a:solidFill>
              </a:defRPr>
            </a:lvl4pPr>
            <a:lvl5pPr indent="0">
              <a:buFontTx/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fi-FI" dirty="0" smtClean="0"/>
              <a:t>Lähde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593F-EE4F-45BF-84E0-3613436BD804}" type="datetimeFigureOut">
              <a:rPr lang="fi-FI" smtClean="0"/>
              <a:pPr/>
              <a:t>17.10.2012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40000"/>
            <a:ext cx="7848000" cy="889200"/>
          </a:xfrm>
        </p:spPr>
        <p:txBody>
          <a:bodyPr/>
          <a:lstStyle>
            <a:lvl1pPr algn="l">
              <a:defRPr sz="3200" b="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460800" y="1591200"/>
            <a:ext cx="7848000" cy="3240000"/>
          </a:xfrm>
        </p:spPr>
        <p:txBody>
          <a:bodyPr rtlCol="0"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68000" y="4900781"/>
            <a:ext cx="4644000" cy="1035627"/>
          </a:xfrm>
        </p:spPr>
        <p:txBody>
          <a:bodyPr/>
          <a:lstStyle>
            <a:lvl1pPr marL="0" indent="0"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8" name="Tekstin paikkamerkki 14"/>
          <p:cNvSpPr>
            <a:spLocks noGrp="1"/>
          </p:cNvSpPr>
          <p:nvPr>
            <p:ph type="body" sz="quarter" idx="14"/>
          </p:nvPr>
        </p:nvSpPr>
        <p:spPr>
          <a:xfrm>
            <a:off x="457201" y="5950800"/>
            <a:ext cx="4900618" cy="428400"/>
          </a:xfrm>
        </p:spPr>
        <p:txBody>
          <a:bodyPr/>
          <a:lstStyle>
            <a:lvl1pPr marL="0" indent="0">
              <a:lnSpc>
                <a:spcPct val="120000"/>
              </a:lnSpc>
              <a:buFontTx/>
              <a:buNone/>
              <a:defRPr sz="1400">
                <a:solidFill>
                  <a:srgbClr val="000000"/>
                </a:solidFill>
              </a:defRPr>
            </a:lvl1pPr>
            <a:lvl2pPr indent="0">
              <a:buFontTx/>
              <a:buNone/>
              <a:defRPr sz="1400">
                <a:solidFill>
                  <a:srgbClr val="000000"/>
                </a:solidFill>
              </a:defRPr>
            </a:lvl2pPr>
            <a:lvl3pPr indent="0">
              <a:buFontTx/>
              <a:buNone/>
              <a:defRPr sz="1400">
                <a:solidFill>
                  <a:srgbClr val="000000"/>
                </a:solidFill>
              </a:defRPr>
            </a:lvl3pPr>
            <a:lvl4pPr indent="0">
              <a:buFontTx/>
              <a:buNone/>
              <a:defRPr sz="1400">
                <a:solidFill>
                  <a:srgbClr val="000000"/>
                </a:solidFill>
              </a:defRPr>
            </a:lvl4pPr>
            <a:lvl5pPr indent="0">
              <a:buFontTx/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Päivämäärän paikkamerkki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i-FI"/>
              <a:t>01-2010</a:t>
            </a:r>
          </a:p>
        </p:txBody>
      </p:sp>
      <p:sp>
        <p:nvSpPr>
          <p:cNvPr id="7" name="Alatunnisteen paikkamerkki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i-FI"/>
              <a:t>DM 618017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0825"/>
            <a:ext cx="4038600" cy="5024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0825"/>
            <a:ext cx="4038600" cy="5024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67763" y="6578600"/>
            <a:ext cx="238125" cy="222250"/>
          </a:xfrm>
          <a:prstGeom prst="rect">
            <a:avLst/>
          </a:prstGeom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rgbClr val="004B8D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853FF870-C735-4EE5-8EBA-906416221BD8}" type="slidenum">
              <a:rPr lang="fi-FI"/>
              <a:pPr fontAlgn="base">
                <a:spcAft>
                  <a:spcPct val="0"/>
                </a:spcAft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Otsikko ja neljä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sz="quarter"/>
          </p:nvPr>
        </p:nvSpPr>
        <p:spPr>
          <a:xfrm>
            <a:off x="458788" y="317500"/>
            <a:ext cx="6270625" cy="4572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457200" y="1520825"/>
            <a:ext cx="4038600" cy="243522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2"/>
          </p:nvPr>
        </p:nvSpPr>
        <p:spPr>
          <a:xfrm>
            <a:off x="4648200" y="1520825"/>
            <a:ext cx="4038600" cy="243522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3"/>
          </p:nvPr>
        </p:nvSpPr>
        <p:spPr>
          <a:xfrm>
            <a:off x="457200" y="4108450"/>
            <a:ext cx="4038600" cy="243681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8200" y="4108450"/>
            <a:ext cx="4038600" cy="243681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0"/>
          </p:nvPr>
        </p:nvSpPr>
        <p:spPr>
          <a:xfrm>
            <a:off x="8767763" y="6578600"/>
            <a:ext cx="238125" cy="222250"/>
          </a:xfrm>
          <a:prstGeom prst="rect">
            <a:avLst/>
          </a:prstGeom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rgbClr val="004B8D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D39ED4C1-E1B0-4CB9-9572-B28E04B1069A}" type="slidenum">
              <a:rPr lang="fi-FI"/>
              <a:pPr fontAlgn="base">
                <a:spcAft>
                  <a:spcPct val="0"/>
                </a:spcAft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51600" y="1393200"/>
            <a:ext cx="7416000" cy="1440000"/>
          </a:xfrm>
        </p:spPr>
        <p:txBody>
          <a:bodyPr/>
          <a:lstStyle>
            <a:lvl1pPr algn="r">
              <a:lnSpc>
                <a:spcPct val="100000"/>
              </a:lnSpc>
              <a:defRPr sz="4800">
                <a:solidFill>
                  <a:srgbClr val="0080C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3427200" y="3528000"/>
            <a:ext cx="4644000" cy="900000"/>
          </a:xfrm>
        </p:spPr>
        <p:txBody>
          <a:bodyPr tIns="0"/>
          <a:lstStyle>
            <a:lvl1pPr marL="0" indent="0" algn="r">
              <a:buNone/>
              <a:defRPr sz="2800">
                <a:solidFill>
                  <a:srgbClr val="0080C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Lisää esiintyjän nimi ja päivämäärä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02-2009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DM 36100</a:t>
            </a:r>
            <a:endParaRPr lang="fi-FI" dirty="0"/>
          </a:p>
        </p:txBody>
      </p:sp>
      <p:sp>
        <p:nvSpPr>
          <p:cNvPr id="11" name="Suorakulmio 10"/>
          <p:cNvSpPr/>
          <p:nvPr/>
        </p:nvSpPr>
        <p:spPr>
          <a:xfrm>
            <a:off x="7524000" y="6537600"/>
            <a:ext cx="1260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>
              <a:defRPr/>
            </a:pPr>
            <a:r>
              <a:rPr lang="fi-FI" sz="1100" dirty="0">
                <a:solidFill>
                  <a:srgbClr val="000000"/>
                </a:solidFill>
              </a:rPr>
              <a:t>Copyright © Tekes 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buFont typeface="Arial" pitchFamily="34" charset="0"/>
              <a:buChar char="−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 smtClean="0"/>
          </a:p>
        </p:txBody>
      </p:sp>
      <p:sp>
        <p:nvSpPr>
          <p:cNvPr id="7" name="Tekstin paikkamerkki 1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5950800"/>
            <a:ext cx="4900618" cy="428400"/>
          </a:xfrm>
        </p:spPr>
        <p:txBody>
          <a:bodyPr/>
          <a:lstStyle>
            <a:lvl1pPr marL="0" indent="0">
              <a:lnSpc>
                <a:spcPct val="120000"/>
              </a:lnSpc>
              <a:buFontTx/>
              <a:buNone/>
              <a:defRPr sz="1400">
                <a:solidFill>
                  <a:srgbClr val="000000"/>
                </a:solidFill>
              </a:defRPr>
            </a:lvl1pPr>
            <a:lvl2pPr indent="0">
              <a:buFontTx/>
              <a:buNone/>
              <a:defRPr sz="1400">
                <a:solidFill>
                  <a:srgbClr val="000000"/>
                </a:solidFill>
              </a:defRPr>
            </a:lvl2pPr>
            <a:lvl3pPr indent="0">
              <a:buFontTx/>
              <a:buNone/>
              <a:defRPr sz="1400">
                <a:solidFill>
                  <a:srgbClr val="000000"/>
                </a:solidFill>
              </a:defRPr>
            </a:lvl3pPr>
            <a:lvl4pPr indent="0">
              <a:buFontTx/>
              <a:buNone/>
              <a:defRPr sz="1400">
                <a:solidFill>
                  <a:srgbClr val="000000"/>
                </a:solidFill>
              </a:defRPr>
            </a:lvl4pPr>
            <a:lvl5pPr indent="0">
              <a:buFontTx/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fi-FI" dirty="0" smtClean="0"/>
              <a:t>Lähde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02-2009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DM 36100</a:t>
            </a:r>
            <a:endParaRPr lang="fi-FI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ala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40000"/>
            <a:ext cx="7848000" cy="5315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2"/>
          </p:nvPr>
        </p:nvSpPr>
        <p:spPr>
          <a:xfrm>
            <a:off x="457200" y="1071546"/>
            <a:ext cx="7848000" cy="35719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2000" b="1">
                <a:solidFill>
                  <a:srgbClr val="0083CD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2000" b="1">
                <a:solidFill>
                  <a:srgbClr val="0083CD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2000" b="1">
                <a:solidFill>
                  <a:srgbClr val="0083CD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2000" b="1">
                <a:solidFill>
                  <a:srgbClr val="0083CD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2000" b="1">
                <a:solidFill>
                  <a:srgbClr val="0083CD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buFont typeface="Arial" pitchFamily="34" charset="0"/>
              <a:buChar char="−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 smtClean="0"/>
          </a:p>
        </p:txBody>
      </p:sp>
      <p:sp>
        <p:nvSpPr>
          <p:cNvPr id="8" name="Tekstin paikkamerkki 1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5950800"/>
            <a:ext cx="4900618" cy="428400"/>
          </a:xfrm>
        </p:spPr>
        <p:txBody>
          <a:bodyPr/>
          <a:lstStyle>
            <a:lvl1pPr marL="0" indent="0">
              <a:lnSpc>
                <a:spcPct val="120000"/>
              </a:lnSpc>
              <a:buFontTx/>
              <a:buNone/>
              <a:defRPr sz="1400">
                <a:solidFill>
                  <a:srgbClr val="000000"/>
                </a:solidFill>
              </a:defRPr>
            </a:lvl1pPr>
            <a:lvl2pPr indent="0">
              <a:buFontTx/>
              <a:buNone/>
              <a:defRPr sz="1400">
                <a:solidFill>
                  <a:srgbClr val="000000"/>
                </a:solidFill>
              </a:defRPr>
            </a:lvl2pPr>
            <a:lvl3pPr indent="0">
              <a:buFontTx/>
              <a:buNone/>
              <a:defRPr sz="1400">
                <a:solidFill>
                  <a:srgbClr val="000000"/>
                </a:solidFill>
              </a:defRPr>
            </a:lvl3pPr>
            <a:lvl4pPr indent="0">
              <a:buFontTx/>
              <a:buNone/>
              <a:defRPr sz="1400">
                <a:solidFill>
                  <a:srgbClr val="000000"/>
                </a:solidFill>
              </a:defRPr>
            </a:lvl4pPr>
            <a:lvl5pPr indent="0">
              <a:buFontTx/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fi-FI" dirty="0" smtClean="0"/>
              <a:t>Lähde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02-2009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DM 36100</a:t>
            </a:r>
            <a:endParaRPr lang="fi-FI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ingress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56000"/>
            <a:ext cx="7848000" cy="137520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b="1">
                <a:solidFill>
                  <a:srgbClr val="0083CD"/>
                </a:solidFill>
              </a:defRPr>
            </a:lvl1pPr>
            <a:lvl2pPr indent="0">
              <a:spcAft>
                <a:spcPts val="0"/>
              </a:spcAft>
              <a:buFontTx/>
              <a:buNone/>
              <a:defRPr b="1">
                <a:solidFill>
                  <a:srgbClr val="0083CD"/>
                </a:solidFill>
              </a:defRPr>
            </a:lvl2pPr>
            <a:lvl3pPr indent="0">
              <a:spcAft>
                <a:spcPts val="0"/>
              </a:spcAft>
              <a:buFontTx/>
              <a:buNone/>
              <a:defRPr b="1">
                <a:solidFill>
                  <a:srgbClr val="0083CD"/>
                </a:solidFill>
              </a:defRPr>
            </a:lvl3pPr>
            <a:lvl4pPr indent="0">
              <a:spcAft>
                <a:spcPts val="0"/>
              </a:spcAft>
              <a:buFontTx/>
              <a:buNone/>
              <a:defRPr b="1">
                <a:solidFill>
                  <a:srgbClr val="0083CD"/>
                </a:solidFill>
              </a:defRPr>
            </a:lvl4pPr>
            <a:lvl5pPr indent="0">
              <a:spcAft>
                <a:spcPts val="0"/>
              </a:spcAft>
              <a:buFontTx/>
              <a:buNone/>
              <a:defRPr b="1">
                <a:solidFill>
                  <a:srgbClr val="0083CD"/>
                </a:solidFill>
              </a:defRPr>
            </a:lvl5pPr>
          </a:lstStyle>
          <a:p>
            <a:pPr lvl="0"/>
            <a:r>
              <a:rPr lang="fi-FI" dirty="0" smtClean="0"/>
              <a:t>Ingressi (korostukset Tekesin oranssilla)</a:t>
            </a:r>
          </a:p>
          <a:p>
            <a:pPr lvl="0"/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3031200"/>
            <a:ext cx="7848000" cy="65520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2000" b="1">
                <a:solidFill>
                  <a:srgbClr val="000000"/>
                </a:solidFill>
              </a:defRPr>
            </a:lvl1pPr>
            <a:lvl2pPr indent="0">
              <a:spcAft>
                <a:spcPts val="0"/>
              </a:spcAft>
              <a:buFontTx/>
              <a:buNone/>
              <a:defRPr sz="1800" b="1">
                <a:solidFill>
                  <a:srgbClr val="000000"/>
                </a:solidFill>
              </a:defRPr>
            </a:lvl2pPr>
            <a:lvl3pPr indent="0">
              <a:spcAft>
                <a:spcPts val="0"/>
              </a:spcAft>
              <a:buFontTx/>
              <a:buNone/>
              <a:defRPr sz="1800" b="1">
                <a:solidFill>
                  <a:srgbClr val="000000"/>
                </a:solidFill>
              </a:defRPr>
            </a:lvl3pPr>
            <a:lvl4pPr indent="0">
              <a:spcAft>
                <a:spcPts val="0"/>
              </a:spcAft>
              <a:buFontTx/>
              <a:buNone/>
              <a:defRPr sz="1800" b="1">
                <a:solidFill>
                  <a:srgbClr val="000000"/>
                </a:solidFill>
              </a:defRPr>
            </a:lvl4pPr>
            <a:lvl5pPr indent="0">
              <a:spcAft>
                <a:spcPts val="0"/>
              </a:spcAft>
              <a:buFontTx/>
              <a:buNone/>
              <a:defRPr sz="18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714752"/>
            <a:ext cx="7848000" cy="222524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  <a:lvl6pPr>
              <a:defRPr>
                <a:solidFill>
                  <a:srgbClr val="000000"/>
                </a:solidFill>
              </a:defRPr>
            </a:lvl6pPr>
            <a:lvl7pPr>
              <a:defRPr>
                <a:solidFill>
                  <a:srgbClr val="000000"/>
                </a:solidFill>
              </a:defRPr>
            </a:lvl7pPr>
            <a:lvl8pPr>
              <a:defRPr>
                <a:solidFill>
                  <a:srgbClr val="000000"/>
                </a:solidFill>
              </a:defRPr>
            </a:lvl8pPr>
            <a:lvl9pPr>
              <a:defRPr>
                <a:solidFill>
                  <a:srgbClr val="000000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 smtClean="0"/>
          </a:p>
        </p:txBody>
      </p:sp>
      <p:sp>
        <p:nvSpPr>
          <p:cNvPr id="15" name="Tekstin paikkamerkki 1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5950800"/>
            <a:ext cx="4900618" cy="428400"/>
          </a:xfrm>
        </p:spPr>
        <p:txBody>
          <a:bodyPr/>
          <a:lstStyle>
            <a:lvl1pPr marL="0" indent="0">
              <a:lnSpc>
                <a:spcPct val="120000"/>
              </a:lnSpc>
              <a:buFontTx/>
              <a:buNone/>
              <a:defRPr sz="1400">
                <a:solidFill>
                  <a:srgbClr val="000000"/>
                </a:solidFill>
              </a:defRPr>
            </a:lvl1pPr>
            <a:lvl2pPr indent="0">
              <a:buFontTx/>
              <a:buNone/>
              <a:defRPr sz="1400">
                <a:solidFill>
                  <a:srgbClr val="000000"/>
                </a:solidFill>
              </a:defRPr>
            </a:lvl2pPr>
            <a:lvl3pPr indent="0">
              <a:buFontTx/>
              <a:buNone/>
              <a:defRPr sz="1400">
                <a:solidFill>
                  <a:srgbClr val="000000"/>
                </a:solidFill>
              </a:defRPr>
            </a:lvl3pPr>
            <a:lvl4pPr indent="0">
              <a:buFontTx/>
              <a:buNone/>
              <a:defRPr sz="1400">
                <a:solidFill>
                  <a:srgbClr val="000000"/>
                </a:solidFill>
              </a:defRPr>
            </a:lvl4pPr>
            <a:lvl5pPr indent="0">
              <a:buFontTx/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fi-FI" dirty="0" smtClean="0"/>
              <a:t>Lähde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02-2009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DM 36100</a:t>
            </a:r>
            <a:endParaRPr lang="fi-FI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651600" y="1393200"/>
            <a:ext cx="7416000" cy="1440000"/>
          </a:xfrm>
        </p:spPr>
        <p:txBody>
          <a:bodyPr/>
          <a:lstStyle>
            <a:lvl1pPr algn="r">
              <a:lnSpc>
                <a:spcPct val="100000"/>
              </a:lnSpc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3427200" y="3528000"/>
            <a:ext cx="4644000" cy="900000"/>
          </a:xfrm>
        </p:spPr>
        <p:txBody>
          <a:bodyPr tIns="0"/>
          <a:lstStyle>
            <a:lvl1pPr marL="0" indent="0" algn="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Lisää esiintyjän nimi ja päivämäärä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smtClean="0"/>
              <a:t>02-2009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smtClean="0"/>
              <a:t>DM 36100</a:t>
            </a:r>
            <a:endParaRPr lang="fi-FI" dirty="0"/>
          </a:p>
        </p:txBody>
      </p:sp>
      <p:sp>
        <p:nvSpPr>
          <p:cNvPr id="7" name="Suorakulmio 6"/>
          <p:cNvSpPr/>
          <p:nvPr/>
        </p:nvSpPr>
        <p:spPr bwMode="white">
          <a:xfrm>
            <a:off x="7524000" y="6537600"/>
            <a:ext cx="1260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>
              <a:defRPr/>
            </a:pPr>
            <a:r>
              <a:rPr lang="fi-FI" sz="1100" dirty="0">
                <a:solidFill>
                  <a:srgbClr val="FFFFFF"/>
                </a:solidFill>
              </a:rPr>
              <a:t>Copyright © Tekes 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2" hasCustomPrompt="1"/>
          </p:nvPr>
        </p:nvSpPr>
        <p:spPr>
          <a:xfrm>
            <a:off x="644400" y="0"/>
            <a:ext cx="6984000" cy="68580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i-FI" dirty="0" smtClean="0"/>
              <a:t>Lisää taustakuva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200000" cy="1362075"/>
          </a:xfrm>
        </p:spPr>
        <p:txBody>
          <a:bodyPr anchor="t"/>
          <a:lstStyle>
            <a:lvl1pPr algn="l">
              <a:lnSpc>
                <a:spcPct val="100000"/>
              </a:lnSpc>
              <a:defRPr sz="3800" b="0" cap="all">
                <a:solidFill>
                  <a:srgbClr val="0080C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12800" y="6238800"/>
            <a:ext cx="3920400" cy="61920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02-2009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DM 36100</a:t>
            </a:r>
            <a:endParaRPr lang="fi-FI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ala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40000"/>
            <a:ext cx="7848000" cy="531546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2"/>
          </p:nvPr>
        </p:nvSpPr>
        <p:spPr>
          <a:xfrm>
            <a:off x="457200" y="1071546"/>
            <a:ext cx="7848000" cy="35719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2000" b="1">
                <a:solidFill>
                  <a:srgbClr val="0083CD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2000" b="1">
                <a:solidFill>
                  <a:srgbClr val="0083CD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2000" b="1">
                <a:solidFill>
                  <a:srgbClr val="0083CD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2000" b="1">
                <a:solidFill>
                  <a:srgbClr val="0083CD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2000" b="1">
                <a:solidFill>
                  <a:srgbClr val="0083CD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buFont typeface="Arial" pitchFamily="34" charset="0"/>
              <a:buChar char="−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  <p:sp>
        <p:nvSpPr>
          <p:cNvPr id="8" name="Tekstin paikkamerkki 1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950800"/>
            <a:ext cx="4900618" cy="428400"/>
          </a:xfrm>
        </p:spPr>
        <p:txBody>
          <a:bodyPr/>
          <a:lstStyle>
            <a:lvl1pPr marL="0" indent="0">
              <a:lnSpc>
                <a:spcPts val="1500"/>
              </a:lnSpc>
              <a:spcAft>
                <a:spcPts val="300"/>
              </a:spcAft>
              <a:buFontTx/>
              <a:buNone/>
              <a:defRPr sz="1400">
                <a:solidFill>
                  <a:srgbClr val="000000"/>
                </a:solidFill>
              </a:defRPr>
            </a:lvl1pPr>
            <a:lvl2pPr indent="0">
              <a:buFontTx/>
              <a:buNone/>
              <a:defRPr sz="1400">
                <a:solidFill>
                  <a:srgbClr val="000000"/>
                </a:solidFill>
              </a:defRPr>
            </a:lvl2pPr>
            <a:lvl3pPr indent="0">
              <a:buFontTx/>
              <a:buNone/>
              <a:defRPr sz="1400">
                <a:solidFill>
                  <a:srgbClr val="000000"/>
                </a:solidFill>
              </a:defRPr>
            </a:lvl3pPr>
            <a:lvl4pPr indent="0">
              <a:buFontTx/>
              <a:buNone/>
              <a:defRPr sz="1400">
                <a:solidFill>
                  <a:srgbClr val="000000"/>
                </a:solidFill>
              </a:defRPr>
            </a:lvl4pPr>
            <a:lvl5pPr indent="0">
              <a:buFontTx/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fi-FI" dirty="0" smtClean="0"/>
              <a:t>Lähde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593F-EE4F-45BF-84E0-3613436BD804}" type="datetimeFigureOut">
              <a:rPr lang="fi-FI" smtClean="0"/>
              <a:pPr/>
              <a:t>17.10.2012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56000"/>
            <a:ext cx="3848400" cy="4284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buFont typeface="Arial" pitchFamily="34" charset="0"/>
              <a:buChar char="−"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 smtClean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456800" y="1656000"/>
            <a:ext cx="3848400" cy="4284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buFont typeface="Arial" pitchFamily="34" charset="0"/>
              <a:buChar char="−"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 smtClean="0"/>
          </a:p>
        </p:txBody>
      </p:sp>
      <p:sp>
        <p:nvSpPr>
          <p:cNvPr id="9" name="Tekstin paikkamerkki 1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5950800"/>
            <a:ext cx="4900618" cy="428400"/>
          </a:xfrm>
        </p:spPr>
        <p:txBody>
          <a:bodyPr/>
          <a:lstStyle>
            <a:lvl1pPr marL="0" indent="0">
              <a:lnSpc>
                <a:spcPct val="120000"/>
              </a:lnSpc>
              <a:buFontTx/>
              <a:buNone/>
              <a:defRPr sz="1400">
                <a:solidFill>
                  <a:srgbClr val="000000"/>
                </a:solidFill>
              </a:defRPr>
            </a:lvl1pPr>
            <a:lvl2pPr indent="0">
              <a:buFontTx/>
              <a:buNone/>
              <a:defRPr sz="1400">
                <a:solidFill>
                  <a:srgbClr val="000000"/>
                </a:solidFill>
              </a:defRPr>
            </a:lvl2pPr>
            <a:lvl3pPr indent="0">
              <a:buFontTx/>
              <a:buNone/>
              <a:defRPr sz="1400">
                <a:solidFill>
                  <a:srgbClr val="000000"/>
                </a:solidFill>
              </a:defRPr>
            </a:lvl3pPr>
            <a:lvl4pPr indent="0">
              <a:buFontTx/>
              <a:buNone/>
              <a:defRPr sz="1400">
                <a:solidFill>
                  <a:srgbClr val="000000"/>
                </a:solidFill>
              </a:defRPr>
            </a:lvl4pPr>
            <a:lvl5pPr indent="0">
              <a:buFontTx/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fi-FI" dirty="0" smtClean="0"/>
              <a:t>Lähde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02-2009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DM 36100</a:t>
            </a:r>
            <a:endParaRPr lang="fi-FI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56000"/>
            <a:ext cx="3848400" cy="639762"/>
          </a:xfrm>
        </p:spPr>
        <p:txBody>
          <a:bodyPr anchor="b"/>
          <a:lstStyle>
            <a:lvl1pPr marL="0" indent="0">
              <a:buNone/>
              <a:defRPr sz="2100" b="1">
                <a:solidFill>
                  <a:srgbClr val="0080C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296800"/>
            <a:ext cx="3848400" cy="3643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 smtClean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456800" y="1656000"/>
            <a:ext cx="3848400" cy="639762"/>
          </a:xfrm>
        </p:spPr>
        <p:txBody>
          <a:bodyPr anchor="b"/>
          <a:lstStyle>
            <a:lvl1pPr marL="0" indent="0">
              <a:buNone/>
              <a:defRPr sz="2100" b="1">
                <a:solidFill>
                  <a:srgbClr val="0080C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456800" y="2296800"/>
            <a:ext cx="3848400" cy="3643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 smtClean="0"/>
          </a:p>
        </p:txBody>
      </p:sp>
      <p:sp>
        <p:nvSpPr>
          <p:cNvPr id="12" name="Tekstin paikkamerkki 1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5950800"/>
            <a:ext cx="4900618" cy="428400"/>
          </a:xfrm>
        </p:spPr>
        <p:txBody>
          <a:bodyPr/>
          <a:lstStyle>
            <a:lvl1pPr marL="0" indent="0">
              <a:lnSpc>
                <a:spcPct val="120000"/>
              </a:lnSpc>
              <a:buFontTx/>
              <a:buNone/>
              <a:defRPr sz="1400">
                <a:solidFill>
                  <a:srgbClr val="000000"/>
                </a:solidFill>
              </a:defRPr>
            </a:lvl1pPr>
            <a:lvl2pPr indent="0">
              <a:buFontTx/>
              <a:buNone/>
              <a:defRPr sz="1400">
                <a:solidFill>
                  <a:srgbClr val="000000"/>
                </a:solidFill>
              </a:defRPr>
            </a:lvl2pPr>
            <a:lvl3pPr indent="0">
              <a:buFontTx/>
              <a:buNone/>
              <a:defRPr sz="1400">
                <a:solidFill>
                  <a:srgbClr val="000000"/>
                </a:solidFill>
              </a:defRPr>
            </a:lvl3pPr>
            <a:lvl4pPr indent="0">
              <a:buFontTx/>
              <a:buNone/>
              <a:defRPr sz="1400">
                <a:solidFill>
                  <a:srgbClr val="000000"/>
                </a:solidFill>
              </a:defRPr>
            </a:lvl4pPr>
            <a:lvl5pPr indent="0">
              <a:buFontTx/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fi-FI" dirty="0" smtClean="0"/>
              <a:t>Lähde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02-2009</a:t>
            </a:r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DM 36100</a:t>
            </a:r>
            <a:endParaRPr lang="fi-FI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6" name="Tekstin paikkamerkki 1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5950800"/>
            <a:ext cx="4900618" cy="428400"/>
          </a:xfrm>
        </p:spPr>
        <p:txBody>
          <a:bodyPr/>
          <a:lstStyle>
            <a:lvl1pPr marL="0" indent="0">
              <a:lnSpc>
                <a:spcPct val="120000"/>
              </a:lnSpc>
              <a:buFontTx/>
              <a:buNone/>
              <a:defRPr sz="1400">
                <a:solidFill>
                  <a:srgbClr val="000000"/>
                </a:solidFill>
              </a:defRPr>
            </a:lvl1pPr>
            <a:lvl2pPr indent="0">
              <a:buFontTx/>
              <a:buNone/>
              <a:defRPr sz="1400">
                <a:solidFill>
                  <a:srgbClr val="000000"/>
                </a:solidFill>
              </a:defRPr>
            </a:lvl2pPr>
            <a:lvl3pPr indent="0">
              <a:buFontTx/>
              <a:buNone/>
              <a:defRPr sz="1400">
                <a:solidFill>
                  <a:srgbClr val="000000"/>
                </a:solidFill>
              </a:defRPr>
            </a:lvl3pPr>
            <a:lvl4pPr indent="0">
              <a:buFontTx/>
              <a:buNone/>
              <a:defRPr sz="1400">
                <a:solidFill>
                  <a:srgbClr val="000000"/>
                </a:solidFill>
              </a:defRPr>
            </a:lvl4pPr>
            <a:lvl5pPr indent="0">
              <a:buFontTx/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fi-FI" dirty="0" smtClean="0"/>
              <a:t>Lähde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02-2009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DM 36100</a:t>
            </a:r>
            <a:endParaRPr lang="fi-FI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1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5950800"/>
            <a:ext cx="4900618" cy="428400"/>
          </a:xfrm>
        </p:spPr>
        <p:txBody>
          <a:bodyPr/>
          <a:lstStyle>
            <a:lvl1pPr marL="0" indent="0">
              <a:lnSpc>
                <a:spcPct val="120000"/>
              </a:lnSpc>
              <a:buFontTx/>
              <a:buNone/>
              <a:defRPr sz="1400">
                <a:solidFill>
                  <a:srgbClr val="000000"/>
                </a:solidFill>
              </a:defRPr>
            </a:lvl1pPr>
            <a:lvl2pPr indent="0">
              <a:buFontTx/>
              <a:buNone/>
              <a:defRPr sz="1400">
                <a:solidFill>
                  <a:srgbClr val="000000"/>
                </a:solidFill>
              </a:defRPr>
            </a:lvl2pPr>
            <a:lvl3pPr indent="0">
              <a:buFontTx/>
              <a:buNone/>
              <a:defRPr sz="1400">
                <a:solidFill>
                  <a:srgbClr val="000000"/>
                </a:solidFill>
              </a:defRPr>
            </a:lvl3pPr>
            <a:lvl4pPr indent="0">
              <a:buFontTx/>
              <a:buNone/>
              <a:defRPr sz="1400">
                <a:solidFill>
                  <a:srgbClr val="000000"/>
                </a:solidFill>
              </a:defRPr>
            </a:lvl4pPr>
            <a:lvl5pPr indent="0">
              <a:buFontTx/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fi-FI" dirty="0" smtClean="0"/>
              <a:t>Lähde</a:t>
            </a:r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02-2009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DM 36100</a:t>
            </a:r>
            <a:endParaRPr lang="fi-FI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40000"/>
            <a:ext cx="3008313" cy="648000"/>
          </a:xfrm>
        </p:spPr>
        <p:txBody>
          <a:bodyPr anchor="b"/>
          <a:lstStyle>
            <a:lvl1pPr algn="l">
              <a:defRPr sz="2000" b="1">
                <a:solidFill>
                  <a:srgbClr val="0080C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540000"/>
            <a:ext cx="4730400" cy="540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256400"/>
            <a:ext cx="3008313" cy="4683600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kstin paikkamerkki 1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5950800"/>
            <a:ext cx="4900618" cy="428400"/>
          </a:xfrm>
        </p:spPr>
        <p:txBody>
          <a:bodyPr/>
          <a:lstStyle>
            <a:lvl1pPr marL="0" indent="0">
              <a:lnSpc>
                <a:spcPct val="120000"/>
              </a:lnSpc>
              <a:buFontTx/>
              <a:buNone/>
              <a:defRPr sz="1400">
                <a:solidFill>
                  <a:srgbClr val="000000"/>
                </a:solidFill>
              </a:defRPr>
            </a:lvl1pPr>
            <a:lvl2pPr indent="0">
              <a:buFontTx/>
              <a:buNone/>
              <a:defRPr sz="1400">
                <a:solidFill>
                  <a:srgbClr val="000000"/>
                </a:solidFill>
              </a:defRPr>
            </a:lvl2pPr>
            <a:lvl3pPr indent="0">
              <a:buFontTx/>
              <a:buNone/>
              <a:defRPr sz="1400">
                <a:solidFill>
                  <a:srgbClr val="000000"/>
                </a:solidFill>
              </a:defRPr>
            </a:lvl3pPr>
            <a:lvl4pPr indent="0">
              <a:buFontTx/>
              <a:buNone/>
              <a:defRPr sz="1400">
                <a:solidFill>
                  <a:srgbClr val="000000"/>
                </a:solidFill>
              </a:defRPr>
            </a:lvl4pPr>
            <a:lvl5pPr indent="0">
              <a:buFontTx/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fi-FI" dirty="0" smtClean="0"/>
              <a:t>Lähde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02-2009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DM 36100</a:t>
            </a:r>
            <a:endParaRPr lang="fi-FI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40000"/>
            <a:ext cx="7848000" cy="889200"/>
          </a:xfrm>
        </p:spPr>
        <p:txBody>
          <a:bodyPr anchor="t" anchorCtr="0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 hasCustomPrompt="1"/>
          </p:nvPr>
        </p:nvSpPr>
        <p:spPr>
          <a:xfrm>
            <a:off x="460800" y="1591200"/>
            <a:ext cx="7848000" cy="32400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 smtClean="0"/>
              <a:t>Lisää syvätty kuva</a:t>
            </a:r>
          </a:p>
          <a:p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4900775"/>
            <a:ext cx="4644000" cy="1035627"/>
          </a:xfrm>
        </p:spPr>
        <p:txBody>
          <a:bodyPr/>
          <a:lstStyle>
            <a:lvl1pPr marL="0" indent="0"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smtClean="0"/>
              <a:t>Kirjoita teksti tähän</a:t>
            </a:r>
          </a:p>
          <a:p>
            <a:pPr lvl="0"/>
            <a:endParaRPr lang="fi-FI" dirty="0" smtClean="0"/>
          </a:p>
        </p:txBody>
      </p:sp>
      <p:sp>
        <p:nvSpPr>
          <p:cNvPr id="8" name="Tekstin paikkamerkki 1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5950800"/>
            <a:ext cx="4900618" cy="428400"/>
          </a:xfrm>
        </p:spPr>
        <p:txBody>
          <a:bodyPr/>
          <a:lstStyle>
            <a:lvl1pPr marL="0" indent="0">
              <a:lnSpc>
                <a:spcPct val="120000"/>
              </a:lnSpc>
              <a:buFontTx/>
              <a:buNone/>
              <a:defRPr sz="1400">
                <a:solidFill>
                  <a:srgbClr val="000000"/>
                </a:solidFill>
              </a:defRPr>
            </a:lvl1pPr>
            <a:lvl2pPr indent="0">
              <a:buFontTx/>
              <a:buNone/>
              <a:defRPr sz="1400">
                <a:solidFill>
                  <a:srgbClr val="000000"/>
                </a:solidFill>
              </a:defRPr>
            </a:lvl2pPr>
            <a:lvl3pPr indent="0">
              <a:buFontTx/>
              <a:buNone/>
              <a:defRPr sz="1400">
                <a:solidFill>
                  <a:srgbClr val="000000"/>
                </a:solidFill>
              </a:defRPr>
            </a:lvl3pPr>
            <a:lvl4pPr indent="0">
              <a:buFontTx/>
              <a:buNone/>
              <a:defRPr sz="1400">
                <a:solidFill>
                  <a:srgbClr val="000000"/>
                </a:solidFill>
              </a:defRPr>
            </a:lvl4pPr>
            <a:lvl5pPr indent="0">
              <a:buFontTx/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fi-FI" dirty="0" smtClean="0"/>
              <a:t>Lähde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02-2009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DM 36100</a:t>
            </a:r>
            <a:endParaRPr lang="fi-FI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4294967295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 marL="0" indent="-179999">
              <a:defRPr sz="1900"/>
            </a:lvl2pPr>
            <a:lvl3pPr marL="0" indent="-179999">
              <a:buFont typeface="Arial" pitchFamily="34"/>
              <a:buChar char="•"/>
              <a:defRPr/>
            </a:lvl3pPr>
            <a:lvl4pPr marL="0" indent="-179999">
              <a:buFont typeface="Arial" pitchFamily="34"/>
              <a:buChar char="•"/>
              <a:defRPr/>
            </a:lvl4pPr>
            <a:lvl5pPr marL="0" indent="-179999">
              <a:buFont typeface="Arial" pitchFamily="34"/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08/2010</a:t>
            </a: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© Copyright Tekes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135221" y="6538938"/>
            <a:ext cx="287999" cy="1799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lang="fi-FI" sz="1200" b="0" i="0" u="none" strike="noStrike" kern="1200" cap="none" spc="0" baseline="0">
                <a:solidFill>
                  <a:srgbClr val="004B8D"/>
                </a:solidFill>
                <a:uFillTx/>
                <a:latin typeface="Calibri"/>
              </a:defRPr>
            </a:lvl1pPr>
          </a:lstStyle>
          <a:p>
            <a:pPr lvl="0"/>
            <a:fld id="{2CE59E22-91BE-4282-BEB7-45EDAD927945}" type="slidenum">
              <a:t>‹#›</a:t>
            </a:fld>
            <a:endParaRPr lang="fi-FI"/>
          </a:p>
        </p:txBody>
      </p:sp>
      <p:sp>
        <p:nvSpPr>
          <p:cNvPr id="7" name="Text Placeholder 7"/>
          <p:cNvSpPr txBox="1">
            <a:spLocks noGrp="1"/>
          </p:cNvSpPr>
          <p:nvPr>
            <p:ph type="body" idx="4294967295"/>
          </p:nvPr>
        </p:nvSpPr>
        <p:spPr>
          <a:xfrm>
            <a:off x="459101" y="6143670"/>
            <a:ext cx="4214817" cy="428625"/>
          </a:xfrm>
        </p:spPr>
        <p:txBody>
          <a:bodyPr/>
          <a:lstStyle>
            <a:lvl1pPr>
              <a:buNone/>
              <a:defRPr sz="1400">
                <a:solidFill>
                  <a:srgbClr val="000000"/>
                </a:solidFill>
              </a:defRPr>
            </a:lvl1pPr>
          </a:lstStyle>
          <a:p>
            <a:pPr lvl="0"/>
            <a:r>
              <a:rPr lang="fi-FI"/>
              <a:t>Lähde:</a:t>
            </a:r>
          </a:p>
        </p:txBody>
      </p:sp>
      <p:sp>
        <p:nvSpPr>
          <p:cNvPr id="8" name="Text Placeholder 10"/>
          <p:cNvSpPr txBox="1">
            <a:spLocks noGrp="1"/>
          </p:cNvSpPr>
          <p:nvPr>
            <p:ph type="body" idx="4294967295"/>
          </p:nvPr>
        </p:nvSpPr>
        <p:spPr>
          <a:xfrm rot="16200004">
            <a:off x="7743405" y="5314520"/>
            <a:ext cx="1763996" cy="179999"/>
          </a:xfrm>
        </p:spPr>
        <p:txBody>
          <a:bodyPr/>
          <a:lstStyle>
            <a:lvl1pPr>
              <a:buNone/>
              <a:defRPr sz="1000">
                <a:solidFill>
                  <a:srgbClr val="000000"/>
                </a:solidFill>
              </a:defRPr>
            </a:lvl1pPr>
          </a:lstStyle>
          <a:p>
            <a:pPr lvl="0"/>
            <a:r>
              <a:rPr lang="fi-FI"/>
              <a:t>DM </a:t>
            </a:r>
          </a:p>
        </p:txBody>
      </p:sp>
    </p:spTree>
  </p:cSld>
  <p:clrMapOvr>
    <a:masterClrMapping/>
  </p:clrMapOvr>
  <p:transition/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51600" y="1393200"/>
            <a:ext cx="7416000" cy="1440000"/>
          </a:xfrm>
        </p:spPr>
        <p:txBody>
          <a:bodyPr/>
          <a:lstStyle>
            <a:lvl1pPr algn="r">
              <a:lnSpc>
                <a:spcPct val="100000"/>
              </a:lnSpc>
              <a:defRPr sz="4800">
                <a:solidFill>
                  <a:srgbClr val="0080C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3427200" y="3528000"/>
            <a:ext cx="4644000" cy="900000"/>
          </a:xfrm>
        </p:spPr>
        <p:txBody>
          <a:bodyPr tIns="0"/>
          <a:lstStyle>
            <a:lvl1pPr marL="0" indent="0" algn="r">
              <a:buNone/>
              <a:defRPr sz="2800">
                <a:solidFill>
                  <a:srgbClr val="0080C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Lisää esiintyjän nimi ja päivämäärä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10-2011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DM</a:t>
            </a:r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7524000" y="6537600"/>
            <a:ext cx="1260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>
              <a:defRPr/>
            </a:pPr>
            <a:r>
              <a:rPr lang="fi-FI" sz="1100" dirty="0" smtClean="0">
                <a:solidFill>
                  <a:srgbClr val="000000"/>
                </a:solidFill>
              </a:rPr>
              <a:t>Copyright © Tekes 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buFont typeface="Arial" pitchFamily="34" charset="0"/>
              <a:buChar char="−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kstin paikkamerkki 1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950800"/>
            <a:ext cx="4900618" cy="428400"/>
          </a:xfrm>
        </p:spPr>
        <p:txBody>
          <a:bodyPr/>
          <a:lstStyle>
            <a:lvl1pPr marL="0" indent="0">
              <a:lnSpc>
                <a:spcPts val="1500"/>
              </a:lnSpc>
              <a:spcAft>
                <a:spcPts val="300"/>
              </a:spcAft>
              <a:buFontTx/>
              <a:buNone/>
              <a:defRPr sz="1400">
                <a:solidFill>
                  <a:srgbClr val="000000"/>
                </a:solidFill>
              </a:defRPr>
            </a:lvl1pPr>
            <a:lvl2pPr indent="0">
              <a:buFontTx/>
              <a:buNone/>
              <a:defRPr sz="1400">
                <a:solidFill>
                  <a:srgbClr val="000000"/>
                </a:solidFill>
              </a:defRPr>
            </a:lvl2pPr>
            <a:lvl3pPr indent="0">
              <a:buFontTx/>
              <a:buNone/>
              <a:defRPr sz="1400">
                <a:solidFill>
                  <a:srgbClr val="000000"/>
                </a:solidFill>
              </a:defRPr>
            </a:lvl3pPr>
            <a:lvl4pPr indent="0">
              <a:buFontTx/>
              <a:buNone/>
              <a:defRPr sz="1400">
                <a:solidFill>
                  <a:srgbClr val="000000"/>
                </a:solidFill>
              </a:defRPr>
            </a:lvl4pPr>
            <a:lvl5pPr indent="0">
              <a:buFontTx/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fi-FI" dirty="0" smtClean="0"/>
              <a:t>Lähde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 b="0"/>
            </a:lvl1pPr>
          </a:lstStyle>
          <a:p>
            <a:r>
              <a:rPr lang="fi-FI" smtClean="0"/>
              <a:t>10-2011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 b="0"/>
            </a:lvl1pPr>
          </a:lstStyle>
          <a:p>
            <a:r>
              <a:rPr lang="fi-FI" smtClean="0"/>
              <a:t>DM</a:t>
            </a:r>
            <a:endParaRPr lang="fi-FI" dirty="0"/>
          </a:p>
        </p:txBody>
      </p:sp>
    </p:spTree>
  </p:cSld>
  <p:clrMapOvr>
    <a:masterClrMapping/>
  </p:clrMapOvr>
  <p:hf sldNum="0" hd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ala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40000"/>
            <a:ext cx="7848000" cy="531546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2"/>
          </p:nvPr>
        </p:nvSpPr>
        <p:spPr>
          <a:xfrm>
            <a:off x="457200" y="1071546"/>
            <a:ext cx="7848000" cy="35719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2000" b="1">
                <a:solidFill>
                  <a:srgbClr val="0083CD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2000" b="1">
                <a:solidFill>
                  <a:srgbClr val="0083CD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2000" b="1">
                <a:solidFill>
                  <a:srgbClr val="0083CD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2000" b="1">
                <a:solidFill>
                  <a:srgbClr val="0083CD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2000" b="1">
                <a:solidFill>
                  <a:srgbClr val="0083CD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buFont typeface="Arial" pitchFamily="34" charset="0"/>
              <a:buChar char="−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kstin paikkamerkki 1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950800"/>
            <a:ext cx="4900618" cy="428400"/>
          </a:xfrm>
        </p:spPr>
        <p:txBody>
          <a:bodyPr/>
          <a:lstStyle>
            <a:lvl1pPr marL="0" indent="0">
              <a:lnSpc>
                <a:spcPts val="1500"/>
              </a:lnSpc>
              <a:spcAft>
                <a:spcPts val="300"/>
              </a:spcAft>
              <a:buFontTx/>
              <a:buNone/>
              <a:defRPr sz="1400">
                <a:solidFill>
                  <a:srgbClr val="000000"/>
                </a:solidFill>
              </a:defRPr>
            </a:lvl1pPr>
            <a:lvl2pPr indent="0">
              <a:buFontTx/>
              <a:buNone/>
              <a:defRPr sz="1400">
                <a:solidFill>
                  <a:srgbClr val="000000"/>
                </a:solidFill>
              </a:defRPr>
            </a:lvl2pPr>
            <a:lvl3pPr indent="0">
              <a:buFontTx/>
              <a:buNone/>
              <a:defRPr sz="1400">
                <a:solidFill>
                  <a:srgbClr val="000000"/>
                </a:solidFill>
              </a:defRPr>
            </a:lvl3pPr>
            <a:lvl4pPr indent="0">
              <a:buFontTx/>
              <a:buNone/>
              <a:defRPr sz="1400">
                <a:solidFill>
                  <a:srgbClr val="000000"/>
                </a:solidFill>
              </a:defRPr>
            </a:lvl4pPr>
            <a:lvl5pPr indent="0">
              <a:buFontTx/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fi-FI" dirty="0" smtClean="0"/>
              <a:t>Lähde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10-2011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DM</a:t>
            </a:r>
            <a:endParaRPr lang="fi-FI" dirty="0"/>
          </a:p>
        </p:txBody>
      </p:sp>
    </p:spTree>
  </p:cSld>
  <p:clrMapOvr>
    <a:masterClrMapping/>
  </p:clrMapOvr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nestykse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Tekstin paikkamerkki 6"/>
          <p:cNvSpPr>
            <a:spLocks noGrp="1"/>
          </p:cNvSpPr>
          <p:nvPr>
            <p:ph type="body" sz="quarter" idx="12"/>
          </p:nvPr>
        </p:nvSpPr>
        <p:spPr>
          <a:xfrm>
            <a:off x="457200" y="1494000"/>
            <a:ext cx="3668400" cy="30960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2000" b="1">
                <a:solidFill>
                  <a:srgbClr val="0083CD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2000" b="1">
                <a:solidFill>
                  <a:srgbClr val="0083CD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2000" b="1">
                <a:solidFill>
                  <a:srgbClr val="0083CD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2000" b="1">
                <a:solidFill>
                  <a:srgbClr val="0083CD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2000" b="1">
                <a:solidFill>
                  <a:srgbClr val="0083CD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868400"/>
            <a:ext cx="6152400" cy="4525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buFont typeface="Arial" pitchFamily="34" charset="0"/>
              <a:buChar char="−"/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400000" y="1868400"/>
            <a:ext cx="2905200" cy="3808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buFont typeface="Arial" pitchFamily="34" charset="0"/>
              <a:buChar char="−"/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593F-EE4F-45BF-84E0-3613436BD804}" type="datetimeFigureOut">
              <a:rPr lang="fi-FI" smtClean="0"/>
              <a:pPr/>
              <a:t>17.10.2012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nestykse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11" name="Tekstin paikkamerkki 6"/>
          <p:cNvSpPr>
            <a:spLocks noGrp="1"/>
          </p:cNvSpPr>
          <p:nvPr>
            <p:ph type="body" sz="quarter" idx="12"/>
          </p:nvPr>
        </p:nvSpPr>
        <p:spPr>
          <a:xfrm>
            <a:off x="457200" y="1494000"/>
            <a:ext cx="3668400" cy="30960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2000" b="1">
                <a:solidFill>
                  <a:srgbClr val="0083CD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2000" b="1">
                <a:solidFill>
                  <a:srgbClr val="0083CD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2000" b="1">
                <a:solidFill>
                  <a:srgbClr val="0083CD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2000" b="1">
                <a:solidFill>
                  <a:srgbClr val="0083CD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2000" b="1">
                <a:solidFill>
                  <a:srgbClr val="0083CD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868400"/>
            <a:ext cx="6152400" cy="4525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buFont typeface="Arial" pitchFamily="34" charset="0"/>
              <a:buChar char="−"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400000" y="1868400"/>
            <a:ext cx="2905200" cy="3808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buFont typeface="Arial" pitchFamily="34" charset="0"/>
              <a:buChar char="−"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10-2011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DM</a:t>
            </a:r>
            <a:endParaRPr lang="fi-FI" dirty="0"/>
          </a:p>
        </p:txBody>
      </p:sp>
    </p:spTree>
  </p:cSld>
  <p:clrMapOvr>
    <a:masterClrMapping/>
  </p:clrMapOvr>
  <p:hf sldNum="0" hd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nestykse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11" name="Tekstin paikkamerkki 6"/>
          <p:cNvSpPr>
            <a:spLocks noGrp="1"/>
          </p:cNvSpPr>
          <p:nvPr>
            <p:ph type="body" sz="quarter" idx="12"/>
          </p:nvPr>
        </p:nvSpPr>
        <p:spPr>
          <a:xfrm>
            <a:off x="457200" y="1494000"/>
            <a:ext cx="3668400" cy="30960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2000" b="1">
                <a:solidFill>
                  <a:srgbClr val="0083CD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2000" b="1">
                <a:solidFill>
                  <a:srgbClr val="0083CD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2000" b="1">
                <a:solidFill>
                  <a:srgbClr val="0083CD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2000" b="1">
                <a:solidFill>
                  <a:srgbClr val="0083CD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2000" b="1">
                <a:solidFill>
                  <a:srgbClr val="0083CD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868400"/>
            <a:ext cx="2905200" cy="3808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buFont typeface="Arial" pitchFamily="34" charset="0"/>
              <a:buChar char="−"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582000" y="1868400"/>
            <a:ext cx="4723200" cy="3819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buFont typeface="Arial" pitchFamily="34" charset="0"/>
              <a:buChar char="−"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10-2011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DM</a:t>
            </a:r>
            <a:endParaRPr lang="fi-FI" dirty="0"/>
          </a:p>
        </p:txBody>
      </p:sp>
    </p:spTree>
  </p:cSld>
  <p:clrMapOvr>
    <a:masterClrMapping/>
  </p:clrMapOvr>
  <p:hf sldNum="0" hdr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56000"/>
            <a:ext cx="3848400" cy="4284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buFont typeface="Arial" pitchFamily="34" charset="0"/>
              <a:buChar char="−"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456800" y="1656000"/>
            <a:ext cx="3848400" cy="4284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buFont typeface="Arial" pitchFamily="34" charset="0"/>
              <a:buChar char="−"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kstin paikkamerkki 1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950800"/>
            <a:ext cx="4900618" cy="428400"/>
          </a:xfrm>
        </p:spPr>
        <p:txBody>
          <a:bodyPr/>
          <a:lstStyle>
            <a:lvl1pPr marL="0" indent="0">
              <a:lnSpc>
                <a:spcPts val="1500"/>
              </a:lnSpc>
              <a:spcAft>
                <a:spcPts val="300"/>
              </a:spcAft>
              <a:buFontTx/>
              <a:buNone/>
              <a:defRPr sz="1400">
                <a:solidFill>
                  <a:srgbClr val="000000"/>
                </a:solidFill>
              </a:defRPr>
            </a:lvl1pPr>
            <a:lvl2pPr indent="0">
              <a:buFontTx/>
              <a:buNone/>
              <a:defRPr sz="1400">
                <a:solidFill>
                  <a:srgbClr val="000000"/>
                </a:solidFill>
              </a:defRPr>
            </a:lvl2pPr>
            <a:lvl3pPr indent="0">
              <a:buFontTx/>
              <a:buNone/>
              <a:defRPr sz="1400">
                <a:solidFill>
                  <a:srgbClr val="000000"/>
                </a:solidFill>
              </a:defRPr>
            </a:lvl3pPr>
            <a:lvl4pPr indent="0">
              <a:buFontTx/>
              <a:buNone/>
              <a:defRPr sz="1400">
                <a:solidFill>
                  <a:srgbClr val="000000"/>
                </a:solidFill>
              </a:defRPr>
            </a:lvl4pPr>
            <a:lvl5pPr indent="0">
              <a:buFontTx/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fi-FI" dirty="0" smtClean="0"/>
              <a:t>Lähde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10-2011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DM</a:t>
            </a:r>
            <a:endParaRPr lang="fi-FI" dirty="0"/>
          </a:p>
        </p:txBody>
      </p:sp>
    </p:spTree>
  </p:cSld>
  <p:clrMapOvr>
    <a:masterClrMapping/>
  </p:clrMapOvr>
  <p:hf sldNum="0" hdr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56000"/>
            <a:ext cx="3848400" cy="639762"/>
          </a:xfrm>
        </p:spPr>
        <p:txBody>
          <a:bodyPr anchor="t" anchorCtr="0"/>
          <a:lstStyle>
            <a:lvl1pPr marL="0" indent="0">
              <a:buNone/>
              <a:defRPr sz="2100" b="1">
                <a:solidFill>
                  <a:srgbClr val="0080C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296800"/>
            <a:ext cx="3848400" cy="3643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456800" y="1656000"/>
            <a:ext cx="3848400" cy="639762"/>
          </a:xfrm>
        </p:spPr>
        <p:txBody>
          <a:bodyPr anchor="t" anchorCtr="0"/>
          <a:lstStyle>
            <a:lvl1pPr marL="0" indent="0">
              <a:buNone/>
              <a:defRPr sz="2100" b="1">
                <a:solidFill>
                  <a:srgbClr val="0080C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456800" y="2296800"/>
            <a:ext cx="3848400" cy="3643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kstin paikkamerkki 1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950800"/>
            <a:ext cx="4900618" cy="428400"/>
          </a:xfrm>
        </p:spPr>
        <p:txBody>
          <a:bodyPr/>
          <a:lstStyle>
            <a:lvl1pPr marL="0" indent="0">
              <a:lnSpc>
                <a:spcPts val="1500"/>
              </a:lnSpc>
              <a:spcAft>
                <a:spcPts val="300"/>
              </a:spcAft>
              <a:buFontTx/>
              <a:buNone/>
              <a:defRPr sz="1400">
                <a:solidFill>
                  <a:srgbClr val="000000"/>
                </a:solidFill>
              </a:defRPr>
            </a:lvl1pPr>
            <a:lvl2pPr indent="0">
              <a:buFontTx/>
              <a:buNone/>
              <a:defRPr sz="1400">
                <a:solidFill>
                  <a:srgbClr val="000000"/>
                </a:solidFill>
              </a:defRPr>
            </a:lvl2pPr>
            <a:lvl3pPr indent="0">
              <a:buFontTx/>
              <a:buNone/>
              <a:defRPr sz="1400">
                <a:solidFill>
                  <a:srgbClr val="000000"/>
                </a:solidFill>
              </a:defRPr>
            </a:lvl3pPr>
            <a:lvl4pPr indent="0">
              <a:buFontTx/>
              <a:buNone/>
              <a:defRPr sz="1400">
                <a:solidFill>
                  <a:srgbClr val="000000"/>
                </a:solidFill>
              </a:defRPr>
            </a:lvl4pPr>
            <a:lvl5pPr indent="0">
              <a:buFontTx/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fi-FI" dirty="0" smtClean="0"/>
              <a:t>Lähde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10-2011</a:t>
            </a:r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DM</a:t>
            </a:r>
            <a:endParaRPr lang="fi-FI" dirty="0"/>
          </a:p>
        </p:txBody>
      </p:sp>
    </p:spTree>
  </p:cSld>
  <p:clrMapOvr>
    <a:masterClrMapping/>
  </p:clrMapOvr>
  <p:hf sldNum="0" hdr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6" name="Tekstin paikkamerkki 1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950800"/>
            <a:ext cx="4900618" cy="428400"/>
          </a:xfrm>
        </p:spPr>
        <p:txBody>
          <a:bodyPr/>
          <a:lstStyle>
            <a:lvl1pPr marL="0" indent="0">
              <a:lnSpc>
                <a:spcPts val="1500"/>
              </a:lnSpc>
              <a:spcAft>
                <a:spcPts val="300"/>
              </a:spcAft>
              <a:buFontTx/>
              <a:buNone/>
              <a:defRPr sz="1400">
                <a:solidFill>
                  <a:srgbClr val="000000"/>
                </a:solidFill>
              </a:defRPr>
            </a:lvl1pPr>
            <a:lvl2pPr indent="0">
              <a:buFontTx/>
              <a:buNone/>
              <a:defRPr sz="1400">
                <a:solidFill>
                  <a:srgbClr val="000000"/>
                </a:solidFill>
              </a:defRPr>
            </a:lvl2pPr>
            <a:lvl3pPr indent="0">
              <a:buFontTx/>
              <a:buNone/>
              <a:defRPr sz="1400">
                <a:solidFill>
                  <a:srgbClr val="000000"/>
                </a:solidFill>
              </a:defRPr>
            </a:lvl3pPr>
            <a:lvl4pPr indent="0">
              <a:buFontTx/>
              <a:buNone/>
              <a:defRPr sz="1400">
                <a:solidFill>
                  <a:srgbClr val="000000"/>
                </a:solidFill>
              </a:defRPr>
            </a:lvl4pPr>
            <a:lvl5pPr indent="0">
              <a:buFontTx/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fi-FI" dirty="0" smtClean="0"/>
              <a:t>Lähde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10-2011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DM</a:t>
            </a:r>
            <a:endParaRPr lang="fi-FI" dirty="0"/>
          </a:p>
        </p:txBody>
      </p:sp>
    </p:spTree>
  </p:cSld>
  <p:clrMapOvr>
    <a:masterClrMapping/>
  </p:clrMapOvr>
  <p:hf sldNum="0" hdr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1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950800"/>
            <a:ext cx="4900618" cy="428400"/>
          </a:xfrm>
        </p:spPr>
        <p:txBody>
          <a:bodyPr/>
          <a:lstStyle>
            <a:lvl1pPr marL="0" indent="0">
              <a:lnSpc>
                <a:spcPts val="1500"/>
              </a:lnSpc>
              <a:spcAft>
                <a:spcPts val="300"/>
              </a:spcAft>
              <a:buFontTx/>
              <a:buNone/>
              <a:defRPr sz="1400">
                <a:solidFill>
                  <a:srgbClr val="000000"/>
                </a:solidFill>
              </a:defRPr>
            </a:lvl1pPr>
            <a:lvl2pPr indent="0">
              <a:buFontTx/>
              <a:buNone/>
              <a:defRPr sz="1400">
                <a:solidFill>
                  <a:srgbClr val="000000"/>
                </a:solidFill>
              </a:defRPr>
            </a:lvl2pPr>
            <a:lvl3pPr indent="0">
              <a:buFontTx/>
              <a:buNone/>
              <a:defRPr sz="1400">
                <a:solidFill>
                  <a:srgbClr val="000000"/>
                </a:solidFill>
              </a:defRPr>
            </a:lvl3pPr>
            <a:lvl4pPr indent="0">
              <a:buFontTx/>
              <a:buNone/>
              <a:defRPr sz="1400">
                <a:solidFill>
                  <a:srgbClr val="000000"/>
                </a:solidFill>
              </a:defRPr>
            </a:lvl4pPr>
            <a:lvl5pPr indent="0">
              <a:buFontTx/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fi-FI" dirty="0" smtClean="0"/>
              <a:t>Lähde</a:t>
            </a:r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10-2011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DM</a:t>
            </a:r>
            <a:endParaRPr lang="fi-FI" dirty="0"/>
          </a:p>
        </p:txBody>
      </p:sp>
    </p:spTree>
  </p:cSld>
  <p:clrMapOvr>
    <a:masterClrMapping/>
  </p:clrMapOvr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nestykse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Tekstin paikkamerkki 6"/>
          <p:cNvSpPr>
            <a:spLocks noGrp="1"/>
          </p:cNvSpPr>
          <p:nvPr>
            <p:ph type="body" sz="quarter" idx="12"/>
          </p:nvPr>
        </p:nvSpPr>
        <p:spPr>
          <a:xfrm>
            <a:off x="457200" y="1494000"/>
            <a:ext cx="3668400" cy="30960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2000" b="1">
                <a:solidFill>
                  <a:srgbClr val="0083CD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2000" b="1">
                <a:solidFill>
                  <a:srgbClr val="0083CD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2000" b="1">
                <a:solidFill>
                  <a:srgbClr val="0083CD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2000" b="1">
                <a:solidFill>
                  <a:srgbClr val="0083CD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2000" b="1">
                <a:solidFill>
                  <a:srgbClr val="0083CD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868400"/>
            <a:ext cx="2905200" cy="3808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buFont typeface="Arial" pitchFamily="34" charset="0"/>
              <a:buChar char="−"/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582000" y="1868400"/>
            <a:ext cx="4723200" cy="3819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buFont typeface="Arial" pitchFamily="34" charset="0"/>
              <a:buChar char="−"/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593F-EE4F-45BF-84E0-3613436BD804}" type="datetimeFigureOut">
              <a:rPr lang="fi-FI" smtClean="0"/>
              <a:pPr/>
              <a:t>17.10.2012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ingress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56000"/>
            <a:ext cx="7848000" cy="137520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b="1">
                <a:solidFill>
                  <a:srgbClr val="0083CD"/>
                </a:solidFill>
              </a:defRPr>
            </a:lvl1pPr>
            <a:lvl2pPr indent="0">
              <a:spcAft>
                <a:spcPts val="0"/>
              </a:spcAft>
              <a:buFontTx/>
              <a:buNone/>
              <a:defRPr b="1">
                <a:solidFill>
                  <a:srgbClr val="0083CD"/>
                </a:solidFill>
              </a:defRPr>
            </a:lvl2pPr>
            <a:lvl3pPr indent="0">
              <a:spcAft>
                <a:spcPts val="0"/>
              </a:spcAft>
              <a:buFontTx/>
              <a:buNone/>
              <a:defRPr b="1">
                <a:solidFill>
                  <a:srgbClr val="0083CD"/>
                </a:solidFill>
              </a:defRPr>
            </a:lvl3pPr>
            <a:lvl4pPr indent="0">
              <a:spcAft>
                <a:spcPts val="0"/>
              </a:spcAft>
              <a:buFontTx/>
              <a:buNone/>
              <a:defRPr b="1">
                <a:solidFill>
                  <a:srgbClr val="0083CD"/>
                </a:solidFill>
              </a:defRPr>
            </a:lvl4pPr>
            <a:lvl5pPr indent="0">
              <a:spcAft>
                <a:spcPts val="0"/>
              </a:spcAft>
              <a:buFontTx/>
              <a:buNone/>
              <a:defRPr b="1">
                <a:solidFill>
                  <a:srgbClr val="0083CD"/>
                </a:solidFill>
              </a:defRPr>
            </a:lvl5pPr>
          </a:lstStyle>
          <a:p>
            <a:pPr lvl="0"/>
            <a:r>
              <a:rPr lang="fi-FI" dirty="0" smtClean="0"/>
              <a:t>Ingressi (korostukset Tekesin oranssilla)</a:t>
            </a:r>
          </a:p>
          <a:p>
            <a:pPr lvl="0"/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3031200"/>
            <a:ext cx="7848000" cy="65520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2000" b="1">
                <a:solidFill>
                  <a:srgbClr val="000000"/>
                </a:solidFill>
              </a:defRPr>
            </a:lvl1pPr>
            <a:lvl2pPr indent="0">
              <a:spcAft>
                <a:spcPts val="0"/>
              </a:spcAft>
              <a:buFontTx/>
              <a:buNone/>
              <a:defRPr sz="1800" b="1">
                <a:solidFill>
                  <a:srgbClr val="000000"/>
                </a:solidFill>
              </a:defRPr>
            </a:lvl2pPr>
            <a:lvl3pPr indent="0">
              <a:spcAft>
                <a:spcPts val="0"/>
              </a:spcAft>
              <a:buFontTx/>
              <a:buNone/>
              <a:defRPr sz="1800" b="1">
                <a:solidFill>
                  <a:srgbClr val="000000"/>
                </a:solidFill>
              </a:defRPr>
            </a:lvl3pPr>
            <a:lvl4pPr indent="0">
              <a:spcAft>
                <a:spcPts val="0"/>
              </a:spcAft>
              <a:buFontTx/>
              <a:buNone/>
              <a:defRPr sz="1800" b="1">
                <a:solidFill>
                  <a:srgbClr val="000000"/>
                </a:solidFill>
              </a:defRPr>
            </a:lvl4pPr>
            <a:lvl5pPr indent="0">
              <a:spcAft>
                <a:spcPts val="0"/>
              </a:spcAft>
              <a:buFontTx/>
              <a:buNone/>
              <a:defRPr sz="18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714752"/>
            <a:ext cx="7848000" cy="222524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  <a:lvl6pPr>
              <a:defRPr>
                <a:solidFill>
                  <a:srgbClr val="000000"/>
                </a:solidFill>
              </a:defRPr>
            </a:lvl6pPr>
            <a:lvl7pPr>
              <a:defRPr>
                <a:solidFill>
                  <a:srgbClr val="000000"/>
                </a:solidFill>
              </a:defRPr>
            </a:lvl7pPr>
            <a:lvl8pPr>
              <a:defRPr>
                <a:solidFill>
                  <a:srgbClr val="000000"/>
                </a:solidFill>
              </a:defRPr>
            </a:lvl8pPr>
            <a:lvl9pPr>
              <a:defRPr>
                <a:solidFill>
                  <a:srgbClr val="000000"/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  <p:sp>
        <p:nvSpPr>
          <p:cNvPr id="15" name="Tekstin paikkamerkki 1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950800"/>
            <a:ext cx="4900618" cy="428400"/>
          </a:xfrm>
        </p:spPr>
        <p:txBody>
          <a:bodyPr/>
          <a:lstStyle>
            <a:lvl1pPr marL="0" indent="0">
              <a:lnSpc>
                <a:spcPts val="1500"/>
              </a:lnSpc>
              <a:spcAft>
                <a:spcPts val="300"/>
              </a:spcAft>
              <a:buFontTx/>
              <a:buNone/>
              <a:defRPr sz="1400">
                <a:solidFill>
                  <a:srgbClr val="000000"/>
                </a:solidFill>
              </a:defRPr>
            </a:lvl1pPr>
            <a:lvl2pPr indent="0">
              <a:buFontTx/>
              <a:buNone/>
              <a:defRPr sz="1400">
                <a:solidFill>
                  <a:srgbClr val="000000"/>
                </a:solidFill>
              </a:defRPr>
            </a:lvl2pPr>
            <a:lvl3pPr indent="0">
              <a:buFontTx/>
              <a:buNone/>
              <a:defRPr sz="1400">
                <a:solidFill>
                  <a:srgbClr val="000000"/>
                </a:solidFill>
              </a:defRPr>
            </a:lvl3pPr>
            <a:lvl4pPr indent="0">
              <a:buFontTx/>
              <a:buNone/>
              <a:defRPr sz="1400">
                <a:solidFill>
                  <a:srgbClr val="000000"/>
                </a:solidFill>
              </a:defRPr>
            </a:lvl4pPr>
            <a:lvl5pPr indent="0">
              <a:buFontTx/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fi-FI" dirty="0" smtClean="0"/>
              <a:t>Lähde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593F-EE4F-45BF-84E0-3613436BD804}" type="datetimeFigureOut">
              <a:rPr lang="fi-FI" smtClean="0"/>
              <a:pPr/>
              <a:t>17.10.2012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2" hasCustomPrompt="1"/>
          </p:nvPr>
        </p:nvSpPr>
        <p:spPr>
          <a:xfrm>
            <a:off x="644400" y="0"/>
            <a:ext cx="6984000" cy="68580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i-FI" dirty="0" smtClean="0"/>
              <a:t>Lisää taustakuva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200000" cy="1362075"/>
          </a:xfrm>
        </p:spPr>
        <p:txBody>
          <a:bodyPr anchor="t"/>
          <a:lstStyle>
            <a:lvl1pPr algn="l">
              <a:lnSpc>
                <a:spcPct val="100000"/>
              </a:lnSpc>
              <a:defRPr sz="3800" b="0" cap="all">
                <a:solidFill>
                  <a:srgbClr val="0080C8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12800" y="6238800"/>
            <a:ext cx="3920400" cy="61920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593F-EE4F-45BF-84E0-3613436BD804}" type="datetimeFigureOut">
              <a:rPr lang="fi-FI" smtClean="0"/>
              <a:pPr/>
              <a:t>17.10.2012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56000"/>
            <a:ext cx="3848400" cy="4284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buFont typeface="Arial" pitchFamily="34" charset="0"/>
              <a:buChar char="−"/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456800" y="1656000"/>
            <a:ext cx="3848400" cy="4284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buFont typeface="Arial" pitchFamily="34" charset="0"/>
              <a:buChar char="−"/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  <p:sp>
        <p:nvSpPr>
          <p:cNvPr id="9" name="Tekstin paikkamerkki 1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950800"/>
            <a:ext cx="4900618" cy="428400"/>
          </a:xfrm>
        </p:spPr>
        <p:txBody>
          <a:bodyPr/>
          <a:lstStyle>
            <a:lvl1pPr marL="0" indent="0">
              <a:lnSpc>
                <a:spcPts val="1500"/>
              </a:lnSpc>
              <a:spcAft>
                <a:spcPts val="300"/>
              </a:spcAft>
              <a:buFontTx/>
              <a:buNone/>
              <a:defRPr sz="1400">
                <a:solidFill>
                  <a:srgbClr val="000000"/>
                </a:solidFill>
              </a:defRPr>
            </a:lvl1pPr>
            <a:lvl2pPr indent="0">
              <a:buFontTx/>
              <a:buNone/>
              <a:defRPr sz="1400">
                <a:solidFill>
                  <a:srgbClr val="000000"/>
                </a:solidFill>
              </a:defRPr>
            </a:lvl2pPr>
            <a:lvl3pPr indent="0">
              <a:buFontTx/>
              <a:buNone/>
              <a:defRPr sz="1400">
                <a:solidFill>
                  <a:srgbClr val="000000"/>
                </a:solidFill>
              </a:defRPr>
            </a:lvl3pPr>
            <a:lvl4pPr indent="0">
              <a:buFontTx/>
              <a:buNone/>
              <a:defRPr sz="1400">
                <a:solidFill>
                  <a:srgbClr val="000000"/>
                </a:solidFill>
              </a:defRPr>
            </a:lvl4pPr>
            <a:lvl5pPr indent="0">
              <a:buFontTx/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fi-FI" dirty="0" smtClean="0"/>
              <a:t>Lähde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593F-EE4F-45BF-84E0-3613436BD804}" type="datetimeFigureOut">
              <a:rPr lang="fi-FI" smtClean="0"/>
              <a:pPr/>
              <a:t>17.10.2012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1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24" cstate="print">
            <a:lum/>
          </a:blip>
          <a:srcRect/>
          <a:stretch>
            <a:fillRect r="-200" b="-3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540000"/>
            <a:ext cx="7848000" cy="889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56000"/>
            <a:ext cx="7848000" cy="428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908400" y="6544800"/>
            <a:ext cx="6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100">
                <a:solidFill>
                  <a:srgbClr val="000000"/>
                </a:solidFill>
              </a:defRPr>
            </a:lvl1pPr>
          </a:lstStyle>
          <a:p>
            <a:fld id="{53A9593F-EE4F-45BF-84E0-3613436BD804}" type="datetimeFigureOut">
              <a:rPr lang="fi-FI" smtClean="0"/>
              <a:pPr/>
              <a:t>17.10.2012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78400" y="6544800"/>
            <a:ext cx="144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000000"/>
                </a:solidFill>
              </a:defRPr>
            </a:lvl1pPr>
          </a:lstStyle>
          <a:p>
            <a:endParaRPr lang="fi-FI"/>
          </a:p>
        </p:txBody>
      </p:sp>
      <p:sp>
        <p:nvSpPr>
          <p:cNvPr id="14" name="Suorakulmio 13"/>
          <p:cNvSpPr/>
          <p:nvPr/>
        </p:nvSpPr>
        <p:spPr>
          <a:xfrm>
            <a:off x="7534800" y="6537600"/>
            <a:ext cx="1260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>
              <a:defRPr/>
            </a:pPr>
            <a:r>
              <a:rPr lang="fi-FI" sz="1100" dirty="0">
                <a:solidFill>
                  <a:srgbClr val="000000"/>
                </a:solidFill>
              </a:rPr>
              <a:t>Copyright © Tekes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714" r:id="rId18"/>
    <p:sldLayoutId id="2147483716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2000" kern="1200">
          <a:solidFill>
            <a:srgbClr val="004B8D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−"/>
        <a:defRPr sz="1600" kern="1200">
          <a:solidFill>
            <a:srgbClr val="0080C8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−"/>
        <a:defRPr sz="1600" kern="1200">
          <a:solidFill>
            <a:srgbClr val="0080C8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−"/>
        <a:defRPr sz="1600" kern="1200">
          <a:solidFill>
            <a:srgbClr val="0080C8"/>
          </a:solidFill>
          <a:latin typeface="+mn-lt"/>
          <a:ea typeface="+mn-ea"/>
          <a:cs typeface="+mn-cs"/>
        </a:defRPr>
      </a:lvl5pPr>
      <a:lvl6pPr marL="1080000" indent="-18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−"/>
        <a:defRPr sz="1600" kern="1200">
          <a:solidFill>
            <a:srgbClr val="0080C8"/>
          </a:solidFill>
          <a:latin typeface="+mn-lt"/>
          <a:ea typeface="+mn-ea"/>
          <a:cs typeface="+mn-cs"/>
        </a:defRPr>
      </a:lvl6pPr>
      <a:lvl7pPr marL="1260000" indent="-18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−"/>
        <a:defRPr sz="1600" kern="1200">
          <a:solidFill>
            <a:srgbClr val="0080C8"/>
          </a:solidFill>
          <a:latin typeface="+mn-lt"/>
          <a:ea typeface="+mn-ea"/>
          <a:cs typeface="+mn-cs"/>
        </a:defRPr>
      </a:lvl7pPr>
      <a:lvl8pPr marL="1440000" indent="-18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−"/>
        <a:defRPr sz="1600" kern="1200">
          <a:solidFill>
            <a:srgbClr val="0080C8"/>
          </a:solidFill>
          <a:latin typeface="+mn-lt"/>
          <a:ea typeface="+mn-ea"/>
          <a:cs typeface="+mn-cs"/>
        </a:defRPr>
      </a:lvl8pPr>
      <a:lvl9pPr marL="1620000" indent="-18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−"/>
        <a:defRPr sz="1600" kern="1200">
          <a:solidFill>
            <a:srgbClr val="0080C8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539750"/>
            <a:ext cx="78486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614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55763"/>
            <a:ext cx="7848600" cy="42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908800" y="6545263"/>
            <a:ext cx="611188" cy="1793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spcBef>
                <a:spcPct val="30000"/>
              </a:spcBef>
              <a:defRPr sz="11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fi-FI"/>
              <a:t>01-2010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78450" y="6545263"/>
            <a:ext cx="1439863" cy="1793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Bef>
                <a:spcPct val="30000"/>
              </a:spcBef>
              <a:defRPr sz="11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fi-FI"/>
              <a:t>DM 618017</a:t>
            </a:r>
          </a:p>
        </p:txBody>
      </p:sp>
      <p:sp>
        <p:nvSpPr>
          <p:cNvPr id="14" name="Suorakulmio 13"/>
          <p:cNvSpPr/>
          <p:nvPr/>
        </p:nvSpPr>
        <p:spPr>
          <a:xfrm>
            <a:off x="7524750" y="6537325"/>
            <a:ext cx="1258888" cy="180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r">
              <a:defRPr/>
            </a:pPr>
            <a:r>
              <a:rPr lang="fi-FI" sz="1100" dirty="0">
                <a:solidFill>
                  <a:srgbClr val="000000"/>
                </a:solidFill>
              </a:rPr>
              <a:t>Copyright © Tekes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sldNum="0"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9pPr>
    </p:titleStyle>
    <p:bodyStyle>
      <a:lvl1pPr marL="179388" indent="-179388" algn="l" rtl="0" eaLnBrk="0" fontAlgn="base" hangingPunct="0">
        <a:spcBef>
          <a:spcPct val="0"/>
        </a:spcBef>
        <a:spcAft>
          <a:spcPts val="600"/>
        </a:spcAft>
        <a:buFont typeface="Wingdings" pitchFamily="2" charset="2"/>
        <a:buChar char="§"/>
        <a:defRPr sz="2000" kern="1200">
          <a:solidFill>
            <a:srgbClr val="004B8D"/>
          </a:solidFill>
          <a:latin typeface="+mn-lt"/>
          <a:ea typeface="+mn-ea"/>
          <a:cs typeface="+mn-cs"/>
        </a:defRPr>
      </a:lvl1pPr>
      <a:lvl2pPr marL="358775" indent="-179388" algn="l" rtl="0" eaLnBrk="0" fontAlgn="base" hangingPunct="0">
        <a:spcBef>
          <a:spcPct val="0"/>
        </a:spcBef>
        <a:spcAft>
          <a:spcPts val="600"/>
        </a:spcAft>
        <a:buFont typeface="Arial" charset="0"/>
        <a:buChar char="•"/>
        <a:defRPr kern="1200">
          <a:solidFill>
            <a:srgbClr val="004B8D"/>
          </a:solidFill>
          <a:latin typeface="+mn-lt"/>
          <a:ea typeface="+mn-ea"/>
          <a:cs typeface="+mn-cs"/>
        </a:defRPr>
      </a:lvl2pPr>
      <a:lvl3pPr marL="539750" indent="-179388" algn="l" rtl="0" eaLnBrk="0" fontAlgn="base" hangingPunct="0">
        <a:spcBef>
          <a:spcPct val="0"/>
        </a:spcBef>
        <a:spcAft>
          <a:spcPts val="600"/>
        </a:spcAft>
        <a:buFont typeface="Arial" charset="0"/>
        <a:buChar char="−"/>
        <a:defRPr sz="1600" kern="1200">
          <a:solidFill>
            <a:srgbClr val="004B8D"/>
          </a:solidFill>
          <a:latin typeface="+mn-lt"/>
          <a:ea typeface="+mn-ea"/>
          <a:cs typeface="+mn-cs"/>
        </a:defRPr>
      </a:lvl3pPr>
      <a:lvl4pPr marL="719138" indent="-179388" algn="l" rtl="0" eaLnBrk="0" fontAlgn="base" hangingPunct="0">
        <a:spcBef>
          <a:spcPct val="0"/>
        </a:spcBef>
        <a:spcAft>
          <a:spcPts val="600"/>
        </a:spcAft>
        <a:buFont typeface="Arial" charset="0"/>
        <a:buChar char="−"/>
        <a:defRPr sz="1600" kern="1200">
          <a:solidFill>
            <a:srgbClr val="004B8D"/>
          </a:solidFill>
          <a:latin typeface="+mn-lt"/>
          <a:ea typeface="+mn-ea"/>
          <a:cs typeface="+mn-cs"/>
        </a:defRPr>
      </a:lvl4pPr>
      <a:lvl5pPr marL="898525" indent="-179388" algn="l" rtl="0" eaLnBrk="0" fontAlgn="base" hangingPunct="0">
        <a:spcBef>
          <a:spcPct val="0"/>
        </a:spcBef>
        <a:spcAft>
          <a:spcPts val="600"/>
        </a:spcAft>
        <a:buFont typeface="Arial" charset="0"/>
        <a:buChar char="−"/>
        <a:defRPr sz="1600" kern="1200">
          <a:solidFill>
            <a:srgbClr val="004B8D"/>
          </a:solidFill>
          <a:latin typeface="+mn-lt"/>
          <a:ea typeface="+mn-ea"/>
          <a:cs typeface="+mn-cs"/>
        </a:defRPr>
      </a:lvl5pPr>
      <a:lvl6pPr marL="1080000" indent="-18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None/>
        <a:defRPr sz="1600" kern="1200">
          <a:solidFill>
            <a:srgbClr val="004B8D"/>
          </a:solidFill>
          <a:latin typeface="+mn-lt"/>
          <a:ea typeface="+mn-ea"/>
          <a:cs typeface="+mn-cs"/>
        </a:defRPr>
      </a:lvl6pPr>
      <a:lvl7pPr marL="1260000" indent="-18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−"/>
        <a:defRPr sz="1600" kern="1200">
          <a:solidFill>
            <a:srgbClr val="004B8D"/>
          </a:solidFill>
          <a:latin typeface="+mn-lt"/>
          <a:ea typeface="+mn-ea"/>
          <a:cs typeface="+mn-cs"/>
        </a:defRPr>
      </a:lvl7pPr>
      <a:lvl8pPr marL="1440000" indent="-18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−"/>
        <a:defRPr sz="1600" kern="1200">
          <a:solidFill>
            <a:srgbClr val="004B8D"/>
          </a:solidFill>
          <a:latin typeface="+mn-lt"/>
          <a:ea typeface="+mn-ea"/>
          <a:cs typeface="+mn-cs"/>
        </a:defRPr>
      </a:lvl8pPr>
      <a:lvl9pPr marL="1620000" indent="-18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−"/>
        <a:defRPr sz="1600" kern="1200">
          <a:solidFill>
            <a:srgbClr val="004B8D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540000"/>
            <a:ext cx="7848000" cy="889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56000"/>
            <a:ext cx="7848000" cy="428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908400" y="6544800"/>
            <a:ext cx="6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fi-FI" dirty="0" smtClean="0"/>
              <a:t>02-2009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78400" y="6544800"/>
            <a:ext cx="144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fi-FI" dirty="0" smtClean="0"/>
              <a:t>DM 36100</a:t>
            </a:r>
            <a:endParaRPr lang="fi-FI" dirty="0"/>
          </a:p>
        </p:txBody>
      </p:sp>
      <p:sp>
        <p:nvSpPr>
          <p:cNvPr id="14" name="Suorakulmio 13"/>
          <p:cNvSpPr/>
          <p:nvPr/>
        </p:nvSpPr>
        <p:spPr>
          <a:xfrm>
            <a:off x="7524000" y="6537600"/>
            <a:ext cx="1260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>
              <a:defRPr/>
            </a:pPr>
            <a:r>
              <a:rPr lang="fi-FI" sz="1100" dirty="0">
                <a:solidFill>
                  <a:srgbClr val="000000"/>
                </a:solidFill>
              </a:rPr>
              <a:t>Copyright © Tekes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17" r:id="rId1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2000" kern="1200">
          <a:solidFill>
            <a:srgbClr val="004B8D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1800" kern="1200">
          <a:solidFill>
            <a:srgbClr val="004B8D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−"/>
        <a:defRPr sz="1600" kern="1200">
          <a:solidFill>
            <a:srgbClr val="004B8D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−"/>
        <a:defRPr sz="1600" kern="1200">
          <a:solidFill>
            <a:srgbClr val="004B8D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−"/>
        <a:defRPr sz="1600" kern="1200">
          <a:solidFill>
            <a:srgbClr val="004B8D"/>
          </a:solidFill>
          <a:latin typeface="+mn-lt"/>
          <a:ea typeface="+mn-ea"/>
          <a:cs typeface="+mn-cs"/>
        </a:defRPr>
      </a:lvl5pPr>
      <a:lvl6pPr marL="1080000" indent="-18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None/>
        <a:defRPr sz="1600" kern="1200">
          <a:solidFill>
            <a:srgbClr val="004B8D"/>
          </a:solidFill>
          <a:latin typeface="+mn-lt"/>
          <a:ea typeface="+mn-ea"/>
          <a:cs typeface="+mn-cs"/>
        </a:defRPr>
      </a:lvl6pPr>
      <a:lvl7pPr marL="1260000" indent="-18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−"/>
        <a:defRPr sz="1600" kern="1200">
          <a:solidFill>
            <a:srgbClr val="004B8D"/>
          </a:solidFill>
          <a:latin typeface="+mn-lt"/>
          <a:ea typeface="+mn-ea"/>
          <a:cs typeface="+mn-cs"/>
        </a:defRPr>
      </a:lvl7pPr>
      <a:lvl8pPr marL="1440000" indent="-18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−"/>
        <a:defRPr sz="1600" kern="1200">
          <a:solidFill>
            <a:srgbClr val="004B8D"/>
          </a:solidFill>
          <a:latin typeface="+mn-lt"/>
          <a:ea typeface="+mn-ea"/>
          <a:cs typeface="+mn-cs"/>
        </a:defRPr>
      </a:lvl8pPr>
      <a:lvl9pPr marL="1620000" indent="-18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−"/>
        <a:defRPr sz="1600" kern="1200">
          <a:solidFill>
            <a:srgbClr val="004B8D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540000"/>
            <a:ext cx="7848000" cy="889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smtClean="0"/>
              <a:t>Muokkaa perustyyliä napsauttamalla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56000"/>
            <a:ext cx="7848000" cy="428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smtClean="0"/>
              <a:t>kolmas taso</a:t>
            </a:r>
            <a:endParaRPr lang="fi-FI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908400" y="6544800"/>
            <a:ext cx="6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buFontTx/>
              <a:buNone/>
              <a:defRPr sz="1100" b="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10-2011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78400" y="6544800"/>
            <a:ext cx="144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buFontTx/>
              <a:buNone/>
              <a:defRPr sz="1100" b="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DM</a:t>
            </a:r>
            <a:endParaRPr lang="fi-FI" dirty="0"/>
          </a:p>
        </p:txBody>
      </p:sp>
      <p:sp>
        <p:nvSpPr>
          <p:cNvPr id="14" name="Suorakulmio 13"/>
          <p:cNvSpPr/>
          <p:nvPr/>
        </p:nvSpPr>
        <p:spPr>
          <a:xfrm>
            <a:off x="7524000" y="6537600"/>
            <a:ext cx="1260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>
              <a:defRPr/>
            </a:pPr>
            <a:r>
              <a:rPr lang="fi-FI" sz="1100" dirty="0" smtClean="0">
                <a:solidFill>
                  <a:srgbClr val="000000"/>
                </a:solidFill>
              </a:rPr>
              <a:t>Copyright © Tekes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−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−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−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080000" indent="-18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−"/>
        <a:defRPr sz="1600" kern="1200">
          <a:solidFill>
            <a:srgbClr val="0080C8"/>
          </a:solidFill>
          <a:latin typeface="+mn-lt"/>
          <a:ea typeface="+mn-ea"/>
          <a:cs typeface="+mn-cs"/>
        </a:defRPr>
      </a:lvl6pPr>
      <a:lvl7pPr marL="1260000" indent="-18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−"/>
        <a:defRPr sz="1600" kern="1200">
          <a:solidFill>
            <a:srgbClr val="0080C8"/>
          </a:solidFill>
          <a:latin typeface="+mn-lt"/>
          <a:ea typeface="+mn-ea"/>
          <a:cs typeface="+mn-cs"/>
        </a:defRPr>
      </a:lvl7pPr>
      <a:lvl8pPr marL="1440000" indent="-18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−"/>
        <a:defRPr sz="1600" kern="1200">
          <a:solidFill>
            <a:srgbClr val="0080C8"/>
          </a:solidFill>
          <a:latin typeface="+mn-lt"/>
          <a:ea typeface="+mn-ea"/>
          <a:cs typeface="+mn-cs"/>
        </a:defRPr>
      </a:lvl8pPr>
      <a:lvl9pPr marL="1620000" indent="-18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−"/>
        <a:defRPr sz="1600" kern="1200">
          <a:solidFill>
            <a:srgbClr val="0080C8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kes.fi/u/Funder_activator_networker_investor.pdf" TargetMode="External"/><Relationship Id="rId2" Type="http://schemas.openxmlformats.org/officeDocument/2006/relationships/hyperlink" Target="http://www.vtt.fi/proj/sfinno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emf"/><Relationship Id="rId4" Type="http://schemas.openxmlformats.org/officeDocument/2006/relationships/hyperlink" Target="http://www.floapps.com/lab/tekes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7560840" cy="1440000"/>
          </a:xfrm>
        </p:spPr>
        <p:txBody>
          <a:bodyPr/>
          <a:lstStyle/>
          <a:p>
            <a:r>
              <a:rPr lang="fi-FI" dirty="0" smtClean="0"/>
              <a:t>The Finnish Innovation System </a:t>
            </a:r>
            <a:endParaRPr lang="fi-FI" sz="2400" dirty="0"/>
          </a:p>
        </p:txBody>
      </p:sp>
      <p:sp>
        <p:nvSpPr>
          <p:cNvPr id="4" name="Alaotsikko 5"/>
          <p:cNvSpPr txBox="1">
            <a:spLocks noGrp="1"/>
          </p:cNvSpPr>
          <p:nvPr>
            <p:ph type="subTitle" idx="1"/>
          </p:nvPr>
        </p:nvSpPr>
        <p:spPr bwMode="auto">
          <a:xfrm>
            <a:off x="3275856" y="4365104"/>
            <a:ext cx="57245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Aft>
                <a:spcPts val="600"/>
              </a:spcAft>
              <a:buFont typeface="Wingdings" pitchFamily="2" charset="2"/>
              <a:buNone/>
            </a:pPr>
            <a:r>
              <a:rPr lang="fi-FI" sz="2400" dirty="0" smtClean="0">
                <a:solidFill>
                  <a:srgbClr val="0080C8"/>
                </a:solidFill>
              </a:rPr>
              <a:t>Tekes </a:t>
            </a:r>
          </a:p>
          <a:p>
            <a:pPr algn="r">
              <a:spcAft>
                <a:spcPts val="600"/>
              </a:spcAft>
              <a:buFont typeface="Wingdings" pitchFamily="2" charset="2"/>
              <a:buNone/>
            </a:pPr>
            <a:r>
              <a:rPr lang="fi-FI" sz="2400" dirty="0" smtClean="0">
                <a:solidFill>
                  <a:srgbClr val="0080C8"/>
                </a:solidFill>
              </a:rPr>
              <a:t>Raine Hermans, </a:t>
            </a:r>
            <a:r>
              <a:rPr lang="fi-FI" sz="2400" dirty="0" err="1" smtClean="0">
                <a:solidFill>
                  <a:srgbClr val="0080C8"/>
                </a:solidFill>
              </a:rPr>
              <a:t>PhD</a:t>
            </a:r>
            <a:r>
              <a:rPr lang="fi-FI" sz="2400" dirty="0" smtClean="0">
                <a:solidFill>
                  <a:srgbClr val="0080C8"/>
                </a:solidFill>
              </a:rPr>
              <a:t>, Adj. Prof.</a:t>
            </a:r>
          </a:p>
          <a:p>
            <a:pPr algn="r">
              <a:spcAft>
                <a:spcPts val="600"/>
              </a:spcAft>
              <a:buFont typeface="Wingdings" pitchFamily="2" charset="2"/>
              <a:buNone/>
            </a:pPr>
            <a:r>
              <a:rPr lang="fi-FI" sz="2400" dirty="0" err="1" smtClean="0">
                <a:solidFill>
                  <a:srgbClr val="0080C8"/>
                </a:solidFill>
              </a:rPr>
              <a:t>Director</a:t>
            </a:r>
            <a:r>
              <a:rPr lang="fi-FI" sz="2400" dirty="0" smtClean="0">
                <a:solidFill>
                  <a:srgbClr val="0080C8"/>
                </a:solidFill>
              </a:rPr>
              <a:t>, </a:t>
            </a:r>
            <a:r>
              <a:rPr lang="fi-FI" sz="2400" dirty="0" err="1" smtClean="0">
                <a:solidFill>
                  <a:srgbClr val="0080C8"/>
                </a:solidFill>
              </a:rPr>
              <a:t>Strategic</a:t>
            </a:r>
            <a:r>
              <a:rPr lang="fi-FI" sz="2400" dirty="0" smtClean="0">
                <a:solidFill>
                  <a:srgbClr val="0080C8"/>
                </a:solidFill>
              </a:rPr>
              <a:t> </a:t>
            </a:r>
            <a:r>
              <a:rPr lang="fi-FI" sz="2400" dirty="0" err="1" smtClean="0">
                <a:solidFill>
                  <a:srgbClr val="0080C8"/>
                </a:solidFill>
              </a:rPr>
              <a:t>Intelligence</a:t>
            </a:r>
            <a:endParaRPr lang="fi-FI" sz="2400" dirty="0">
              <a:solidFill>
                <a:srgbClr val="0080C8"/>
              </a:solidFill>
            </a:endParaRPr>
          </a:p>
        </p:txBody>
      </p:sp>
      <p:sp>
        <p:nvSpPr>
          <p:cNvPr id="5" name="Otsikko 1"/>
          <p:cNvSpPr txBox="1">
            <a:spLocks/>
          </p:cNvSpPr>
          <p:nvPr/>
        </p:nvSpPr>
        <p:spPr bwMode="auto">
          <a:xfrm>
            <a:off x="2555776" y="2780928"/>
            <a:ext cx="6588224" cy="129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C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</a:t>
            </a: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srgbClr val="0080C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tsikko 1"/>
          <p:cNvSpPr txBox="1">
            <a:spLocks/>
          </p:cNvSpPr>
          <p:nvPr/>
        </p:nvSpPr>
        <p:spPr bwMode="auto">
          <a:xfrm>
            <a:off x="1763688" y="2996952"/>
            <a:ext cx="6552728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C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Linkages between</a:t>
            </a:r>
            <a:r>
              <a:rPr kumimoji="0" lang="fi-FI" sz="3200" b="0" i="0" u="none" strike="noStrike" kern="1200" cap="none" spc="0" normalizeH="0" noProof="0" dirty="0" smtClean="0">
                <a:ln>
                  <a:noFill/>
                </a:ln>
                <a:solidFill>
                  <a:srgbClr val="0080C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academy and industry </a:t>
            </a:r>
            <a:endParaRPr kumimoji="0" lang="fi-FI" sz="3200" b="0" i="0" u="none" strike="noStrike" kern="1200" cap="none" spc="0" normalizeH="0" baseline="0" noProof="0" dirty="0">
              <a:ln>
                <a:noFill/>
              </a:ln>
              <a:solidFill>
                <a:srgbClr val="0080C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3810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3000" b="1">
                <a:solidFill>
                  <a:srgbClr val="003399"/>
                </a:solidFill>
                <a:latin typeface="Tahoma" pitchFamily="34" charset="0"/>
              </a:rPr>
              <a:t>Monetary Value Flows between Nokia and Public Sector in Finland 1995-2000 (in 2000 prices)</a:t>
            </a:r>
            <a:endParaRPr lang="en-US" sz="4400">
              <a:solidFill>
                <a:srgbClr val="003399"/>
              </a:solidFill>
            </a:endParaRPr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1981200" y="5791200"/>
            <a:ext cx="53165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Aft>
                <a:spcPts val="1200"/>
              </a:spcAft>
            </a:pPr>
            <a:r>
              <a:rPr lang="fi-FI" sz="1200">
                <a:latin typeface="Times New Roman" pitchFamily="18" charset="0"/>
              </a:rPr>
              <a:t>Source: Statistics Finland, Nokia, Ministry of Education, ETLA.</a:t>
            </a:r>
            <a:endParaRPr lang="en-GB" sz="1200">
              <a:latin typeface="Times New Roman" pitchFamily="18" charset="0"/>
            </a:endParaRP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4300538" y="3429000"/>
            <a:ext cx="881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1400" b="1">
                <a:latin typeface="Tahoma" pitchFamily="34" charset="0"/>
              </a:rPr>
              <a:t>Nokia</a:t>
            </a:r>
            <a:endParaRPr lang="en-US" sz="1000" b="1">
              <a:latin typeface="Tahoma" pitchFamily="34" charset="0"/>
            </a:endParaRPr>
          </a:p>
        </p:txBody>
      </p:sp>
      <p:sp>
        <p:nvSpPr>
          <p:cNvPr id="2073" name="Oval 25"/>
          <p:cNvSpPr>
            <a:spLocks noChangeArrowheads="1"/>
          </p:cNvSpPr>
          <p:nvPr/>
        </p:nvSpPr>
        <p:spPr bwMode="auto">
          <a:xfrm>
            <a:off x="4343400" y="3276600"/>
            <a:ext cx="762000" cy="6334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2074" name="Oval 26"/>
          <p:cNvSpPr>
            <a:spLocks noChangeArrowheads="1"/>
          </p:cNvSpPr>
          <p:nvPr/>
        </p:nvSpPr>
        <p:spPr bwMode="auto">
          <a:xfrm>
            <a:off x="1905000" y="1828800"/>
            <a:ext cx="5638800" cy="3733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3962400" y="19050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1400" b="1">
                <a:latin typeface="Tahoma" pitchFamily="34" charset="0"/>
              </a:rPr>
              <a:t>Public sector</a:t>
            </a:r>
          </a:p>
        </p:txBody>
      </p:sp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1828800" y="1752600"/>
            <a:ext cx="5867400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2077" name="AutoShape 29"/>
          <p:cNvSpPr>
            <a:spLocks noChangeArrowheads="1"/>
          </p:cNvSpPr>
          <p:nvPr/>
        </p:nvSpPr>
        <p:spPr bwMode="auto">
          <a:xfrm>
            <a:off x="4876800" y="2209800"/>
            <a:ext cx="276225" cy="990600"/>
          </a:xfrm>
          <a:prstGeom prst="upArrow">
            <a:avLst>
              <a:gd name="adj1" fmla="val 50000"/>
              <a:gd name="adj2" fmla="val 89655"/>
            </a:avLst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fi-FI" sz="1600" b="1">
              <a:solidFill>
                <a:srgbClr val="003399"/>
              </a:solidFill>
              <a:latin typeface="Tahoma" pitchFamily="34" charset="0"/>
            </a:endParaRPr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5257800" y="2209800"/>
            <a:ext cx="1600200" cy="17526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FontTx/>
              <a:buChar char="•"/>
            </a:pPr>
            <a:r>
              <a:rPr lang="en-US" sz="1200">
                <a:latin typeface="Tahoma" pitchFamily="34" charset="0"/>
              </a:rPr>
              <a:t> Corporate Taxes 2.9 billion €</a:t>
            </a:r>
          </a:p>
          <a:p>
            <a:pPr eaLnBrk="0" hangingPunct="0">
              <a:buFontTx/>
              <a:buChar char="•"/>
            </a:pPr>
            <a:r>
              <a:rPr lang="en-US" sz="1200">
                <a:latin typeface="Tahoma" pitchFamily="34" charset="0"/>
              </a:rPr>
              <a:t> Wage taxes           1.4 billion €</a:t>
            </a:r>
          </a:p>
          <a:p>
            <a:pPr eaLnBrk="0" hangingPunct="0">
              <a:buFontTx/>
              <a:buChar char="•"/>
            </a:pPr>
            <a:r>
              <a:rPr lang="en-US" sz="1200">
                <a:latin typeface="Tahoma" pitchFamily="34" charset="0"/>
              </a:rPr>
              <a:t> Social insurance fees 1.2 billion €</a:t>
            </a:r>
          </a:p>
          <a:p>
            <a:pPr eaLnBrk="0" hangingPunct="0">
              <a:buFontTx/>
              <a:buChar char="•"/>
            </a:pPr>
            <a:r>
              <a:rPr lang="en-US" sz="1200">
                <a:latin typeface="Tahoma" pitchFamily="34" charset="0"/>
              </a:rPr>
              <a:t> Taxes due to </a:t>
            </a:r>
            <a:r>
              <a:rPr lang="en-US" sz="1200" u="sng">
                <a:latin typeface="Tahoma" pitchFamily="34" charset="0"/>
              </a:rPr>
              <a:t>options 1.2 billion €</a:t>
            </a:r>
          </a:p>
          <a:p>
            <a:pPr eaLnBrk="0" hangingPunct="0">
              <a:buFontTx/>
              <a:buChar char="•"/>
            </a:pPr>
            <a:endParaRPr lang="en-US" sz="1200">
              <a:latin typeface="Tahoma" pitchFamily="34" charset="0"/>
            </a:endParaRPr>
          </a:p>
          <a:p>
            <a:pPr eaLnBrk="0" hangingPunct="0"/>
            <a:endParaRPr lang="en-US" sz="800">
              <a:latin typeface="Tahoma" pitchFamily="34" charset="0"/>
            </a:endParaRPr>
          </a:p>
        </p:txBody>
      </p:sp>
      <p:sp>
        <p:nvSpPr>
          <p:cNvPr id="2079" name="AutoShape 31"/>
          <p:cNvSpPr>
            <a:spLocks noChangeArrowheads="1"/>
          </p:cNvSpPr>
          <p:nvPr/>
        </p:nvSpPr>
        <p:spPr bwMode="auto">
          <a:xfrm>
            <a:off x="4343400" y="2209800"/>
            <a:ext cx="285750" cy="990600"/>
          </a:xfrm>
          <a:prstGeom prst="downArrow">
            <a:avLst>
              <a:gd name="adj1" fmla="val 50000"/>
              <a:gd name="adj2" fmla="val 8666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2759075" y="2209800"/>
            <a:ext cx="1524000" cy="17526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FontTx/>
              <a:buChar char="•"/>
            </a:pPr>
            <a:r>
              <a:rPr lang="en-US" sz="1200">
                <a:latin typeface="Tahoma" pitchFamily="34" charset="0"/>
              </a:rPr>
              <a:t> Tekes             0.08 billion €</a:t>
            </a:r>
          </a:p>
          <a:p>
            <a:pPr eaLnBrk="0" hangingPunct="0">
              <a:buFontTx/>
              <a:buChar char="•"/>
            </a:pPr>
            <a:r>
              <a:rPr lang="en-US" sz="1200">
                <a:latin typeface="Tahoma" pitchFamily="34" charset="0"/>
              </a:rPr>
              <a:t>Public expenditure and income transfers without employment expenditure       </a:t>
            </a:r>
            <a:r>
              <a:rPr lang="en-US" sz="1200" u="sng">
                <a:latin typeface="Tahoma" pitchFamily="34" charset="0"/>
              </a:rPr>
              <a:t>1.6 billion €</a:t>
            </a:r>
          </a:p>
          <a:p>
            <a:pPr eaLnBrk="0" hangingPunct="0">
              <a:buFontTx/>
              <a:buChar char="•"/>
            </a:pPr>
            <a:endParaRPr lang="en-US" sz="800">
              <a:latin typeface="Tahoma" pitchFamily="34" charset="0"/>
            </a:endParaRPr>
          </a:p>
          <a:p>
            <a:pPr eaLnBrk="0" hangingPunct="0">
              <a:buFontTx/>
              <a:buChar char="•"/>
            </a:pPr>
            <a:endParaRPr lang="en-US" sz="800">
              <a:latin typeface="Tahoma" pitchFamily="34" charset="0"/>
            </a:endParaRPr>
          </a:p>
        </p:txBody>
      </p:sp>
      <p:sp>
        <p:nvSpPr>
          <p:cNvPr id="2081" name="Text Box 33"/>
          <p:cNvSpPr txBox="1">
            <a:spLocks noChangeArrowheads="1"/>
          </p:cNvSpPr>
          <p:nvPr/>
        </p:nvSpPr>
        <p:spPr bwMode="auto">
          <a:xfrm>
            <a:off x="4038600" y="51054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1400" b="1">
                <a:latin typeface="Tahoma" pitchFamily="34" charset="0"/>
              </a:rPr>
              <a:t>Universities</a:t>
            </a:r>
          </a:p>
        </p:txBody>
      </p:sp>
      <p:sp>
        <p:nvSpPr>
          <p:cNvPr id="2082" name="Text Box 34"/>
          <p:cNvSpPr txBox="1">
            <a:spLocks noChangeArrowheads="1"/>
          </p:cNvSpPr>
          <p:nvPr/>
        </p:nvSpPr>
        <p:spPr bwMode="auto">
          <a:xfrm>
            <a:off x="5257800" y="4114800"/>
            <a:ext cx="1600200" cy="993775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1200">
                <a:latin typeface="Tahoma" pitchFamily="34" charset="0"/>
              </a:rPr>
              <a:t> ”Replacement value” of the formal education            </a:t>
            </a:r>
            <a:r>
              <a:rPr lang="en-US" sz="1400" b="1">
                <a:latin typeface="Tahoma" pitchFamily="34" charset="0"/>
              </a:rPr>
              <a:t>0.6 billion €</a:t>
            </a:r>
            <a:endParaRPr lang="en-US" sz="800">
              <a:latin typeface="Tahoma" pitchFamily="34" charset="0"/>
            </a:endParaRPr>
          </a:p>
          <a:p>
            <a:pPr eaLnBrk="0" hangingPunct="0">
              <a:buFontTx/>
              <a:buChar char="•"/>
            </a:pPr>
            <a:endParaRPr lang="en-US" sz="800">
              <a:latin typeface="Tahoma" pitchFamily="34" charset="0"/>
            </a:endParaRPr>
          </a:p>
        </p:txBody>
      </p:sp>
      <p:sp>
        <p:nvSpPr>
          <p:cNvPr id="2083" name="Text Box 35"/>
          <p:cNvSpPr txBox="1">
            <a:spLocks noChangeArrowheads="1"/>
          </p:cNvSpPr>
          <p:nvPr/>
        </p:nvSpPr>
        <p:spPr bwMode="auto">
          <a:xfrm>
            <a:off x="2759075" y="4114800"/>
            <a:ext cx="1524000" cy="993775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1200">
                <a:latin typeface="Tahoma" pitchFamily="34" charset="0"/>
              </a:rPr>
              <a:t> Nokia’s investments in the universities          </a:t>
            </a:r>
            <a:r>
              <a:rPr lang="en-US" sz="1400" b="1">
                <a:latin typeface="Tahoma" pitchFamily="34" charset="0"/>
              </a:rPr>
              <a:t>0.02 billion €</a:t>
            </a:r>
            <a:endParaRPr lang="en-US" sz="1200">
              <a:latin typeface="Tahoma" pitchFamily="34" charset="0"/>
            </a:endParaRPr>
          </a:p>
          <a:p>
            <a:pPr eaLnBrk="0" hangingPunct="0">
              <a:buFontTx/>
              <a:buChar char="•"/>
            </a:pPr>
            <a:endParaRPr lang="en-US" sz="800">
              <a:latin typeface="Tahoma" pitchFamily="34" charset="0"/>
            </a:endParaRPr>
          </a:p>
        </p:txBody>
      </p:sp>
      <p:sp>
        <p:nvSpPr>
          <p:cNvPr id="2084" name="Rectangle 36"/>
          <p:cNvSpPr>
            <a:spLocks noChangeArrowheads="1"/>
          </p:cNvSpPr>
          <p:nvPr/>
        </p:nvSpPr>
        <p:spPr bwMode="auto">
          <a:xfrm>
            <a:off x="5394325" y="3657600"/>
            <a:ext cx="1235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latin typeface="Tahoma" pitchFamily="34" charset="0"/>
              </a:rPr>
              <a:t>6.7 billion €</a:t>
            </a:r>
          </a:p>
        </p:txBody>
      </p:sp>
      <p:sp>
        <p:nvSpPr>
          <p:cNvPr id="2085" name="Rectangle 37"/>
          <p:cNvSpPr>
            <a:spLocks noChangeArrowheads="1"/>
          </p:cNvSpPr>
          <p:nvPr/>
        </p:nvSpPr>
        <p:spPr bwMode="auto">
          <a:xfrm>
            <a:off x="2743200" y="3657600"/>
            <a:ext cx="1235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latin typeface="Tahoma" pitchFamily="34" charset="0"/>
              </a:rPr>
              <a:t>1.7 billion €</a:t>
            </a:r>
          </a:p>
        </p:txBody>
      </p:sp>
      <p:sp>
        <p:nvSpPr>
          <p:cNvPr id="2086" name="AutoShape 38"/>
          <p:cNvSpPr>
            <a:spLocks noChangeArrowheads="1"/>
          </p:cNvSpPr>
          <p:nvPr/>
        </p:nvSpPr>
        <p:spPr bwMode="auto">
          <a:xfrm>
            <a:off x="4876800" y="3962400"/>
            <a:ext cx="276225" cy="990600"/>
          </a:xfrm>
          <a:prstGeom prst="upArrow">
            <a:avLst>
              <a:gd name="adj1" fmla="val 50000"/>
              <a:gd name="adj2" fmla="val 89655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2087" name="AutoShape 39"/>
          <p:cNvSpPr>
            <a:spLocks noChangeArrowheads="1"/>
          </p:cNvSpPr>
          <p:nvPr/>
        </p:nvSpPr>
        <p:spPr bwMode="auto">
          <a:xfrm>
            <a:off x="4343400" y="3962400"/>
            <a:ext cx="285750" cy="990600"/>
          </a:xfrm>
          <a:prstGeom prst="downArrow">
            <a:avLst>
              <a:gd name="adj1" fmla="val 50000"/>
              <a:gd name="adj2" fmla="val 86667"/>
            </a:avLst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fi-FI" sz="1600" b="1">
              <a:solidFill>
                <a:srgbClr val="009900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3810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3000" b="1" dirty="0" smtClean="0">
                <a:solidFill>
                  <a:srgbClr val="003399"/>
                </a:solidFill>
                <a:latin typeface="Tahoma" pitchFamily="34" charset="0"/>
              </a:rPr>
              <a:t>Nokia’s cooperation network in </a:t>
            </a:r>
            <a:r>
              <a:rPr lang="en-GB" sz="3000" b="1" dirty="0" err="1" smtClean="0">
                <a:solidFill>
                  <a:srgbClr val="003399"/>
                </a:solidFill>
                <a:latin typeface="Tahoma" pitchFamily="34" charset="0"/>
              </a:rPr>
              <a:t>Tekes</a:t>
            </a:r>
            <a:r>
              <a:rPr lang="en-GB" sz="3000" b="1" dirty="0" smtClean="0">
                <a:solidFill>
                  <a:srgbClr val="003399"/>
                </a:solidFill>
                <a:latin typeface="Tahoma" pitchFamily="34" charset="0"/>
              </a:rPr>
              <a:t> ETX and TLX Programmes </a:t>
            </a:r>
            <a:endParaRPr lang="en-US" sz="4400" dirty="0">
              <a:solidFill>
                <a:srgbClr val="00339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8045"/>
          <a:stretch>
            <a:fillRect/>
          </a:stretch>
        </p:blipFill>
        <p:spPr bwMode="auto">
          <a:xfrm>
            <a:off x="1547664" y="1412776"/>
            <a:ext cx="5291435" cy="529716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0000"/>
            <a:ext cx="7848000" cy="531546"/>
          </a:xfrm>
        </p:spPr>
        <p:txBody>
          <a:bodyPr/>
          <a:lstStyle/>
          <a:p>
            <a:r>
              <a:rPr lang="en-GB" dirty="0" smtClean="0"/>
              <a:t>Tekes R&amp;D funding in 2011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7200" y="1071546"/>
            <a:ext cx="7848000" cy="357190"/>
          </a:xfrm>
        </p:spPr>
        <p:txBody>
          <a:bodyPr/>
          <a:lstStyle/>
          <a:p>
            <a:r>
              <a:rPr lang="en-GB" dirty="0" smtClean="0"/>
              <a:t>Total 610 million euros and 1,928 projects</a:t>
            </a:r>
          </a:p>
          <a:p>
            <a:endParaRPr lang="en-GB" dirty="0"/>
          </a:p>
        </p:txBody>
      </p:sp>
      <p:graphicFrame>
        <p:nvGraphicFramePr>
          <p:cNvPr id="19" name="Content Placeholder 18"/>
          <p:cNvGraphicFramePr>
            <a:graphicFrameLocks noGrp="1"/>
          </p:cNvGraphicFramePr>
          <p:nvPr>
            <p:ph idx="1"/>
          </p:nvPr>
        </p:nvGraphicFramePr>
        <p:xfrm>
          <a:off x="457200" y="1655763"/>
          <a:ext cx="6365631" cy="4284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7199" y="5950800"/>
            <a:ext cx="6629401" cy="564300"/>
          </a:xfrm>
        </p:spPr>
        <p:txBody>
          <a:bodyPr/>
          <a:lstStyle/>
          <a:p>
            <a:pPr lvl="0">
              <a:lnSpc>
                <a:spcPts val="1500"/>
              </a:lnSpc>
              <a:spcAft>
                <a:spcPts val="300"/>
              </a:spcAft>
            </a:pPr>
            <a:r>
              <a:rPr lang="en-GB" dirty="0" smtClean="0"/>
              <a:t>The funding for R&amp;D includes 18 million euros from EU Structural Funds.</a:t>
            </a:r>
            <a:br>
              <a:rPr lang="en-GB" dirty="0" smtClean="0"/>
            </a:br>
            <a:r>
              <a:rPr lang="en-GB" dirty="0" smtClean="0"/>
              <a:t>Research programmes of the Strategic Centres for Science, Technology and Innovation (SHOK) are joint programmes for research organisations and companies.</a:t>
            </a:r>
            <a:endParaRPr lang="en-GB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66309" y="3076457"/>
            <a:ext cx="1867498" cy="8863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868363" eaLnBrk="0" hangingPunct="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2"/>
                </a:solidFill>
              </a:rPr>
              <a:t>R&amp;D grants </a:t>
            </a:r>
          </a:p>
          <a:p>
            <a:pPr algn="r" defTabSz="868363" eaLnBrk="0" hangingPunct="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2"/>
                </a:solidFill>
              </a:rPr>
              <a:t>to companies and</a:t>
            </a:r>
            <a:br>
              <a:rPr lang="en-GB" sz="1600" dirty="0" smtClean="0">
                <a:solidFill>
                  <a:schemeClr val="bg2"/>
                </a:solidFill>
              </a:rPr>
            </a:br>
            <a:r>
              <a:rPr lang="en-GB" sz="1600" dirty="0" smtClean="0">
                <a:solidFill>
                  <a:schemeClr val="bg2"/>
                </a:solidFill>
              </a:rPr>
              <a:t> public organisations</a:t>
            </a:r>
            <a:br>
              <a:rPr lang="en-GB" sz="1600" dirty="0" smtClean="0">
                <a:solidFill>
                  <a:schemeClr val="bg2"/>
                </a:solidFill>
              </a:rPr>
            </a:br>
            <a:r>
              <a:rPr lang="en-GB" sz="1600" dirty="0" smtClean="0">
                <a:solidFill>
                  <a:schemeClr val="bg2"/>
                </a:solidFill>
              </a:rPr>
              <a:t>215 million euros</a:t>
            </a:r>
            <a:endParaRPr lang="en-GB" sz="1600" dirty="0">
              <a:solidFill>
                <a:schemeClr val="bg2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143000" y="4961891"/>
            <a:ext cx="2252777" cy="4431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868363" eaLnBrk="0" hangingPunct="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2"/>
                </a:solidFill>
              </a:rPr>
              <a:t>R&amp;D loans to companies</a:t>
            </a:r>
            <a:br>
              <a:rPr lang="en-GB" sz="1600" dirty="0" smtClean="0">
                <a:solidFill>
                  <a:schemeClr val="bg2"/>
                </a:solidFill>
              </a:rPr>
            </a:br>
            <a:r>
              <a:rPr lang="en-GB" sz="1600" dirty="0" smtClean="0">
                <a:solidFill>
                  <a:schemeClr val="bg2"/>
                </a:solidFill>
              </a:rPr>
              <a:t>101 million euros</a:t>
            </a:r>
            <a:endParaRPr lang="en-GB" sz="1600" dirty="0">
              <a:solidFill>
                <a:schemeClr val="bg2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5251531" y="3076457"/>
            <a:ext cx="1665521" cy="11079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68363" eaLnBrk="0" hangingPunct="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2"/>
                </a:solidFill>
              </a:rPr>
              <a:t>Research funding</a:t>
            </a:r>
            <a:br>
              <a:rPr lang="en-GB" sz="1600" dirty="0" smtClean="0">
                <a:solidFill>
                  <a:schemeClr val="bg2"/>
                </a:solidFill>
              </a:rPr>
            </a:br>
            <a:r>
              <a:rPr lang="en-GB" sz="1600" dirty="0" smtClean="0">
                <a:solidFill>
                  <a:schemeClr val="bg2"/>
                </a:solidFill>
              </a:rPr>
              <a:t>for universities,</a:t>
            </a:r>
            <a:br>
              <a:rPr lang="en-GB" sz="1600" dirty="0" smtClean="0">
                <a:solidFill>
                  <a:schemeClr val="bg2"/>
                </a:solidFill>
              </a:rPr>
            </a:br>
            <a:r>
              <a:rPr lang="en-GB" sz="1600" dirty="0" smtClean="0">
                <a:solidFill>
                  <a:schemeClr val="bg2"/>
                </a:solidFill>
              </a:rPr>
              <a:t>research institutes</a:t>
            </a:r>
            <a:br>
              <a:rPr lang="en-GB" sz="1600" dirty="0" smtClean="0">
                <a:solidFill>
                  <a:schemeClr val="bg2"/>
                </a:solidFill>
              </a:rPr>
            </a:br>
            <a:r>
              <a:rPr lang="en-GB" sz="1600" dirty="0" smtClean="0">
                <a:solidFill>
                  <a:schemeClr val="bg2"/>
                </a:solidFill>
              </a:rPr>
              <a:t>and polytechnics</a:t>
            </a:r>
            <a:br>
              <a:rPr lang="en-GB" sz="1600" dirty="0" smtClean="0">
                <a:solidFill>
                  <a:schemeClr val="bg2"/>
                </a:solidFill>
              </a:rPr>
            </a:br>
            <a:r>
              <a:rPr lang="en-GB" sz="1600" dirty="0" smtClean="0">
                <a:solidFill>
                  <a:schemeClr val="bg2"/>
                </a:solidFill>
              </a:rPr>
              <a:t>203 million euros</a:t>
            </a:r>
            <a:endParaRPr lang="en-GB" sz="1600" dirty="0">
              <a:solidFill>
                <a:schemeClr val="bg2"/>
              </a:solidFill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26720" y="1533525"/>
            <a:ext cx="2828924" cy="8863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868363" eaLnBrk="0" hangingPunct="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2"/>
                </a:solidFill>
              </a:rPr>
              <a:t>Grants in projects launched by municipalities, cooperatives, societies and associations</a:t>
            </a:r>
            <a:br>
              <a:rPr lang="en-GB" sz="1600" dirty="0" smtClean="0">
                <a:solidFill>
                  <a:schemeClr val="bg2"/>
                </a:solidFill>
              </a:rPr>
            </a:br>
            <a:r>
              <a:rPr lang="en-GB" sz="1600" dirty="0" smtClean="0">
                <a:solidFill>
                  <a:schemeClr val="bg2"/>
                </a:solidFill>
              </a:rPr>
              <a:t>10 million euros</a:t>
            </a:r>
            <a:endParaRPr lang="en-GB" sz="1600" dirty="0">
              <a:solidFill>
                <a:schemeClr val="bg2"/>
              </a:solidFill>
            </a:endParaRPr>
          </a:p>
        </p:txBody>
      </p: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908400" y="6544800"/>
            <a:ext cx="612000" cy="180000"/>
          </a:xfrm>
        </p:spPr>
        <p:txBody>
          <a:bodyPr/>
          <a:lstStyle/>
          <a:p>
            <a:r>
              <a:rPr lang="fi-FI" dirty="0" smtClean="0"/>
              <a:t>04-2012</a:t>
            </a:r>
            <a:endParaRPr lang="fi-FI" dirty="0"/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78400" y="6544800"/>
            <a:ext cx="1440000" cy="180000"/>
          </a:xfrm>
        </p:spPr>
        <p:txBody>
          <a:bodyPr/>
          <a:lstStyle/>
          <a:p>
            <a:r>
              <a:rPr lang="fi-FI" dirty="0" smtClean="0"/>
              <a:t>DM 940410</a:t>
            </a:r>
            <a:endParaRPr lang="fi-FI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About Tekes</a:t>
            </a:r>
          </a:p>
        </p:txBody>
      </p:sp>
      <p:sp>
        <p:nvSpPr>
          <p:cNvPr id="3" name="Sisällön paikkamerkki 2"/>
          <p:cNvSpPr txBox="1">
            <a:spLocks noGrp="1"/>
          </p:cNvSpPr>
          <p:nvPr>
            <p:ph type="body" idx="4294967295"/>
          </p:nvPr>
        </p:nvSpPr>
        <p:spPr>
          <a:xfrm>
            <a:off x="457200" y="1427524"/>
            <a:ext cx="7848002" cy="5286411"/>
          </a:xfrm>
        </p:spPr>
        <p:txBody>
          <a:bodyPr/>
          <a:lstStyle/>
          <a:p>
            <a:pPr lvl="0">
              <a:buNone/>
            </a:pPr>
            <a:r>
              <a:rPr lang="en-US" b="1">
                <a:solidFill>
                  <a:srgbClr val="000000"/>
                </a:solidFill>
              </a:rPr>
              <a:t>Our services</a:t>
            </a:r>
          </a:p>
          <a:p>
            <a:pPr lvl="0"/>
            <a:r>
              <a:rPr lang="en-US">
                <a:solidFill>
                  <a:srgbClr val="000000"/>
                </a:solidFill>
              </a:rPr>
              <a:t>Tekes offers risk funding for research and innovation projects.</a:t>
            </a:r>
          </a:p>
          <a:p>
            <a:pPr lvl="0"/>
            <a:r>
              <a:rPr lang="en-US">
                <a:solidFill>
                  <a:srgbClr val="000000"/>
                </a:solidFill>
              </a:rPr>
              <a:t>For young (&lt; 6 years) companies, funding is available for all aspects of business development.</a:t>
            </a:r>
          </a:p>
          <a:p>
            <a:pPr lvl="0">
              <a:buNone/>
            </a:pPr>
            <a:endParaRPr lang="en-US" sz="1000">
              <a:solidFill>
                <a:srgbClr val="000000"/>
              </a:solidFill>
            </a:endParaRPr>
          </a:p>
          <a:p>
            <a:pPr lvl="0">
              <a:buNone/>
            </a:pPr>
            <a:r>
              <a:rPr lang="en-US" b="1">
                <a:solidFill>
                  <a:srgbClr val="000000"/>
                </a:solidFill>
              </a:rPr>
              <a:t>Customers</a:t>
            </a:r>
          </a:p>
          <a:p>
            <a:pPr lvl="0"/>
            <a:r>
              <a:rPr lang="en-US">
                <a:solidFill>
                  <a:srgbClr val="000000"/>
                </a:solidFill>
              </a:rPr>
              <a:t>Tekes funding is primarily targeted for forerunners and particularly challenging projects:</a:t>
            </a:r>
          </a:p>
          <a:p>
            <a:pPr marL="354009" lvl="1"/>
            <a:r>
              <a:rPr lang="en-US" sz="1900"/>
              <a:t>Finnish companies and subsidiaries of multinational companies located in Finland – some 5,000 active customers.</a:t>
            </a:r>
          </a:p>
          <a:p>
            <a:pPr marL="354009" lvl="1"/>
            <a:r>
              <a:rPr lang="en-US" sz="1900"/>
              <a:t>Universities &amp; research institutes – most Finnish research teams in life sciences and engineering are Tekes customers.</a:t>
            </a:r>
          </a:p>
          <a:p>
            <a:pPr lvl="0">
              <a:buNone/>
            </a:pPr>
            <a:endParaRPr lang="en-US" sz="1000">
              <a:solidFill>
                <a:srgbClr val="000000"/>
              </a:solidFill>
            </a:endParaRPr>
          </a:p>
          <a:p>
            <a:pPr lvl="0">
              <a:buNone/>
            </a:pPr>
            <a:r>
              <a:rPr lang="en-US" b="1">
                <a:solidFill>
                  <a:srgbClr val="000000"/>
                </a:solidFill>
              </a:rPr>
              <a:t>Resources</a:t>
            </a:r>
          </a:p>
          <a:p>
            <a:pPr lvl="0"/>
            <a:r>
              <a:rPr lang="en-US">
                <a:solidFill>
                  <a:srgbClr val="000000"/>
                </a:solidFill>
              </a:rPr>
              <a:t>Budget: In 2012, €554 million from the state budget</a:t>
            </a:r>
          </a:p>
          <a:p>
            <a:pPr lvl="0"/>
            <a:r>
              <a:rPr lang="en-US">
                <a:solidFill>
                  <a:srgbClr val="000000"/>
                </a:solidFill>
              </a:rPr>
              <a:t>Personnel: 370 in Finland and abroad (China, EU, Japan, USA)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111335" y="540000"/>
            <a:ext cx="5193865" cy="889200"/>
          </a:xfrm>
        </p:spPr>
        <p:txBody>
          <a:bodyPr/>
          <a:lstStyle/>
          <a:p>
            <a:r>
              <a:rPr lang="en-GB" dirty="0" err="1" smtClean="0"/>
              <a:t>Tekes</a:t>
            </a:r>
            <a:r>
              <a:rPr lang="en-GB" dirty="0" smtClean="0"/>
              <a:t> aims to</a:t>
            </a:r>
            <a:endParaRPr lang="fi-FI" dirty="0"/>
          </a:p>
        </p:txBody>
      </p:sp>
      <p:pic>
        <p:nvPicPr>
          <p:cNvPr id="18" name="Picture 9" descr="sivu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6000"/>
          </a:blip>
          <a:srcRect/>
          <a:stretch>
            <a:fillRect/>
          </a:stretch>
        </p:blipFill>
        <p:spPr bwMode="auto">
          <a:xfrm>
            <a:off x="0" y="0"/>
            <a:ext cx="2609850" cy="3486150"/>
          </a:xfrm>
          <a:prstGeom prst="rect">
            <a:avLst/>
          </a:prstGeom>
          <a:noFill/>
        </p:spPr>
      </p:pic>
      <p:sp>
        <p:nvSpPr>
          <p:cNvPr id="16" name="Sisällön paikkamerkki 15"/>
          <p:cNvSpPr>
            <a:spLocks noGrp="1"/>
          </p:cNvSpPr>
          <p:nvPr>
            <p:ph sz="half" idx="2"/>
          </p:nvPr>
        </p:nvSpPr>
        <p:spPr>
          <a:xfrm>
            <a:off x="3111336" y="1656000"/>
            <a:ext cx="5058888" cy="4284000"/>
          </a:xfrm>
        </p:spPr>
        <p:txBody>
          <a:bodyPr/>
          <a:lstStyle/>
          <a:p>
            <a:r>
              <a:rPr lang="en-US" dirty="0" smtClean="0"/>
              <a:t>build a strong networked </a:t>
            </a:r>
            <a:r>
              <a:rPr lang="en-US" dirty="0" smtClean="0">
                <a:solidFill>
                  <a:schemeClr val="accent2"/>
                </a:solidFill>
              </a:rPr>
              <a:t>knowledge </a:t>
            </a:r>
            <a:r>
              <a:rPr lang="en-US" dirty="0" smtClean="0">
                <a:solidFill>
                  <a:schemeClr val="tx2"/>
                </a:solidFill>
              </a:rPr>
              <a:t>base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renew the economy </a:t>
            </a:r>
            <a:r>
              <a:rPr lang="en-US" dirty="0" smtClean="0"/>
              <a:t>and create new businesses</a:t>
            </a:r>
          </a:p>
          <a:p>
            <a:endParaRPr lang="en-US" dirty="0" smtClean="0"/>
          </a:p>
          <a:p>
            <a:r>
              <a:rPr lang="en-US" dirty="0" smtClean="0"/>
              <a:t>increase </a:t>
            </a:r>
            <a:r>
              <a:rPr lang="en-US" dirty="0" smtClean="0">
                <a:solidFill>
                  <a:schemeClr val="accent2"/>
                </a:solidFill>
              </a:rPr>
              <a:t>productivity</a:t>
            </a:r>
            <a:r>
              <a:rPr lang="en-US" dirty="0" smtClean="0"/>
              <a:t> in industries </a:t>
            </a:r>
            <a:br>
              <a:rPr lang="en-US" dirty="0" smtClean="0"/>
            </a:br>
            <a:r>
              <a:rPr lang="en-US" dirty="0" smtClean="0"/>
              <a:t>and service sector</a:t>
            </a:r>
          </a:p>
          <a:p>
            <a:endParaRPr lang="en-US" dirty="0" smtClean="0"/>
          </a:p>
          <a:p>
            <a:r>
              <a:rPr lang="en-US" dirty="0" smtClean="0"/>
              <a:t>enhance </a:t>
            </a:r>
            <a:r>
              <a:rPr lang="en-US" dirty="0" smtClean="0">
                <a:solidFill>
                  <a:schemeClr val="accent2"/>
                </a:solidFill>
              </a:rPr>
              <a:t>wellbeing</a:t>
            </a:r>
            <a:r>
              <a:rPr lang="en-US" dirty="0" smtClean="0"/>
              <a:t> in society and </a:t>
            </a:r>
            <a:br>
              <a:rPr lang="en-US" dirty="0" smtClean="0"/>
            </a:br>
            <a:r>
              <a:rPr lang="en-US" dirty="0" smtClean="0"/>
              <a:t>improve environmental sustainability</a:t>
            </a:r>
          </a:p>
          <a:p>
            <a:endParaRPr lang="fi-FI" dirty="0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908400" y="6544800"/>
            <a:ext cx="612000" cy="180000"/>
          </a:xfrm>
        </p:spPr>
        <p:txBody>
          <a:bodyPr/>
          <a:lstStyle/>
          <a:p>
            <a:r>
              <a:rPr lang="fi-FI" dirty="0" smtClean="0"/>
              <a:t>04-2012</a:t>
            </a:r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78400" y="6544800"/>
            <a:ext cx="1440000" cy="180000"/>
          </a:xfrm>
        </p:spPr>
        <p:txBody>
          <a:bodyPr/>
          <a:lstStyle/>
          <a:p>
            <a:r>
              <a:rPr lang="fi-FI" dirty="0" smtClean="0"/>
              <a:t>DM 940410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848000" cy="531546"/>
          </a:xfrm>
        </p:spPr>
        <p:txBody>
          <a:bodyPr/>
          <a:lstStyle/>
          <a:p>
            <a:r>
              <a:rPr lang="fi-FI" dirty="0" err="1" smtClean="0"/>
              <a:t>Following</a:t>
            </a:r>
            <a:r>
              <a:rPr lang="fi-FI" dirty="0" smtClean="0"/>
              <a:t> </a:t>
            </a:r>
            <a:r>
              <a:rPr lang="fi-FI" dirty="0" err="1" smtClean="0"/>
              <a:t>up</a:t>
            </a:r>
            <a:r>
              <a:rPr lang="fi-FI" dirty="0" smtClean="0"/>
              <a:t> the </a:t>
            </a:r>
            <a:r>
              <a:rPr lang="fi-FI" dirty="0" err="1" smtClean="0"/>
              <a:t>Customers</a:t>
            </a:r>
            <a:r>
              <a:rPr lang="fi-FI" dirty="0" smtClean="0"/>
              <a:t> </a:t>
            </a:r>
            <a:r>
              <a:rPr lang="fi-FI" dirty="0" err="1" smtClean="0"/>
              <a:t>Results</a:t>
            </a:r>
            <a:r>
              <a:rPr lang="fi-FI" dirty="0" smtClean="0"/>
              <a:t>:  </a:t>
            </a:r>
            <a:r>
              <a:rPr lang="fi-FI" dirty="0" err="1" smtClean="0"/>
              <a:t>Productivity</a:t>
            </a:r>
            <a:r>
              <a:rPr lang="fi-FI" dirty="0" smtClean="0"/>
              <a:t> </a:t>
            </a:r>
            <a:r>
              <a:rPr lang="fi-FI" dirty="0" smtClean="0"/>
              <a:t>of </a:t>
            </a:r>
            <a:r>
              <a:rPr lang="fi-FI" dirty="0" err="1" smtClean="0"/>
              <a:t>SMEs</a:t>
            </a:r>
            <a:endParaRPr lang="fi-FI" dirty="0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idx="1"/>
          </p:nvPr>
        </p:nvGraphicFramePr>
        <p:xfrm>
          <a:off x="302455" y="1683898"/>
          <a:ext cx="7848600" cy="4284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in paikkamerkki 4"/>
          <p:cNvSpPr>
            <a:spLocks noGrp="1"/>
          </p:cNvSpPr>
          <p:nvPr>
            <p:ph type="body" sz="quarter" idx="14"/>
          </p:nvPr>
        </p:nvSpPr>
        <p:spPr>
          <a:xfrm>
            <a:off x="457200" y="6165113"/>
            <a:ext cx="4900618" cy="428400"/>
          </a:xfrm>
        </p:spPr>
        <p:txBody>
          <a:bodyPr/>
          <a:lstStyle/>
          <a:p>
            <a:r>
              <a:rPr lang="fi-FI" dirty="0" err="1" smtClean="0"/>
              <a:t>Source</a:t>
            </a:r>
            <a:r>
              <a:rPr lang="fi-FI" dirty="0" smtClean="0"/>
              <a:t>: </a:t>
            </a:r>
            <a:r>
              <a:rPr lang="fi-FI" dirty="0" err="1" smtClean="0"/>
              <a:t>Etlatieto</a:t>
            </a:r>
            <a:r>
              <a:rPr lang="fi-FI" dirty="0" smtClean="0"/>
              <a:t> Oy (2012)</a:t>
            </a:r>
            <a:endParaRPr lang="fi-FI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08-2012</a:t>
            </a:r>
            <a:endParaRPr lang="fi-FI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DM</a:t>
            </a:r>
            <a:endParaRPr lang="fi-FI" dirty="0"/>
          </a:p>
        </p:txBody>
      </p:sp>
      <p:sp>
        <p:nvSpPr>
          <p:cNvPr id="9" name="Tekstikehys 8"/>
          <p:cNvSpPr txBox="1"/>
          <p:nvPr/>
        </p:nvSpPr>
        <p:spPr>
          <a:xfrm>
            <a:off x="1920969" y="1443037"/>
            <a:ext cx="3210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 smtClean="0"/>
              <a:t>Total </a:t>
            </a:r>
            <a:r>
              <a:rPr lang="fi-FI" sz="1400" b="1" dirty="0" err="1" smtClean="0"/>
              <a:t>development</a:t>
            </a:r>
            <a:r>
              <a:rPr lang="fi-FI" sz="1400" b="1" dirty="0" smtClean="0"/>
              <a:t> (</a:t>
            </a:r>
            <a:r>
              <a:rPr lang="fi-FI" sz="1400" b="1" dirty="0" err="1" smtClean="0"/>
              <a:t>weighted</a:t>
            </a:r>
            <a:r>
              <a:rPr lang="fi-FI" sz="1400" b="1" dirty="0" smtClean="0"/>
              <a:t> </a:t>
            </a:r>
            <a:r>
              <a:rPr lang="fi-FI" sz="1400" b="1" dirty="0" err="1" smtClean="0"/>
              <a:t>mean</a:t>
            </a:r>
            <a:r>
              <a:rPr lang="fi-FI" sz="1400" b="1" dirty="0" smtClean="0"/>
              <a:t>)</a:t>
            </a:r>
            <a:endParaRPr lang="fi-FI" sz="1400" b="1" dirty="0"/>
          </a:p>
        </p:txBody>
      </p:sp>
      <p:sp>
        <p:nvSpPr>
          <p:cNvPr id="10" name="Tekstikehys 9"/>
          <p:cNvSpPr txBox="1"/>
          <p:nvPr/>
        </p:nvSpPr>
        <p:spPr>
          <a:xfrm>
            <a:off x="6367149" y="3291840"/>
            <a:ext cx="25658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dirty="0" err="1" smtClean="0"/>
              <a:t>Firms</a:t>
            </a:r>
            <a:r>
              <a:rPr lang="fi-FI" dirty="0" smtClean="0"/>
              <a:t> </a:t>
            </a:r>
            <a:r>
              <a:rPr lang="fi-FI" dirty="0" err="1" smtClean="0"/>
              <a:t>funded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Tekes </a:t>
            </a:r>
            <a:endParaRPr lang="fi-FI" dirty="0"/>
          </a:p>
        </p:txBody>
      </p:sp>
      <p:sp>
        <p:nvSpPr>
          <p:cNvPr id="11" name="Tekstikehys 10"/>
          <p:cNvSpPr txBox="1"/>
          <p:nvPr/>
        </p:nvSpPr>
        <p:spPr>
          <a:xfrm>
            <a:off x="6367149" y="3613052"/>
            <a:ext cx="18005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dirty="0" smtClean="0"/>
              <a:t>Total </a:t>
            </a:r>
            <a:r>
              <a:rPr lang="fi-FI" dirty="0" err="1" smtClean="0"/>
              <a:t>population</a:t>
            </a:r>
            <a:endParaRPr lang="fi-FI" dirty="0"/>
          </a:p>
        </p:txBody>
      </p:sp>
      <p:sp>
        <p:nvSpPr>
          <p:cNvPr id="12" name="Tekstikehys 11"/>
          <p:cNvSpPr txBox="1"/>
          <p:nvPr/>
        </p:nvSpPr>
        <p:spPr>
          <a:xfrm>
            <a:off x="6364803" y="3948332"/>
            <a:ext cx="269407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dirty="0" err="1" smtClean="0"/>
              <a:t>Counterparts</a:t>
            </a:r>
            <a:r>
              <a:rPr lang="fi-FI" dirty="0" smtClean="0"/>
              <a:t> –no Tekes </a:t>
            </a:r>
          </a:p>
          <a:p>
            <a:r>
              <a:rPr lang="fi-FI" dirty="0" err="1" smtClean="0"/>
              <a:t>funding</a:t>
            </a:r>
            <a:endParaRPr lang="fi-FI" dirty="0"/>
          </a:p>
        </p:txBody>
      </p:sp>
      <p:sp>
        <p:nvSpPr>
          <p:cNvPr id="14" name="Tekstin paikkamerkki 2"/>
          <p:cNvSpPr txBox="1">
            <a:spLocks/>
          </p:cNvSpPr>
          <p:nvPr/>
        </p:nvSpPr>
        <p:spPr>
          <a:xfrm>
            <a:off x="511124" y="1125470"/>
            <a:ext cx="7848000" cy="3571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3C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Firms</a:t>
            </a:r>
            <a:r>
              <a:rPr kumimoji="0" lang="fi-FI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3C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i-FI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3C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funded</a:t>
            </a:r>
            <a:r>
              <a:rPr kumimoji="0" lang="fi-FI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3C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i-FI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3C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</a:t>
            </a:r>
            <a:r>
              <a:rPr kumimoji="0" lang="fi-FI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3C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Tekes in 2001 (2001 = 100)</a:t>
            </a: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srgbClr val="0083C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tsikko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chemeClr val="tx1"/>
                </a:solidFill>
              </a:rPr>
              <a:t>Growth companies are the most important target group for Tekes</a:t>
            </a:r>
            <a:endParaRPr lang="en-GB" sz="2800" dirty="0">
              <a:solidFill>
                <a:schemeClr val="tx1"/>
              </a:solidFill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430149" y="1830378"/>
            <a:ext cx="3990972" cy="3289499"/>
            <a:chOff x="466725" y="1415850"/>
            <a:chExt cx="3990972" cy="3289499"/>
          </a:xfrm>
        </p:grpSpPr>
        <p:grpSp>
          <p:nvGrpSpPr>
            <p:cNvPr id="3" name="Group 10"/>
            <p:cNvGrpSpPr/>
            <p:nvPr/>
          </p:nvGrpSpPr>
          <p:grpSpPr>
            <a:xfrm>
              <a:off x="466725" y="1415850"/>
              <a:ext cx="3990972" cy="3289499"/>
              <a:chOff x="723901" y="1511099"/>
              <a:chExt cx="4200524" cy="3270451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723901" y="1605418"/>
                <a:ext cx="4200524" cy="3040279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Moon 8"/>
              <p:cNvSpPr/>
              <p:nvPr/>
            </p:nvSpPr>
            <p:spPr>
              <a:xfrm>
                <a:off x="842704" y="1511099"/>
                <a:ext cx="543098" cy="3270451"/>
              </a:xfrm>
              <a:prstGeom prst="moon">
                <a:avLst>
                  <a:gd name="adj" fmla="val 30851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000665" y="1629438"/>
              <a:ext cx="337131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ts val="1200"/>
                </a:spcAft>
              </a:pPr>
              <a:r>
                <a:rPr lang="en-GB" sz="2000" dirty="0" smtClean="0">
                  <a:solidFill>
                    <a:srgbClr val="004B8D"/>
                  </a:solidFill>
                  <a:cs typeface="Arial" charset="0"/>
                </a:rPr>
                <a:t>Young, innovative companies which are </a:t>
              </a:r>
              <a:br>
                <a:rPr lang="en-GB" sz="2000" dirty="0" smtClean="0">
                  <a:solidFill>
                    <a:srgbClr val="004B8D"/>
                  </a:solidFill>
                  <a:cs typeface="Arial" charset="0"/>
                </a:rPr>
              </a:br>
              <a:r>
                <a:rPr lang="en-GB" sz="2000" dirty="0" smtClean="0">
                  <a:solidFill>
                    <a:srgbClr val="004B8D"/>
                  </a:solidFill>
                  <a:cs typeface="Arial" charset="0"/>
                </a:rPr>
                <a:t>involved in the Tekes </a:t>
              </a:r>
              <a:br>
                <a:rPr lang="en-GB" sz="2000" dirty="0" smtClean="0">
                  <a:solidFill>
                    <a:srgbClr val="004B8D"/>
                  </a:solidFill>
                  <a:cs typeface="Arial" charset="0"/>
                </a:rPr>
              </a:br>
              <a:r>
                <a:rPr lang="en-GB" sz="2000" dirty="0" smtClean="0">
                  <a:solidFill>
                    <a:srgbClr val="004B8D"/>
                  </a:solidFill>
                  <a:cs typeface="Arial" charset="0"/>
                </a:rPr>
                <a:t>funding programme and </a:t>
              </a:r>
              <a:br>
                <a:rPr lang="en-GB" sz="2000" dirty="0" smtClean="0">
                  <a:solidFill>
                    <a:srgbClr val="004B8D"/>
                  </a:solidFill>
                  <a:cs typeface="Arial" charset="0"/>
                </a:rPr>
              </a:br>
              <a:r>
                <a:rPr lang="en-GB" sz="2000" dirty="0" smtClean="0">
                  <a:solidFill>
                    <a:srgbClr val="004B8D"/>
                  </a:solidFill>
                  <a:cs typeface="Arial" charset="0"/>
                </a:rPr>
                <a:t>seek fast growth increased their turnover from 10 million euros to 250 million euros in four years during the recession.</a:t>
              </a:r>
              <a:endParaRPr lang="en-GB" dirty="0">
                <a:solidFill>
                  <a:srgbClr val="004B8D"/>
                </a:solidFill>
                <a:cs typeface="Arial" charset="0"/>
              </a:endParaRPr>
            </a:p>
          </p:txBody>
        </p:sp>
      </p:grpSp>
      <p:grpSp>
        <p:nvGrpSpPr>
          <p:cNvPr id="4" name="Group 11"/>
          <p:cNvGrpSpPr/>
          <p:nvPr/>
        </p:nvGrpSpPr>
        <p:grpSpPr>
          <a:xfrm>
            <a:off x="4407854" y="666750"/>
            <a:ext cx="4736146" cy="6191250"/>
            <a:chOff x="4407854" y="666750"/>
            <a:chExt cx="4736146" cy="61912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407854" y="1854000"/>
              <a:ext cx="4736146" cy="50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8210550" y="666750"/>
              <a:ext cx="933450" cy="1323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mtClean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/>
          <p:cNvSpPr>
            <a:spLocks noGrp="1"/>
          </p:cNvSpPr>
          <p:nvPr>
            <p:ph type="title"/>
          </p:nvPr>
        </p:nvSpPr>
        <p:spPr>
          <a:xfrm>
            <a:off x="457200" y="540000"/>
            <a:ext cx="7848000" cy="666849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ts val="2600"/>
              </a:lnSpc>
              <a:spcAft>
                <a:spcPts val="300"/>
              </a:spcAft>
            </a:pPr>
            <a:r>
              <a:rPr lang="en-GB" sz="2400" dirty="0" smtClean="0"/>
              <a:t>The start-up companies funded by Tekes grow fast and succes</a:t>
            </a:r>
            <a:r>
              <a:rPr lang="en-GB" sz="2400" dirty="0" smtClean="0">
                <a:solidFill>
                  <a:schemeClr val="bg2"/>
                </a:solidFill>
              </a:rPr>
              <a:t>s</a:t>
            </a:r>
            <a:r>
              <a:rPr lang="en-GB" sz="2400" dirty="0" smtClean="0"/>
              <a:t>fully</a:t>
            </a:r>
            <a:endParaRPr lang="en-GB" sz="2400" dirty="0"/>
          </a:p>
        </p:txBody>
      </p:sp>
      <p:sp>
        <p:nvSpPr>
          <p:cNvPr id="18" name="Rectangle 1"/>
          <p:cNvSpPr>
            <a:spLocks noGrp="1" noChangeArrowheads="1"/>
          </p:cNvSpPr>
          <p:nvPr>
            <p:ph sz="half" idx="1"/>
          </p:nvPr>
        </p:nvSpPr>
        <p:spPr bwMode="auto">
          <a:xfrm>
            <a:off x="457200" y="1656000"/>
            <a:ext cx="3924300" cy="42319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t" anchorCtr="0">
            <a:sp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GB" sz="1800" dirty="0" smtClean="0"/>
              <a:t>Wired Magazine ranked the hottest start-up companies in Europe in 2012. Tekes has provided funding for all the Finnish companies mentioned on the ranking list</a:t>
            </a:r>
            <a:r>
              <a:rPr lang="en-GB" sz="1800" dirty="0" smtClean="0">
                <a:ea typeface="Calibri" pitchFamily="34" charset="0"/>
                <a:cs typeface="Arial" charset="0"/>
              </a:rPr>
              <a:t>:</a:t>
            </a:r>
          </a:p>
          <a:p>
            <a:pPr marL="180975" indent="-180975">
              <a:spcAft>
                <a:spcPts val="300"/>
              </a:spcAft>
              <a:buFont typeface="Arial" pitchFamily="34" charset="0"/>
              <a:buChar char="•"/>
            </a:pPr>
            <a:r>
              <a:rPr lang="fi-FI" sz="1600" dirty="0" smtClean="0">
                <a:ea typeface="Calibri" pitchFamily="34" charset="0"/>
                <a:cs typeface="Arial" charset="0"/>
              </a:rPr>
              <a:t>Ovelin</a:t>
            </a:r>
          </a:p>
          <a:p>
            <a:pPr marL="180975" indent="-180975">
              <a:spcAft>
                <a:spcPts val="300"/>
              </a:spcAft>
              <a:buFont typeface="Arial" pitchFamily="34" charset="0"/>
              <a:buChar char="•"/>
            </a:pPr>
            <a:r>
              <a:rPr lang="fi-FI" sz="1600" dirty="0" smtClean="0">
                <a:ea typeface="Calibri" pitchFamily="34" charset="0"/>
                <a:cs typeface="Arial" charset="0"/>
              </a:rPr>
              <a:t>Kiosked </a:t>
            </a:r>
          </a:p>
          <a:p>
            <a:pPr marL="180975" indent="-180975">
              <a:spcAft>
                <a:spcPts val="300"/>
              </a:spcAft>
              <a:buFont typeface="Arial" pitchFamily="34" charset="0"/>
              <a:buChar char="•"/>
            </a:pPr>
            <a:r>
              <a:rPr lang="fi-FI" sz="1600" dirty="0" smtClean="0">
                <a:ea typeface="Calibri" pitchFamily="34" charset="0"/>
                <a:cs typeface="Arial" charset="0"/>
              </a:rPr>
              <a:t>Tinkercad </a:t>
            </a:r>
          </a:p>
          <a:p>
            <a:pPr marL="180975" indent="-180975">
              <a:spcAft>
                <a:spcPts val="300"/>
              </a:spcAft>
              <a:buFont typeface="Arial" pitchFamily="34" charset="0"/>
              <a:buChar char="•"/>
            </a:pPr>
            <a:r>
              <a:rPr lang="fi-FI" sz="1600" dirty="0" smtClean="0">
                <a:ea typeface="Calibri" pitchFamily="34" charset="0"/>
                <a:cs typeface="Arial" charset="0"/>
              </a:rPr>
              <a:t>Audiodraft </a:t>
            </a:r>
          </a:p>
          <a:p>
            <a:pPr marL="180975" indent="-180975">
              <a:spcAft>
                <a:spcPts val="300"/>
              </a:spcAft>
              <a:buFont typeface="Arial" pitchFamily="34" charset="0"/>
              <a:buChar char="•"/>
            </a:pPr>
            <a:r>
              <a:rPr lang="fi-FI" sz="1600" dirty="0" smtClean="0">
                <a:ea typeface="Calibri" pitchFamily="34" charset="0"/>
                <a:cs typeface="Arial" charset="0"/>
              </a:rPr>
              <a:t>Grand Cru</a:t>
            </a:r>
          </a:p>
          <a:p>
            <a:pPr marL="180975" indent="-180975">
              <a:spcAft>
                <a:spcPts val="300"/>
              </a:spcAft>
              <a:buFont typeface="Arial" pitchFamily="34" charset="0"/>
              <a:buChar char="•"/>
            </a:pPr>
            <a:r>
              <a:rPr lang="fi-FI" sz="1600" dirty="0" smtClean="0">
                <a:ea typeface="Calibri" pitchFamily="34" charset="0"/>
                <a:cs typeface="Arial" charset="0"/>
              </a:rPr>
              <a:t>Mendor </a:t>
            </a:r>
          </a:p>
          <a:p>
            <a:pPr marL="180975" indent="-180975">
              <a:spcAft>
                <a:spcPts val="300"/>
              </a:spcAft>
              <a:buFont typeface="Arial" pitchFamily="34" charset="0"/>
              <a:buChar char="•"/>
            </a:pPr>
            <a:r>
              <a:rPr lang="fi-FI" sz="1600" dirty="0" smtClean="0">
                <a:ea typeface="Calibri" pitchFamily="34" charset="0"/>
                <a:cs typeface="Arial" charset="0"/>
              </a:rPr>
              <a:t>Powerkiss</a:t>
            </a:r>
          </a:p>
          <a:p>
            <a:pPr marL="180975" indent="-180975">
              <a:spcAft>
                <a:spcPts val="300"/>
              </a:spcAft>
              <a:buFont typeface="Arial" pitchFamily="34" charset="0"/>
              <a:buChar char="•"/>
            </a:pPr>
            <a:r>
              <a:rPr lang="fi-FI" sz="1600" dirty="0" smtClean="0">
                <a:ea typeface="Calibri" pitchFamily="34" charset="0"/>
                <a:cs typeface="Arial" charset="0"/>
              </a:rPr>
              <a:t>Steam Republic</a:t>
            </a:r>
          </a:p>
          <a:p>
            <a:pPr marL="180975" indent="-180975">
              <a:spcAft>
                <a:spcPts val="300"/>
              </a:spcAft>
              <a:buFont typeface="Arial" pitchFamily="34" charset="0"/>
              <a:buChar char="•"/>
            </a:pPr>
            <a:r>
              <a:rPr lang="fi-FI" sz="1600" dirty="0" smtClean="0">
                <a:ea typeface="Calibri" pitchFamily="34" charset="0"/>
                <a:cs typeface="Arial" charset="0"/>
              </a:rPr>
              <a:t>Thirdpresence</a:t>
            </a:r>
          </a:p>
          <a:p>
            <a:pPr marL="180975" indent="-180975">
              <a:spcAft>
                <a:spcPts val="300"/>
              </a:spcAft>
              <a:buFont typeface="Arial" pitchFamily="34" charset="0"/>
              <a:buChar char="•"/>
            </a:pPr>
            <a:r>
              <a:rPr lang="fi-FI" sz="1600" dirty="0" smtClean="0">
                <a:ea typeface="Calibri" pitchFamily="34" charset="0"/>
                <a:cs typeface="Arial" charset="0"/>
              </a:rPr>
              <a:t>Grey Area </a:t>
            </a:r>
            <a:r>
              <a:rPr lang="fi-FI" sz="1400" dirty="0" smtClean="0">
                <a:ea typeface="Calibri" pitchFamily="34" charset="0"/>
                <a:cs typeface="Arial" charset="0"/>
              </a:rPr>
              <a:t>(</a:t>
            </a:r>
            <a:r>
              <a:rPr lang="fi-FI" sz="1400" dirty="0" err="1" smtClean="0">
                <a:ea typeface="Calibri" pitchFamily="34" charset="0"/>
                <a:cs typeface="Arial" charset="0"/>
              </a:rPr>
              <a:t>also</a:t>
            </a:r>
            <a:r>
              <a:rPr lang="fi-FI" sz="1400" dirty="0" smtClean="0">
                <a:ea typeface="Calibri" pitchFamily="34" charset="0"/>
                <a:cs typeface="Arial" charset="0"/>
              </a:rPr>
              <a:t> </a:t>
            </a:r>
            <a:r>
              <a:rPr lang="fi-FI" sz="1400" dirty="0" err="1" smtClean="0">
                <a:ea typeface="Calibri" pitchFamily="34" charset="0"/>
                <a:cs typeface="Arial" charset="0"/>
              </a:rPr>
              <a:t>ranked</a:t>
            </a:r>
            <a:r>
              <a:rPr lang="fi-FI" sz="1400" dirty="0" smtClean="0">
                <a:ea typeface="Calibri" pitchFamily="34" charset="0"/>
                <a:cs typeface="Arial" charset="0"/>
              </a:rPr>
              <a:t> </a:t>
            </a:r>
            <a:r>
              <a:rPr lang="fi-FI" sz="1400" dirty="0" err="1" smtClean="0">
                <a:ea typeface="Calibri" pitchFamily="34" charset="0"/>
                <a:cs typeface="Arial" charset="0"/>
              </a:rPr>
              <a:t>high</a:t>
            </a:r>
            <a:r>
              <a:rPr lang="fi-FI" sz="1400" dirty="0" smtClean="0">
                <a:ea typeface="Calibri" pitchFamily="34" charset="0"/>
                <a:cs typeface="Arial" charset="0"/>
              </a:rPr>
              <a:t> in 2011)</a:t>
            </a:r>
            <a:endParaRPr lang="en-GB" sz="1400" dirty="0">
              <a:ea typeface="Calibri" pitchFamily="34" charset="0"/>
              <a:cs typeface="Arial" charset="0"/>
            </a:endParaRPr>
          </a:p>
        </p:txBody>
      </p:sp>
      <p:sp>
        <p:nvSpPr>
          <p:cNvPr id="22" name="Sisällön paikkamerkki 21"/>
          <p:cNvSpPr>
            <a:spLocks noGrp="1"/>
          </p:cNvSpPr>
          <p:nvPr>
            <p:ph sz="half" idx="2"/>
          </p:nvPr>
        </p:nvSpPr>
        <p:spPr>
          <a:xfrm>
            <a:off x="4456800" y="1656000"/>
            <a:ext cx="3848400" cy="4693593"/>
          </a:xfrm>
        </p:spPr>
        <p:txBody>
          <a:bodyPr>
            <a:sp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GB" sz="1800" dirty="0" smtClean="0"/>
              <a:t>43 out of the top 50 companies on the Deloitte Technology Fast 50 Finland ranking list have received funding from Tekes, among them the ten fastest growing companies</a:t>
            </a:r>
            <a:r>
              <a:rPr lang="en-GB" sz="1800" dirty="0" smtClean="0">
                <a:ea typeface="Times New Roman" pitchFamily="18" charset="0"/>
                <a:cs typeface="Arial" charset="0"/>
              </a:rPr>
              <a:t>:</a:t>
            </a:r>
          </a:p>
          <a:p>
            <a:pPr marL="266700" indent="-266700" eaLnBrk="0" hangingPunct="0">
              <a:spcAft>
                <a:spcPts val="3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1600" dirty="0" smtClean="0">
                <a:ea typeface="Times New Roman" pitchFamily="18" charset="0"/>
                <a:cs typeface="Arial" charset="0"/>
              </a:rPr>
              <a:t>Confidex Oy (5,513 %)</a:t>
            </a:r>
          </a:p>
          <a:p>
            <a:pPr marL="266700" indent="-266700" eaLnBrk="0" hangingPunct="0">
              <a:spcAft>
                <a:spcPts val="3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1600" dirty="0" smtClean="0">
                <a:ea typeface="Times New Roman" pitchFamily="18" charset="0"/>
                <a:cs typeface="Arial" charset="0"/>
              </a:rPr>
              <a:t>Snoobi Oy (4,652 %)</a:t>
            </a:r>
          </a:p>
          <a:p>
            <a:pPr marL="266700" indent="-266700" eaLnBrk="0" hangingPunct="0">
              <a:spcAft>
                <a:spcPts val="3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1600" dirty="0" smtClean="0">
                <a:ea typeface="Times New Roman" pitchFamily="18" charset="0"/>
                <a:cs typeface="Arial" charset="0"/>
              </a:rPr>
              <a:t>Analyse</a:t>
            </a:r>
            <a:r>
              <a:rPr lang="en-GB" sz="1800" dirty="0" smtClean="0">
                <a:ea typeface="Times New Roman" pitchFamily="18" charset="0"/>
                <a:cs typeface="Arial" charset="0"/>
              </a:rPr>
              <a:t>²</a:t>
            </a:r>
            <a:r>
              <a:rPr lang="en-GB" sz="1600" dirty="0" smtClean="0">
                <a:ea typeface="Times New Roman" pitchFamily="18" charset="0"/>
                <a:cs typeface="Arial" charset="0"/>
              </a:rPr>
              <a:t> (4,068 %)</a:t>
            </a:r>
          </a:p>
          <a:p>
            <a:pPr marL="266700" indent="-266700" eaLnBrk="0" hangingPunct="0">
              <a:spcAft>
                <a:spcPts val="3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1600" dirty="0" smtClean="0">
                <a:ea typeface="Times New Roman" pitchFamily="18" charset="0"/>
                <a:cs typeface="Arial" charset="0"/>
              </a:rPr>
              <a:t>Uoma Oy (3,015 %)</a:t>
            </a:r>
          </a:p>
          <a:p>
            <a:pPr marL="266700" indent="-266700" eaLnBrk="0" hangingPunct="0">
              <a:spcAft>
                <a:spcPts val="3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1600" dirty="0" smtClean="0">
                <a:ea typeface="Times New Roman" pitchFamily="18" charset="0"/>
                <a:cs typeface="Arial" charset="0"/>
              </a:rPr>
              <a:t>Klikkicom Oy (2,308 %)</a:t>
            </a:r>
          </a:p>
          <a:p>
            <a:pPr marL="266700" indent="-266700" eaLnBrk="0" hangingPunct="0">
              <a:spcAft>
                <a:spcPts val="3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1600" dirty="0" smtClean="0">
                <a:ea typeface="Times New Roman" pitchFamily="18" charset="0"/>
                <a:cs typeface="Arial" charset="0"/>
              </a:rPr>
              <a:t>Sympa Oy (2,177 %)</a:t>
            </a:r>
          </a:p>
          <a:p>
            <a:pPr marL="266700" indent="-266700" eaLnBrk="0" hangingPunct="0">
              <a:spcAft>
                <a:spcPts val="3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1600" dirty="0" smtClean="0">
                <a:ea typeface="Times New Roman" pitchFamily="18" charset="0"/>
                <a:cs typeface="Arial" charset="0"/>
              </a:rPr>
              <a:t>OptoFidelity Oy (1,738 %) </a:t>
            </a:r>
          </a:p>
          <a:p>
            <a:pPr marL="266700" indent="-266700" eaLnBrk="0" hangingPunct="0">
              <a:spcAft>
                <a:spcPts val="3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1600" dirty="0" smtClean="0">
                <a:ea typeface="Times New Roman" pitchFamily="18" charset="0"/>
                <a:cs typeface="Arial" charset="0"/>
              </a:rPr>
              <a:t>Endero Oy (1,548 %)</a:t>
            </a:r>
          </a:p>
          <a:p>
            <a:pPr marL="266700" indent="-266700" eaLnBrk="0" hangingPunct="0">
              <a:spcAft>
                <a:spcPts val="3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1600" dirty="0" smtClean="0">
                <a:ea typeface="Times New Roman" pitchFamily="18" charset="0"/>
                <a:cs typeface="Arial" charset="0"/>
              </a:rPr>
              <a:t>Netvisor Oy (1,532 %)</a:t>
            </a:r>
          </a:p>
          <a:p>
            <a:pPr marL="266700" indent="-266700" eaLnBrk="0" hangingPunct="0">
              <a:spcAft>
                <a:spcPts val="3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1600" dirty="0" smtClean="0">
                <a:ea typeface="Times New Roman" pitchFamily="18" charset="0"/>
                <a:cs typeface="Arial" charset="0"/>
              </a:rPr>
              <a:t>Beneq Oy (1,090 %)</a:t>
            </a:r>
            <a:br>
              <a:rPr lang="en-GB" sz="1600" dirty="0" smtClean="0">
                <a:ea typeface="Times New Roman" pitchFamily="18" charset="0"/>
                <a:cs typeface="Arial" charset="0"/>
              </a:rPr>
            </a:br>
            <a:r>
              <a:rPr lang="en-GB" sz="1400" dirty="0" smtClean="0">
                <a:ea typeface="Times New Roman" pitchFamily="18" charset="0"/>
                <a:cs typeface="Arial" charset="0"/>
              </a:rPr>
              <a:t>(</a:t>
            </a:r>
            <a:r>
              <a:rPr lang="en-GB" sz="1400" dirty="0" smtClean="0"/>
              <a:t>in parentheses the increase </a:t>
            </a:r>
            <a:br>
              <a:rPr lang="en-GB" sz="1400" dirty="0" smtClean="0"/>
            </a:br>
            <a:r>
              <a:rPr lang="en-GB" sz="1400" dirty="0" smtClean="0"/>
              <a:t>in turnover over five years</a:t>
            </a:r>
            <a:r>
              <a:rPr lang="en-GB" sz="1400" dirty="0" smtClean="0">
                <a:ea typeface="Times New Roman" pitchFamily="18" charset="0"/>
                <a:cs typeface="Arial" charset="0"/>
              </a:rPr>
              <a:t>)</a:t>
            </a:r>
            <a:endParaRPr lang="en-GB" sz="1400" dirty="0"/>
          </a:p>
        </p:txBody>
      </p:sp>
      <p:sp>
        <p:nvSpPr>
          <p:cNvPr id="305154" name="Päivämäärän paikkamerkki 2"/>
          <p:cNvSpPr>
            <a:spLocks noGrp="1"/>
          </p:cNvSpPr>
          <p:nvPr>
            <p:ph type="dt" sz="half" idx="10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08-2012</a:t>
            </a:r>
          </a:p>
        </p:txBody>
      </p:sp>
      <p:sp>
        <p:nvSpPr>
          <p:cNvPr id="305155" name="Alatunnisteen paikkamerkki 3"/>
          <p:cNvSpPr>
            <a:spLocks noGrp="1"/>
          </p:cNvSpPr>
          <p:nvPr>
            <p:ph type="ftr" sz="quarter" idx="11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DM 928485</a:t>
            </a:r>
            <a:endParaRPr lang="en-GB" dirty="0" smtClean="0"/>
          </a:p>
        </p:txBody>
      </p:sp>
      <p:pic>
        <p:nvPicPr>
          <p:cNvPr id="13" name="Picture 2" descr="Technology Fast 5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43700" y="3429000"/>
            <a:ext cx="1466850" cy="762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4577" y="3067050"/>
            <a:ext cx="17907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Our approach</a:t>
            </a:r>
          </a:p>
        </p:txBody>
      </p:sp>
      <p:sp>
        <p:nvSpPr>
          <p:cNvPr id="3" name="Sisällön paikkamerkki 2"/>
          <p:cNvSpPr txBox="1">
            <a:spLocks noGrp="1"/>
          </p:cNvSpPr>
          <p:nvPr>
            <p:ph type="body" idx="4294967295"/>
          </p:nvPr>
        </p:nvSpPr>
        <p:spPr>
          <a:xfrm>
            <a:off x="457200" y="1214423"/>
            <a:ext cx="7848002" cy="5286411"/>
          </a:xfrm>
        </p:spPr>
        <p:txBody>
          <a:bodyPr/>
          <a:lstStyle/>
          <a:p>
            <a:pPr lvl="0">
              <a:buNone/>
            </a:pPr>
            <a:r>
              <a:rPr lang="en-US" b="1">
                <a:solidFill>
                  <a:srgbClr val="000000"/>
                </a:solidFill>
              </a:rPr>
              <a:t>Tekes complements private financiers</a:t>
            </a:r>
          </a:p>
          <a:p>
            <a:pPr lvl="0"/>
            <a:r>
              <a:rPr lang="en-US">
                <a:solidFill>
                  <a:srgbClr val="000000"/>
                </a:solidFill>
              </a:rPr>
              <a:t>we accept more risks than private financiers, if risks are comparable to business potential</a:t>
            </a:r>
          </a:p>
          <a:p>
            <a:pPr lvl="0"/>
            <a:r>
              <a:rPr lang="en-US">
                <a:solidFill>
                  <a:srgbClr val="000000"/>
                </a:solidFill>
              </a:rPr>
              <a:t>we address market failure related to availability of private seed and start-up funding</a:t>
            </a:r>
          </a:p>
          <a:p>
            <a:pPr lvl="0"/>
            <a:r>
              <a:rPr lang="en-US">
                <a:solidFill>
                  <a:srgbClr val="000000"/>
                </a:solidFill>
              </a:rPr>
              <a:t>we do not take equity in the companies that we finance</a:t>
            </a:r>
          </a:p>
          <a:p>
            <a:pPr lvl="0"/>
            <a:r>
              <a:rPr lang="en-US">
                <a:solidFill>
                  <a:srgbClr val="000000"/>
                </a:solidFill>
              </a:rPr>
              <a:t>all intellectual property created in Tekes funded projects belongs to companies and research organizations that receive funding</a:t>
            </a:r>
          </a:p>
          <a:p>
            <a:pPr lvl="0"/>
            <a:r>
              <a:rPr lang="en-US">
                <a:solidFill>
                  <a:srgbClr val="000000"/>
                </a:solidFill>
              </a:rPr>
              <a:t>our funding does not imply that the company receiving funding has to locate its manufacturing in Finland</a:t>
            </a:r>
          </a:p>
          <a:p>
            <a:pPr lvl="0">
              <a:buNone/>
            </a:pPr>
            <a:endParaRPr lang="en-US" sz="1000">
              <a:solidFill>
                <a:srgbClr val="000000"/>
              </a:solidFill>
            </a:endParaRPr>
          </a:p>
          <a:p>
            <a:pPr lvl="0">
              <a:buNone/>
            </a:pPr>
            <a:r>
              <a:rPr lang="en-US" b="1">
                <a:solidFill>
                  <a:srgbClr val="000000"/>
                </a:solidFill>
              </a:rPr>
              <a:t>Confidentiality  </a:t>
            </a:r>
          </a:p>
          <a:p>
            <a:pPr lvl="0"/>
            <a:r>
              <a:rPr lang="en-US">
                <a:solidFill>
                  <a:srgbClr val="000000"/>
                </a:solidFill>
              </a:rPr>
              <a:t>Tekes does not disclose business confidential information to third parties</a:t>
            </a:r>
          </a:p>
          <a:p>
            <a:pPr lvl="0"/>
            <a:r>
              <a:rPr lang="en-US">
                <a:solidFill>
                  <a:srgbClr val="000000"/>
                </a:solidFill>
              </a:rPr>
              <a:t>applications from companies and research organizations are evaluated in-house by experts with first-hand business experience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2"/>
          <p:cNvSpPr txBox="1">
            <a:spLocks noGrp="1"/>
          </p:cNvSpPr>
          <p:nvPr>
            <p:ph type="body" idx="4294967295"/>
          </p:nvPr>
        </p:nvSpPr>
        <p:spPr>
          <a:xfrm>
            <a:off x="704846" y="3265852"/>
            <a:ext cx="7524753" cy="2031321"/>
          </a:xfrm>
        </p:spPr>
        <p:txBody>
          <a:bodyPr anchorCtr="1">
            <a:spAutoFit/>
          </a:bodyPr>
          <a:lstStyle/>
          <a:p>
            <a:pPr marL="0" lvl="0" indent="0" algn="ctr">
              <a:buNone/>
            </a:pPr>
            <a:r>
              <a:rPr lang="en-US" sz="4400">
                <a:solidFill>
                  <a:srgbClr val="000000"/>
                </a:solidFill>
              </a:rPr>
              <a:t>“Tekes has performed well and is among the world’s leading innovation agencies”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407542" y="578394"/>
            <a:ext cx="4538816" cy="2060033"/>
          </a:xfrm>
          <a:prstGeom prst="rect">
            <a:avLst/>
          </a:prstGeom>
          <a:solidFill>
            <a:srgbClr val="EDEDED"/>
          </a:solidFill>
          <a:ln w="190496">
            <a:solidFill>
              <a:srgbClr val="FFFFFF"/>
            </a:solidFill>
            <a:prstDash val="solid"/>
            <a:miter/>
          </a:ln>
          <a:effectLst>
            <a:outerShdw dist="50803" dir="12900142" algn="tl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/>
          <p:nvPr/>
        </p:nvGrpSpPr>
        <p:grpSpPr>
          <a:xfrm>
            <a:off x="457200" y="2497815"/>
            <a:ext cx="4211619" cy="3083482"/>
            <a:chOff x="457200" y="2488290"/>
            <a:chExt cx="4211619" cy="3083482"/>
          </a:xfrm>
        </p:grpSpPr>
        <p:sp>
          <p:nvSpPr>
            <p:cNvPr id="32" name="Rectangle 31"/>
            <p:cNvSpPr/>
            <p:nvPr/>
          </p:nvSpPr>
          <p:spPr>
            <a:xfrm>
              <a:off x="457200" y="5376718"/>
              <a:ext cx="4211619" cy="1950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57200" y="2488290"/>
              <a:ext cx="4211619" cy="1950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57200" y="4551455"/>
              <a:ext cx="4211619" cy="1950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57200" y="4964088"/>
              <a:ext cx="4211619" cy="1950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57200" y="2900923"/>
              <a:ext cx="4211619" cy="1950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57200" y="3313556"/>
              <a:ext cx="4211619" cy="1950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57200" y="3726189"/>
              <a:ext cx="4211619" cy="1950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57200" y="4138822"/>
              <a:ext cx="4211619" cy="1950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 err="1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Competitiveness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7199" y="5950799"/>
            <a:ext cx="5007935" cy="705181"/>
          </a:xfrm>
        </p:spPr>
        <p:txBody>
          <a:bodyPr vert="horz" lIns="0" tIns="0" rIns="0" bIns="0" rtlCol="0">
            <a:noAutofit/>
          </a:bodyPr>
          <a:lstStyle/>
          <a:p>
            <a:pPr marL="0" indent="0">
              <a:lnSpc>
                <a:spcPts val="1500"/>
              </a:lnSpc>
              <a:spcAft>
                <a:spcPts val="300"/>
              </a:spcAft>
            </a:pPr>
            <a:endParaRPr lang="en-GB" dirty="0" smtClean="0"/>
          </a:p>
          <a:p>
            <a:pPr>
              <a:lnSpc>
                <a:spcPts val="1500"/>
              </a:lnSpc>
              <a:spcAft>
                <a:spcPts val="300"/>
              </a:spcAft>
            </a:pPr>
            <a:r>
              <a:rPr lang="en-GB" dirty="0" smtClean="0"/>
              <a:t>Sources: WEF, The Global Competitiveness Report 2011-2012 and IMD World Competitiveness Yearbook 2011</a:t>
            </a:r>
          </a:p>
          <a:p>
            <a:pPr marL="0" indent="0">
              <a:lnSpc>
                <a:spcPts val="1500"/>
              </a:lnSpc>
              <a:spcAft>
                <a:spcPts val="300"/>
              </a:spcAft>
            </a:pPr>
            <a:endParaRPr lang="en-GB" dirty="0"/>
          </a:p>
        </p:txBody>
      </p:sp>
      <p:sp>
        <p:nvSpPr>
          <p:cNvPr id="44" name="Date Placeholder 43"/>
          <p:cNvSpPr>
            <a:spLocks noGrp="1"/>
          </p:cNvSpPr>
          <p:nvPr>
            <p:ph type="dt" sz="half" idx="4294967295"/>
          </p:nvPr>
        </p:nvSpPr>
        <p:spPr>
          <a:xfrm>
            <a:off x="6908400" y="6544800"/>
            <a:ext cx="612000" cy="180000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09-2011</a:t>
            </a:r>
            <a:endParaRPr lang="en-GB" dirty="0"/>
          </a:p>
        </p:txBody>
      </p:sp>
      <p:sp>
        <p:nvSpPr>
          <p:cNvPr id="47" name="Footer Placeholder 46"/>
          <p:cNvSpPr>
            <a:spLocks noGrp="1"/>
          </p:cNvSpPr>
          <p:nvPr>
            <p:ph type="ftr" sz="quarter" idx="4294967295"/>
          </p:nvPr>
        </p:nvSpPr>
        <p:spPr>
          <a:xfrm>
            <a:off x="5378400" y="6544800"/>
            <a:ext cx="1440000" cy="180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DM 36054</a:t>
            </a:r>
            <a:endParaRPr lang="en-GB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57200" y="1121423"/>
            <a:ext cx="2873031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en-GB" sz="2000" b="1" dirty="0" smtClean="0">
                <a:solidFill>
                  <a:srgbClr val="0080C8"/>
                </a:solidFill>
              </a:rPr>
              <a:t>Total ranking 2011-2012</a:t>
            </a:r>
            <a:endParaRPr lang="en-GB" sz="2000" b="1" dirty="0">
              <a:solidFill>
                <a:srgbClr val="0080C8"/>
              </a:solidFill>
            </a:endParaRP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496604" y="1612902"/>
            <a:ext cx="1284005" cy="5755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5000"/>
              </a:spcBef>
            </a:pPr>
            <a:r>
              <a:rPr lang="en-GB" sz="1600" dirty="0" smtClean="0">
                <a:solidFill>
                  <a:schemeClr val="bg2"/>
                </a:solidFill>
              </a:rPr>
              <a:t>IMD</a:t>
            </a:r>
            <a:r>
              <a:rPr lang="en-GB" sz="1400" dirty="0" smtClean="0">
                <a:solidFill>
                  <a:schemeClr val="bg2"/>
                </a:solidFill>
              </a:rPr>
              <a:t/>
            </a:r>
            <a:br>
              <a:rPr lang="en-GB" sz="1400" dirty="0" smtClean="0">
                <a:solidFill>
                  <a:schemeClr val="bg2"/>
                </a:solidFill>
              </a:rPr>
            </a:br>
            <a:r>
              <a:rPr lang="en-GB" sz="1400" dirty="0" smtClean="0">
                <a:solidFill>
                  <a:schemeClr val="bg2"/>
                </a:solidFill>
              </a:rPr>
              <a:t>Total</a:t>
            </a:r>
            <a:br>
              <a:rPr lang="en-GB" sz="1400" dirty="0" smtClean="0">
                <a:solidFill>
                  <a:schemeClr val="bg2"/>
                </a:solidFill>
              </a:rPr>
            </a:br>
            <a:r>
              <a:rPr lang="en-GB" sz="1400" dirty="0" smtClean="0">
                <a:solidFill>
                  <a:schemeClr val="bg2"/>
                </a:solidFill>
              </a:rPr>
              <a:t>competitiveness</a:t>
            </a:r>
            <a:endParaRPr lang="en-GB" sz="1400" dirty="0">
              <a:solidFill>
                <a:schemeClr val="bg2"/>
              </a:solidFill>
            </a:endParaRP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2848439" y="2203648"/>
            <a:ext cx="39754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GB" sz="1400" dirty="0" smtClean="0">
                <a:solidFill>
                  <a:schemeClr val="bg2"/>
                </a:solidFill>
              </a:rPr>
              <a:t>2010</a:t>
            </a:r>
            <a:endParaRPr lang="en-GB" sz="1400" dirty="0">
              <a:solidFill>
                <a:schemeClr val="bg2"/>
              </a:solidFill>
            </a:endParaRP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2087002" y="1612902"/>
            <a:ext cx="1284006" cy="5755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5000"/>
              </a:spcBef>
            </a:pPr>
            <a:r>
              <a:rPr lang="en-GB" sz="1600" dirty="0" smtClean="0">
                <a:solidFill>
                  <a:schemeClr val="bg2"/>
                </a:solidFill>
              </a:rPr>
              <a:t>WEF</a:t>
            </a:r>
            <a:r>
              <a:rPr lang="en-GB" sz="1400" dirty="0" smtClean="0">
                <a:solidFill>
                  <a:schemeClr val="bg2"/>
                </a:solidFill>
              </a:rPr>
              <a:t/>
            </a:r>
            <a:br>
              <a:rPr lang="en-GB" sz="1400" dirty="0" smtClean="0">
                <a:solidFill>
                  <a:schemeClr val="bg2"/>
                </a:solidFill>
              </a:rPr>
            </a:br>
            <a:r>
              <a:rPr lang="en-GB" sz="1400" dirty="0" smtClean="0">
                <a:solidFill>
                  <a:schemeClr val="bg2"/>
                </a:solidFill>
              </a:rPr>
              <a:t>Global</a:t>
            </a:r>
            <a:br>
              <a:rPr lang="en-GB" sz="1400" dirty="0" smtClean="0">
                <a:solidFill>
                  <a:schemeClr val="bg2"/>
                </a:solidFill>
              </a:rPr>
            </a:br>
            <a:r>
              <a:rPr lang="en-GB" sz="1400" dirty="0" smtClean="0">
                <a:solidFill>
                  <a:schemeClr val="bg2"/>
                </a:solidFill>
              </a:rPr>
              <a:t>competitiveness</a:t>
            </a:r>
            <a:endParaRPr lang="en-GB" sz="1400" dirty="0">
              <a:solidFill>
                <a:schemeClr val="bg2"/>
              </a:solidFill>
            </a:endParaRPr>
          </a:p>
        </p:txBody>
      </p:sp>
      <p:sp>
        <p:nvSpPr>
          <p:cNvPr id="68" name="Rectangle 29"/>
          <p:cNvSpPr>
            <a:spLocks noChangeArrowheads="1"/>
          </p:cNvSpPr>
          <p:nvPr/>
        </p:nvSpPr>
        <p:spPr bwMode="auto">
          <a:xfrm>
            <a:off x="3941435" y="2235965"/>
            <a:ext cx="397545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5000"/>
              </a:spcBef>
            </a:pPr>
            <a:r>
              <a:rPr lang="fi-FI" sz="1400" dirty="0" smtClean="0">
                <a:solidFill>
                  <a:schemeClr val="bg2"/>
                </a:solidFill>
              </a:rPr>
              <a:t>2011</a:t>
            </a:r>
            <a:endParaRPr lang="fi-FI" sz="1400" dirty="0">
              <a:solidFill>
                <a:schemeClr val="bg2"/>
              </a:solidFill>
            </a:endParaRPr>
          </a:p>
        </p:txBody>
      </p:sp>
      <p:sp>
        <p:nvSpPr>
          <p:cNvPr id="69" name="Rectangle 39"/>
          <p:cNvSpPr>
            <a:spLocks noChangeArrowheads="1"/>
          </p:cNvSpPr>
          <p:nvPr/>
        </p:nvSpPr>
        <p:spPr bwMode="auto">
          <a:xfrm>
            <a:off x="4040789" y="2490662"/>
            <a:ext cx="198837" cy="33434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lnSpc>
                <a:spcPct val="97000"/>
              </a:lnSpc>
            </a:pPr>
            <a:r>
              <a:rPr lang="en-GB" sz="1400" dirty="0" smtClean="0">
                <a:solidFill>
                  <a:schemeClr val="bg2"/>
                </a:solidFill>
              </a:rPr>
              <a:t>5</a:t>
            </a:r>
            <a:endParaRPr lang="en-GB" sz="1400" dirty="0">
              <a:solidFill>
                <a:schemeClr val="bg2"/>
              </a:solidFill>
            </a:endParaRPr>
          </a:p>
          <a:p>
            <a:pPr algn="r" eaLnBrk="0" hangingPunct="0">
              <a:lnSpc>
                <a:spcPct val="97000"/>
              </a:lnSpc>
            </a:pPr>
            <a:r>
              <a:rPr lang="en-GB" sz="1400" dirty="0" smtClean="0">
                <a:solidFill>
                  <a:schemeClr val="bg2"/>
                </a:solidFill>
              </a:rPr>
              <a:t>3</a:t>
            </a:r>
            <a:endParaRPr lang="en-GB" sz="1400" dirty="0">
              <a:solidFill>
                <a:schemeClr val="bg2"/>
              </a:solidFill>
            </a:endParaRPr>
          </a:p>
          <a:p>
            <a:pPr algn="r" eaLnBrk="0" hangingPunct="0">
              <a:lnSpc>
                <a:spcPct val="97000"/>
              </a:lnSpc>
            </a:pPr>
            <a:r>
              <a:rPr lang="en-GB" sz="1400" dirty="0" smtClean="0">
                <a:solidFill>
                  <a:schemeClr val="bg2"/>
                </a:solidFill>
              </a:rPr>
              <a:t>4</a:t>
            </a:r>
            <a:endParaRPr lang="en-GB" sz="1400" dirty="0">
              <a:solidFill>
                <a:schemeClr val="bg2"/>
              </a:solidFill>
            </a:endParaRPr>
          </a:p>
          <a:p>
            <a:pPr algn="r" eaLnBrk="0" hangingPunct="0">
              <a:lnSpc>
                <a:spcPct val="97000"/>
              </a:lnSpc>
            </a:pPr>
            <a:endParaRPr lang="en-GB" sz="1400" dirty="0">
              <a:solidFill>
                <a:schemeClr val="bg2"/>
              </a:solidFill>
            </a:endParaRPr>
          </a:p>
          <a:p>
            <a:pPr algn="r" eaLnBrk="0" hangingPunct="0">
              <a:lnSpc>
                <a:spcPct val="97000"/>
              </a:lnSpc>
            </a:pPr>
            <a:r>
              <a:rPr lang="en-GB" sz="1400" dirty="0" smtClean="0">
                <a:solidFill>
                  <a:schemeClr val="bg2"/>
                </a:solidFill>
              </a:rPr>
              <a:t>1</a:t>
            </a:r>
          </a:p>
          <a:p>
            <a:pPr algn="r" eaLnBrk="0" hangingPunct="0">
              <a:lnSpc>
                <a:spcPct val="97000"/>
              </a:lnSpc>
            </a:pPr>
            <a:r>
              <a:rPr lang="en-GB" sz="1400" dirty="0" smtClean="0">
                <a:solidFill>
                  <a:schemeClr val="bg2"/>
                </a:solidFill>
              </a:rPr>
              <a:t>10</a:t>
            </a:r>
            <a:endParaRPr lang="en-GB" sz="1400" dirty="0">
              <a:solidFill>
                <a:schemeClr val="bg2"/>
              </a:solidFill>
            </a:endParaRPr>
          </a:p>
          <a:p>
            <a:pPr algn="r" eaLnBrk="0" hangingPunct="0">
              <a:lnSpc>
                <a:spcPct val="97000"/>
              </a:lnSpc>
            </a:pPr>
            <a:r>
              <a:rPr lang="en-GB" sz="1400" dirty="0" smtClean="0">
                <a:solidFill>
                  <a:schemeClr val="bg2"/>
                </a:solidFill>
              </a:rPr>
              <a:t>14</a:t>
            </a:r>
            <a:endParaRPr lang="en-GB" sz="1400" dirty="0">
              <a:solidFill>
                <a:schemeClr val="bg2"/>
              </a:solidFill>
            </a:endParaRPr>
          </a:p>
          <a:p>
            <a:pPr algn="r" eaLnBrk="0" hangingPunct="0">
              <a:lnSpc>
                <a:spcPct val="97000"/>
              </a:lnSpc>
            </a:pPr>
            <a:r>
              <a:rPr lang="en-GB" sz="1400" dirty="0" smtClean="0">
                <a:solidFill>
                  <a:schemeClr val="bg2"/>
                </a:solidFill>
              </a:rPr>
              <a:t>12</a:t>
            </a:r>
            <a:endParaRPr lang="en-GB" sz="1400" dirty="0">
              <a:solidFill>
                <a:schemeClr val="bg2"/>
              </a:solidFill>
            </a:endParaRPr>
          </a:p>
          <a:p>
            <a:pPr algn="r" eaLnBrk="0" hangingPunct="0">
              <a:lnSpc>
                <a:spcPct val="97000"/>
              </a:lnSpc>
            </a:pPr>
            <a:r>
              <a:rPr lang="en-GB" sz="1400" dirty="0" smtClean="0">
                <a:solidFill>
                  <a:schemeClr val="bg2"/>
                </a:solidFill>
              </a:rPr>
              <a:t>26</a:t>
            </a:r>
            <a:endParaRPr lang="en-GB" sz="1400" dirty="0">
              <a:solidFill>
                <a:schemeClr val="bg2"/>
              </a:solidFill>
            </a:endParaRPr>
          </a:p>
          <a:p>
            <a:pPr algn="r" eaLnBrk="0" hangingPunct="0">
              <a:lnSpc>
                <a:spcPct val="97000"/>
              </a:lnSpc>
            </a:pPr>
            <a:r>
              <a:rPr lang="en-GB" sz="1400" dirty="0" smtClean="0">
                <a:solidFill>
                  <a:schemeClr val="bg2"/>
                </a:solidFill>
              </a:rPr>
              <a:t>20</a:t>
            </a:r>
            <a:endParaRPr lang="en-GB" sz="1400" dirty="0">
              <a:solidFill>
                <a:schemeClr val="bg2"/>
              </a:solidFill>
            </a:endParaRPr>
          </a:p>
          <a:p>
            <a:pPr algn="r" eaLnBrk="0" hangingPunct="0">
              <a:lnSpc>
                <a:spcPct val="97000"/>
              </a:lnSpc>
            </a:pPr>
            <a:r>
              <a:rPr lang="en-GB" sz="1400" dirty="0" smtClean="0">
                <a:solidFill>
                  <a:schemeClr val="bg2"/>
                </a:solidFill>
              </a:rPr>
              <a:t>1</a:t>
            </a:r>
            <a:endParaRPr lang="en-GB" sz="1400" dirty="0">
              <a:solidFill>
                <a:schemeClr val="bg2"/>
              </a:solidFill>
            </a:endParaRPr>
          </a:p>
          <a:p>
            <a:pPr algn="r" eaLnBrk="0" hangingPunct="0">
              <a:lnSpc>
                <a:spcPct val="97000"/>
              </a:lnSpc>
            </a:pP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smtClean="0">
                <a:solidFill>
                  <a:schemeClr val="bg2"/>
                </a:solidFill>
              </a:rPr>
              <a:t>7</a:t>
            </a:r>
            <a:endParaRPr lang="en-GB" sz="1400" dirty="0">
              <a:solidFill>
                <a:schemeClr val="bg2"/>
              </a:solidFill>
            </a:endParaRPr>
          </a:p>
          <a:p>
            <a:pPr algn="r" eaLnBrk="0" hangingPunct="0">
              <a:lnSpc>
                <a:spcPct val="97000"/>
              </a:lnSpc>
            </a:pPr>
            <a:r>
              <a:rPr lang="en-GB" sz="1400" dirty="0" smtClean="0">
                <a:solidFill>
                  <a:schemeClr val="bg2"/>
                </a:solidFill>
              </a:rPr>
              <a:t>6</a:t>
            </a:r>
            <a:endParaRPr lang="en-GB" sz="1400" dirty="0">
              <a:solidFill>
                <a:schemeClr val="bg2"/>
              </a:solidFill>
            </a:endParaRPr>
          </a:p>
          <a:p>
            <a:pPr algn="r" eaLnBrk="0" hangingPunct="0">
              <a:lnSpc>
                <a:spcPct val="97000"/>
              </a:lnSpc>
            </a:pPr>
            <a:r>
              <a:rPr lang="en-GB" sz="1400" dirty="0" smtClean="0">
                <a:solidFill>
                  <a:schemeClr val="bg2"/>
                </a:solidFill>
              </a:rPr>
              <a:t>8</a:t>
            </a:r>
          </a:p>
          <a:p>
            <a:pPr algn="r" eaLnBrk="0" hangingPunct="0">
              <a:lnSpc>
                <a:spcPct val="97000"/>
              </a:lnSpc>
            </a:pPr>
            <a:r>
              <a:rPr lang="en-GB" sz="1400" dirty="0" smtClean="0">
                <a:solidFill>
                  <a:schemeClr val="bg2"/>
                </a:solidFill>
              </a:rPr>
              <a:t>23</a:t>
            </a:r>
          </a:p>
          <a:p>
            <a:pPr algn="r" eaLnBrk="0" hangingPunct="0">
              <a:lnSpc>
                <a:spcPct val="97000"/>
              </a:lnSpc>
            </a:pPr>
            <a:r>
              <a:rPr lang="en-GB" sz="1400" dirty="0" smtClean="0">
                <a:solidFill>
                  <a:schemeClr val="bg2"/>
                </a:solidFill>
              </a:rPr>
              <a:t>13</a:t>
            </a:r>
            <a:endParaRPr lang="en-GB" sz="1400" dirty="0">
              <a:solidFill>
                <a:schemeClr val="bg2"/>
              </a:solidFill>
            </a:endParaRPr>
          </a:p>
        </p:txBody>
      </p:sp>
      <p:sp>
        <p:nvSpPr>
          <p:cNvPr id="70" name="Rectangle 29"/>
          <p:cNvSpPr>
            <a:spLocks noChangeArrowheads="1"/>
          </p:cNvSpPr>
          <p:nvPr/>
        </p:nvSpPr>
        <p:spPr bwMode="auto">
          <a:xfrm>
            <a:off x="2329818" y="3109407"/>
            <a:ext cx="99387" cy="21544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1400" b="1" dirty="0" smtClean="0">
                <a:solidFill>
                  <a:schemeClr val="accent2"/>
                </a:solidFill>
                <a:latin typeface="Arial" pitchFamily="34" charset="0"/>
              </a:rPr>
              <a:t>4</a:t>
            </a:r>
            <a:endParaRPr lang="en-GB" sz="1400" b="1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71" name="Rectangle 24"/>
          <p:cNvSpPr>
            <a:spLocks noChangeArrowheads="1"/>
          </p:cNvSpPr>
          <p:nvPr/>
        </p:nvSpPr>
        <p:spPr bwMode="auto">
          <a:xfrm>
            <a:off x="2878100" y="2497013"/>
            <a:ext cx="198772" cy="33434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lnSpc>
                <a:spcPct val="97000"/>
              </a:lnSpc>
            </a:pPr>
            <a:r>
              <a:rPr lang="en-GB" sz="1400" dirty="0">
                <a:solidFill>
                  <a:schemeClr val="bg2"/>
                </a:solidFill>
              </a:rPr>
              <a:t>1</a:t>
            </a:r>
          </a:p>
          <a:p>
            <a:pPr algn="r" eaLnBrk="0" hangingPunct="0">
              <a:lnSpc>
                <a:spcPct val="97000"/>
              </a:lnSpc>
            </a:pPr>
            <a:r>
              <a:rPr lang="en-GB" sz="1400" dirty="0" smtClean="0">
                <a:solidFill>
                  <a:schemeClr val="bg2"/>
                </a:solidFill>
              </a:rPr>
              <a:t>3</a:t>
            </a:r>
            <a:endParaRPr lang="en-GB" sz="1400" dirty="0">
              <a:solidFill>
                <a:schemeClr val="bg2"/>
              </a:solidFill>
            </a:endParaRPr>
          </a:p>
          <a:p>
            <a:pPr algn="r" eaLnBrk="0" hangingPunct="0">
              <a:lnSpc>
                <a:spcPct val="97000"/>
              </a:lnSpc>
            </a:pPr>
            <a:r>
              <a:rPr lang="en-GB" sz="1400" dirty="0" smtClean="0">
                <a:solidFill>
                  <a:schemeClr val="bg2"/>
                </a:solidFill>
              </a:rPr>
              <a:t>2</a:t>
            </a:r>
          </a:p>
          <a:p>
            <a:pPr algn="r" eaLnBrk="0" hangingPunct="0">
              <a:lnSpc>
                <a:spcPct val="97000"/>
              </a:lnSpc>
            </a:pPr>
            <a:endParaRPr lang="en-GB" sz="1400" dirty="0" smtClean="0">
              <a:solidFill>
                <a:schemeClr val="bg2"/>
              </a:solidFill>
            </a:endParaRPr>
          </a:p>
          <a:p>
            <a:pPr algn="r" eaLnBrk="0" hangingPunct="0">
              <a:lnSpc>
                <a:spcPct val="97000"/>
              </a:lnSpc>
            </a:pPr>
            <a:r>
              <a:rPr lang="en-GB" sz="1400" dirty="0" smtClean="0">
                <a:solidFill>
                  <a:schemeClr val="bg2"/>
                </a:solidFill>
              </a:rPr>
              <a:t>4</a:t>
            </a:r>
            <a:endParaRPr lang="en-GB" sz="1400" dirty="0">
              <a:solidFill>
                <a:schemeClr val="bg2"/>
              </a:solidFill>
            </a:endParaRPr>
          </a:p>
          <a:p>
            <a:pPr algn="r" eaLnBrk="0" hangingPunct="0">
              <a:lnSpc>
                <a:spcPct val="97000"/>
              </a:lnSpc>
            </a:pPr>
            <a:r>
              <a:rPr lang="en-GB" sz="1400" dirty="0">
                <a:solidFill>
                  <a:schemeClr val="bg2"/>
                </a:solidFill>
              </a:rPr>
              <a:t>5</a:t>
            </a:r>
          </a:p>
          <a:p>
            <a:pPr algn="r" eaLnBrk="0" hangingPunct="0">
              <a:lnSpc>
                <a:spcPct val="97000"/>
              </a:lnSpc>
            </a:pPr>
            <a:r>
              <a:rPr lang="en-GB" sz="1400" dirty="0" smtClean="0">
                <a:solidFill>
                  <a:schemeClr val="bg2"/>
                </a:solidFill>
              </a:rPr>
              <a:t>8</a:t>
            </a:r>
          </a:p>
          <a:p>
            <a:pPr algn="r" eaLnBrk="0" hangingPunct="0">
              <a:lnSpc>
                <a:spcPct val="97000"/>
              </a:lnSpc>
            </a:pPr>
            <a:r>
              <a:rPr lang="en-GB" sz="1400" dirty="0" smtClean="0">
                <a:solidFill>
                  <a:schemeClr val="bg2"/>
                </a:solidFill>
              </a:rPr>
              <a:t>9</a:t>
            </a:r>
            <a:endParaRPr lang="en-GB" sz="1400" dirty="0">
              <a:solidFill>
                <a:schemeClr val="bg2"/>
              </a:solidFill>
            </a:endParaRPr>
          </a:p>
          <a:p>
            <a:pPr algn="r" eaLnBrk="0" hangingPunct="0">
              <a:lnSpc>
                <a:spcPct val="97000"/>
              </a:lnSpc>
            </a:pPr>
            <a:r>
              <a:rPr lang="en-GB" sz="1400" dirty="0" smtClean="0">
                <a:solidFill>
                  <a:schemeClr val="bg2"/>
                </a:solidFill>
              </a:rPr>
              <a:t>6</a:t>
            </a:r>
            <a:endParaRPr lang="en-GB" sz="1400" dirty="0">
              <a:solidFill>
                <a:schemeClr val="bg2"/>
              </a:solidFill>
            </a:endParaRPr>
          </a:p>
          <a:p>
            <a:pPr algn="r" eaLnBrk="0" hangingPunct="0">
              <a:lnSpc>
                <a:spcPct val="97000"/>
              </a:lnSpc>
            </a:pPr>
            <a:r>
              <a:rPr lang="en-GB" sz="1400" dirty="0" smtClean="0">
                <a:solidFill>
                  <a:schemeClr val="bg2"/>
                </a:solidFill>
              </a:rPr>
              <a:t>12</a:t>
            </a:r>
            <a:endParaRPr lang="en-GB" sz="1400" dirty="0">
              <a:solidFill>
                <a:schemeClr val="bg2"/>
              </a:solidFill>
            </a:endParaRPr>
          </a:p>
          <a:p>
            <a:pPr algn="r" eaLnBrk="0" hangingPunct="0">
              <a:lnSpc>
                <a:spcPct val="97000"/>
              </a:lnSpc>
            </a:pPr>
            <a:r>
              <a:rPr lang="en-GB" sz="1400" dirty="0" smtClean="0">
                <a:solidFill>
                  <a:schemeClr val="bg2"/>
                </a:solidFill>
              </a:rPr>
              <a:t>11</a:t>
            </a:r>
            <a:endParaRPr lang="en-GB" sz="1400" dirty="0">
              <a:solidFill>
                <a:schemeClr val="bg2"/>
              </a:solidFill>
            </a:endParaRPr>
          </a:p>
          <a:p>
            <a:pPr algn="r" eaLnBrk="0" hangingPunct="0">
              <a:lnSpc>
                <a:spcPct val="97000"/>
              </a:lnSpc>
            </a:pPr>
            <a:r>
              <a:rPr lang="en-GB" sz="1400" dirty="0" smtClean="0">
                <a:solidFill>
                  <a:schemeClr val="bg2"/>
                </a:solidFill>
              </a:rPr>
              <a:t>10</a:t>
            </a:r>
            <a:endParaRPr lang="en-GB" sz="1400" dirty="0">
              <a:solidFill>
                <a:schemeClr val="bg2"/>
              </a:solidFill>
            </a:endParaRPr>
          </a:p>
          <a:p>
            <a:pPr algn="r" eaLnBrk="0" hangingPunct="0">
              <a:lnSpc>
                <a:spcPct val="97000"/>
              </a:lnSpc>
            </a:pPr>
            <a:r>
              <a:rPr lang="en-GB" sz="1400" dirty="0" smtClean="0">
                <a:solidFill>
                  <a:schemeClr val="bg2"/>
                </a:solidFill>
              </a:rPr>
              <a:t>13</a:t>
            </a:r>
            <a:endParaRPr lang="en-GB" sz="1400" dirty="0">
              <a:solidFill>
                <a:schemeClr val="bg2"/>
              </a:solidFill>
            </a:endParaRPr>
          </a:p>
          <a:p>
            <a:pPr algn="r" eaLnBrk="0" hangingPunct="0">
              <a:lnSpc>
                <a:spcPct val="97000"/>
              </a:lnSpc>
            </a:pPr>
            <a:r>
              <a:rPr lang="en-GB" sz="1400" dirty="0" smtClean="0">
                <a:solidFill>
                  <a:schemeClr val="bg2"/>
                </a:solidFill>
              </a:rPr>
              <a:t>17</a:t>
            </a:r>
            <a:endParaRPr lang="en-GB" sz="1400" dirty="0">
              <a:solidFill>
                <a:schemeClr val="bg2"/>
              </a:solidFill>
            </a:endParaRPr>
          </a:p>
          <a:p>
            <a:pPr algn="r" eaLnBrk="0" hangingPunct="0">
              <a:lnSpc>
                <a:spcPct val="97000"/>
              </a:lnSpc>
            </a:pPr>
            <a:r>
              <a:rPr lang="en-GB" sz="1400" dirty="0" smtClean="0">
                <a:solidFill>
                  <a:schemeClr val="bg2"/>
                </a:solidFill>
              </a:rPr>
              <a:t>19</a:t>
            </a:r>
            <a:endParaRPr lang="en-GB" sz="1400" dirty="0">
              <a:solidFill>
                <a:schemeClr val="bg2"/>
              </a:solidFill>
            </a:endParaRPr>
          </a:p>
          <a:p>
            <a:pPr algn="r" eaLnBrk="0" hangingPunct="0">
              <a:lnSpc>
                <a:spcPct val="97000"/>
              </a:lnSpc>
            </a:pPr>
            <a:r>
              <a:rPr lang="en-GB" sz="1400" dirty="0" smtClean="0">
                <a:solidFill>
                  <a:schemeClr val="bg2"/>
                </a:solidFill>
              </a:rPr>
              <a:t>14</a:t>
            </a:r>
            <a:endParaRPr lang="en-GB" sz="1400" dirty="0">
              <a:solidFill>
                <a:schemeClr val="bg2"/>
              </a:solidFill>
            </a:endParaRPr>
          </a:p>
        </p:txBody>
      </p:sp>
      <p:sp>
        <p:nvSpPr>
          <p:cNvPr id="72" name="Rectangle 24"/>
          <p:cNvSpPr>
            <a:spLocks noChangeArrowheads="1"/>
          </p:cNvSpPr>
          <p:nvPr/>
        </p:nvSpPr>
        <p:spPr bwMode="auto">
          <a:xfrm>
            <a:off x="2230368" y="2497013"/>
            <a:ext cx="198837" cy="33434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lnSpc>
                <a:spcPct val="97000"/>
              </a:lnSpc>
            </a:pPr>
            <a:r>
              <a:rPr lang="en-GB" sz="1400" dirty="0">
                <a:solidFill>
                  <a:schemeClr val="bg2"/>
                </a:solidFill>
              </a:rPr>
              <a:t>1</a:t>
            </a:r>
          </a:p>
          <a:p>
            <a:pPr algn="r" eaLnBrk="0" hangingPunct="0">
              <a:lnSpc>
                <a:spcPct val="97000"/>
              </a:lnSpc>
            </a:pPr>
            <a:r>
              <a:rPr lang="en-GB" sz="1400" dirty="0" smtClean="0">
                <a:solidFill>
                  <a:schemeClr val="bg2"/>
                </a:solidFill>
              </a:rPr>
              <a:t>2</a:t>
            </a:r>
            <a:endParaRPr lang="en-GB" sz="1400" dirty="0">
              <a:solidFill>
                <a:schemeClr val="bg2"/>
              </a:solidFill>
            </a:endParaRPr>
          </a:p>
          <a:p>
            <a:pPr algn="r" eaLnBrk="0" hangingPunct="0">
              <a:lnSpc>
                <a:spcPct val="97000"/>
              </a:lnSpc>
            </a:pPr>
            <a:r>
              <a:rPr lang="en-GB" sz="1400" dirty="0" smtClean="0">
                <a:solidFill>
                  <a:schemeClr val="bg2"/>
                </a:solidFill>
              </a:rPr>
              <a:t>3</a:t>
            </a:r>
          </a:p>
          <a:p>
            <a:pPr algn="r" eaLnBrk="0" hangingPunct="0">
              <a:lnSpc>
                <a:spcPct val="97000"/>
              </a:lnSpc>
            </a:pPr>
            <a:r>
              <a:rPr lang="en-GB" sz="1400" dirty="0" smtClean="0">
                <a:solidFill>
                  <a:schemeClr val="bg2"/>
                </a:solidFill>
              </a:rPr>
              <a:t> </a:t>
            </a:r>
            <a:endParaRPr lang="en-GB" sz="1400" dirty="0">
              <a:solidFill>
                <a:schemeClr val="bg2"/>
              </a:solidFill>
            </a:endParaRPr>
          </a:p>
          <a:p>
            <a:pPr algn="r" eaLnBrk="0" hangingPunct="0">
              <a:lnSpc>
                <a:spcPct val="97000"/>
              </a:lnSpc>
            </a:pPr>
            <a:r>
              <a:rPr lang="en-GB" sz="1400" dirty="0" smtClean="0">
                <a:solidFill>
                  <a:schemeClr val="bg2"/>
                </a:solidFill>
              </a:rPr>
              <a:t>5</a:t>
            </a:r>
            <a:endParaRPr lang="en-GB" sz="1400" dirty="0">
              <a:solidFill>
                <a:schemeClr val="bg2"/>
              </a:solidFill>
            </a:endParaRPr>
          </a:p>
          <a:p>
            <a:pPr algn="r" eaLnBrk="0" hangingPunct="0">
              <a:lnSpc>
                <a:spcPct val="97000"/>
              </a:lnSpc>
            </a:pPr>
            <a:r>
              <a:rPr lang="en-GB" sz="1400" dirty="0" smtClean="0">
                <a:solidFill>
                  <a:schemeClr val="bg2"/>
                </a:solidFill>
              </a:rPr>
              <a:t>6</a:t>
            </a:r>
            <a:endParaRPr lang="en-GB" sz="1400" dirty="0">
              <a:solidFill>
                <a:schemeClr val="bg2"/>
              </a:solidFill>
            </a:endParaRPr>
          </a:p>
          <a:p>
            <a:pPr algn="r" eaLnBrk="0" hangingPunct="0">
              <a:lnSpc>
                <a:spcPct val="97000"/>
              </a:lnSpc>
            </a:pPr>
            <a:r>
              <a:rPr lang="en-GB" sz="1400" dirty="0" smtClean="0">
                <a:solidFill>
                  <a:schemeClr val="bg2"/>
                </a:solidFill>
              </a:rPr>
              <a:t>7</a:t>
            </a:r>
          </a:p>
          <a:p>
            <a:pPr algn="r" eaLnBrk="0" hangingPunct="0">
              <a:lnSpc>
                <a:spcPct val="97000"/>
              </a:lnSpc>
            </a:pPr>
            <a:r>
              <a:rPr lang="en-GB" sz="1400" dirty="0" smtClean="0">
                <a:solidFill>
                  <a:schemeClr val="bg2"/>
                </a:solidFill>
              </a:rPr>
              <a:t>8</a:t>
            </a:r>
            <a:endParaRPr lang="en-GB" sz="1400" dirty="0">
              <a:solidFill>
                <a:schemeClr val="bg2"/>
              </a:solidFill>
            </a:endParaRPr>
          </a:p>
          <a:p>
            <a:pPr algn="r" eaLnBrk="0" hangingPunct="0">
              <a:lnSpc>
                <a:spcPct val="97000"/>
              </a:lnSpc>
            </a:pPr>
            <a:r>
              <a:rPr lang="en-GB" sz="1400" dirty="0" smtClean="0">
                <a:solidFill>
                  <a:schemeClr val="bg2"/>
                </a:solidFill>
              </a:rPr>
              <a:t>9</a:t>
            </a:r>
          </a:p>
          <a:p>
            <a:pPr algn="r" eaLnBrk="0" hangingPunct="0">
              <a:lnSpc>
                <a:spcPct val="97000"/>
              </a:lnSpc>
            </a:pPr>
            <a:r>
              <a:rPr lang="en-GB" sz="1400" dirty="0" smtClean="0">
                <a:solidFill>
                  <a:schemeClr val="bg2"/>
                </a:solidFill>
              </a:rPr>
              <a:t>10</a:t>
            </a:r>
            <a:endParaRPr lang="en-GB" sz="1400" dirty="0">
              <a:solidFill>
                <a:schemeClr val="bg2"/>
              </a:solidFill>
            </a:endParaRPr>
          </a:p>
          <a:p>
            <a:pPr algn="r" eaLnBrk="0" hangingPunct="0">
              <a:lnSpc>
                <a:spcPct val="97000"/>
              </a:lnSpc>
            </a:pPr>
            <a:r>
              <a:rPr lang="en-GB" sz="1400" dirty="0">
                <a:solidFill>
                  <a:schemeClr val="bg2"/>
                </a:solidFill>
              </a:rPr>
              <a:t>11</a:t>
            </a:r>
          </a:p>
          <a:p>
            <a:pPr algn="r" eaLnBrk="0" hangingPunct="0">
              <a:lnSpc>
                <a:spcPct val="97000"/>
              </a:lnSpc>
            </a:pPr>
            <a:r>
              <a:rPr lang="en-GB" sz="1400" dirty="0" smtClean="0">
                <a:solidFill>
                  <a:schemeClr val="bg2"/>
                </a:solidFill>
              </a:rPr>
              <a:t>12</a:t>
            </a:r>
            <a:endParaRPr lang="en-GB" sz="1400" dirty="0">
              <a:solidFill>
                <a:schemeClr val="bg2"/>
              </a:solidFill>
            </a:endParaRPr>
          </a:p>
          <a:p>
            <a:pPr algn="r" eaLnBrk="0" hangingPunct="0">
              <a:lnSpc>
                <a:spcPct val="97000"/>
              </a:lnSpc>
            </a:pPr>
            <a:r>
              <a:rPr lang="en-GB" sz="1400" dirty="0" smtClean="0">
                <a:solidFill>
                  <a:schemeClr val="bg2"/>
                </a:solidFill>
              </a:rPr>
              <a:t>13</a:t>
            </a:r>
            <a:endParaRPr lang="en-GB" sz="1400" dirty="0">
              <a:solidFill>
                <a:schemeClr val="bg2"/>
              </a:solidFill>
            </a:endParaRPr>
          </a:p>
          <a:p>
            <a:pPr algn="r" eaLnBrk="0" hangingPunct="0">
              <a:lnSpc>
                <a:spcPct val="97000"/>
              </a:lnSpc>
            </a:pPr>
            <a:r>
              <a:rPr lang="en-GB" sz="1400" dirty="0">
                <a:solidFill>
                  <a:schemeClr val="bg2"/>
                </a:solidFill>
              </a:rPr>
              <a:t>14</a:t>
            </a:r>
          </a:p>
          <a:p>
            <a:pPr algn="r" eaLnBrk="0" hangingPunct="0">
              <a:lnSpc>
                <a:spcPct val="97000"/>
              </a:lnSpc>
            </a:pPr>
            <a:r>
              <a:rPr lang="en-GB" sz="1400" dirty="0">
                <a:solidFill>
                  <a:schemeClr val="bg2"/>
                </a:solidFill>
              </a:rPr>
              <a:t>15</a:t>
            </a:r>
          </a:p>
          <a:p>
            <a:pPr algn="r" eaLnBrk="0" hangingPunct="0">
              <a:lnSpc>
                <a:spcPct val="97000"/>
              </a:lnSpc>
            </a:pPr>
            <a:r>
              <a:rPr lang="en-GB" sz="1400" dirty="0">
                <a:solidFill>
                  <a:schemeClr val="bg2"/>
                </a:solidFill>
              </a:rPr>
              <a:t>16</a:t>
            </a:r>
          </a:p>
        </p:txBody>
      </p:sp>
      <p:sp>
        <p:nvSpPr>
          <p:cNvPr id="75" name="Rectangle 40"/>
          <p:cNvSpPr>
            <a:spLocks noChangeArrowheads="1"/>
          </p:cNvSpPr>
          <p:nvPr/>
        </p:nvSpPr>
        <p:spPr bwMode="auto">
          <a:xfrm>
            <a:off x="4040854" y="3109407"/>
            <a:ext cx="1987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0" hangingPunct="0">
              <a:defRPr/>
            </a:pPr>
            <a:r>
              <a:rPr lang="en-GB" sz="1400" b="1" dirty="0" smtClean="0">
                <a:solidFill>
                  <a:schemeClr val="accent2"/>
                </a:solidFill>
                <a:latin typeface="Arial" pitchFamily="34" charset="0"/>
              </a:rPr>
              <a:t>15</a:t>
            </a:r>
            <a:endParaRPr lang="en-GB" sz="1400" b="1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76" name="Rectangle 29"/>
          <p:cNvSpPr>
            <a:spLocks noChangeArrowheads="1"/>
          </p:cNvSpPr>
          <p:nvPr/>
        </p:nvSpPr>
        <p:spPr bwMode="auto">
          <a:xfrm>
            <a:off x="2977486" y="3109407"/>
            <a:ext cx="99386" cy="21544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1400" b="1" dirty="0" smtClean="0">
                <a:solidFill>
                  <a:schemeClr val="accent2"/>
                </a:solidFill>
                <a:latin typeface="Arial" pitchFamily="34" charset="0"/>
              </a:rPr>
              <a:t>7</a:t>
            </a:r>
            <a:endParaRPr lang="en-GB" sz="1400" b="1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78" name="Rectangle 29"/>
          <p:cNvSpPr>
            <a:spLocks noChangeArrowheads="1"/>
          </p:cNvSpPr>
          <p:nvPr/>
        </p:nvSpPr>
        <p:spPr bwMode="auto">
          <a:xfrm>
            <a:off x="2176428" y="2235965"/>
            <a:ext cx="397545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5000"/>
              </a:spcBef>
            </a:pPr>
            <a:r>
              <a:rPr lang="fi-FI" sz="1400" dirty="0" smtClean="0">
                <a:solidFill>
                  <a:schemeClr val="bg2"/>
                </a:solidFill>
              </a:rPr>
              <a:t>2011</a:t>
            </a:r>
            <a:endParaRPr lang="fi-FI" sz="1400" dirty="0">
              <a:solidFill>
                <a:schemeClr val="bg2"/>
              </a:solidFill>
            </a:endParaRPr>
          </a:p>
        </p:txBody>
      </p:sp>
      <p:sp>
        <p:nvSpPr>
          <p:cNvPr id="42" name="Text Box 26"/>
          <p:cNvSpPr txBox="1">
            <a:spLocks noChangeArrowheads="1"/>
          </p:cNvSpPr>
          <p:nvPr/>
        </p:nvSpPr>
        <p:spPr bwMode="auto">
          <a:xfrm>
            <a:off x="609640" y="2497013"/>
            <a:ext cx="1005083" cy="33434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97000"/>
              </a:lnSpc>
            </a:pPr>
            <a:r>
              <a:rPr lang="en-GB" sz="1400" dirty="0" smtClean="0">
                <a:solidFill>
                  <a:schemeClr val="bg2"/>
                </a:solidFill>
              </a:rPr>
              <a:t>Switzerland</a:t>
            </a:r>
          </a:p>
          <a:p>
            <a:pPr eaLnBrk="0" hangingPunct="0">
              <a:lnSpc>
                <a:spcPct val="97000"/>
              </a:lnSpc>
            </a:pPr>
            <a:r>
              <a:rPr lang="en-GB" sz="1400" dirty="0" smtClean="0">
                <a:solidFill>
                  <a:schemeClr val="bg2"/>
                </a:solidFill>
              </a:rPr>
              <a:t>Singapore</a:t>
            </a:r>
            <a:br>
              <a:rPr lang="en-GB" sz="1400" dirty="0" smtClean="0">
                <a:solidFill>
                  <a:schemeClr val="bg2"/>
                </a:solidFill>
              </a:rPr>
            </a:br>
            <a:r>
              <a:rPr lang="en-GB" sz="1400" dirty="0" smtClean="0">
                <a:solidFill>
                  <a:schemeClr val="bg2"/>
                </a:solidFill>
              </a:rPr>
              <a:t>Sweden</a:t>
            </a:r>
          </a:p>
          <a:p>
            <a:pPr eaLnBrk="0" hangingPunct="0">
              <a:lnSpc>
                <a:spcPct val="97000"/>
              </a:lnSpc>
            </a:pPr>
            <a:endParaRPr lang="en-GB" sz="1400" dirty="0" smtClean="0">
              <a:solidFill>
                <a:schemeClr val="bg2"/>
              </a:solidFill>
            </a:endParaRPr>
          </a:p>
          <a:p>
            <a:pPr eaLnBrk="0" hangingPunct="0">
              <a:lnSpc>
                <a:spcPct val="97000"/>
              </a:lnSpc>
            </a:pPr>
            <a:r>
              <a:rPr lang="en-GB" sz="1400" dirty="0" smtClean="0">
                <a:solidFill>
                  <a:schemeClr val="bg2"/>
                </a:solidFill>
              </a:rPr>
              <a:t>USA</a:t>
            </a:r>
          </a:p>
          <a:p>
            <a:pPr eaLnBrk="0" hangingPunct="0">
              <a:lnSpc>
                <a:spcPct val="97000"/>
              </a:lnSpc>
            </a:pPr>
            <a:r>
              <a:rPr lang="en-GB" sz="1400" dirty="0" smtClean="0">
                <a:solidFill>
                  <a:schemeClr val="bg2"/>
                </a:solidFill>
              </a:rPr>
              <a:t>Germany</a:t>
            </a:r>
          </a:p>
          <a:p>
            <a:pPr eaLnBrk="0" hangingPunct="0">
              <a:lnSpc>
                <a:spcPct val="97000"/>
              </a:lnSpc>
            </a:pPr>
            <a:r>
              <a:rPr lang="en-GB" sz="1400" dirty="0" smtClean="0">
                <a:solidFill>
                  <a:schemeClr val="bg2"/>
                </a:solidFill>
              </a:rPr>
              <a:t>Netherlands</a:t>
            </a:r>
          </a:p>
          <a:p>
            <a:pPr eaLnBrk="0" hangingPunct="0">
              <a:lnSpc>
                <a:spcPct val="97000"/>
              </a:lnSpc>
            </a:pPr>
            <a:r>
              <a:rPr lang="en-GB" sz="1400" dirty="0" smtClean="0">
                <a:solidFill>
                  <a:schemeClr val="bg2"/>
                </a:solidFill>
              </a:rPr>
              <a:t>Denmark</a:t>
            </a:r>
          </a:p>
          <a:p>
            <a:pPr eaLnBrk="0" hangingPunct="0">
              <a:lnSpc>
                <a:spcPct val="97000"/>
              </a:lnSpc>
            </a:pPr>
            <a:r>
              <a:rPr lang="en-GB" sz="1400" dirty="0" smtClean="0">
                <a:solidFill>
                  <a:schemeClr val="bg2"/>
                </a:solidFill>
              </a:rPr>
              <a:t>Japan</a:t>
            </a:r>
          </a:p>
          <a:p>
            <a:pPr eaLnBrk="0" hangingPunct="0">
              <a:lnSpc>
                <a:spcPct val="97000"/>
              </a:lnSpc>
            </a:pPr>
            <a:r>
              <a:rPr lang="en-GB" sz="1400" dirty="0" smtClean="0">
                <a:solidFill>
                  <a:schemeClr val="bg2"/>
                </a:solidFill>
              </a:rPr>
              <a:t>Great Britain</a:t>
            </a:r>
          </a:p>
          <a:p>
            <a:pPr eaLnBrk="0" hangingPunct="0">
              <a:lnSpc>
                <a:spcPct val="97000"/>
              </a:lnSpc>
            </a:pPr>
            <a:r>
              <a:rPr lang="en-GB" sz="1400" dirty="0" smtClean="0">
                <a:solidFill>
                  <a:schemeClr val="bg2"/>
                </a:solidFill>
              </a:rPr>
              <a:t>Hong Kong</a:t>
            </a:r>
          </a:p>
          <a:p>
            <a:pPr eaLnBrk="0" hangingPunct="0">
              <a:lnSpc>
                <a:spcPct val="97000"/>
              </a:lnSpc>
            </a:pPr>
            <a:r>
              <a:rPr lang="en-GB" sz="1400" dirty="0" smtClean="0">
                <a:solidFill>
                  <a:schemeClr val="bg2"/>
                </a:solidFill>
              </a:rPr>
              <a:t>Canada</a:t>
            </a:r>
          </a:p>
          <a:p>
            <a:pPr eaLnBrk="0" hangingPunct="0">
              <a:lnSpc>
                <a:spcPct val="97000"/>
              </a:lnSpc>
            </a:pPr>
            <a:r>
              <a:rPr lang="en-GB" sz="1400" dirty="0" smtClean="0">
                <a:solidFill>
                  <a:schemeClr val="bg2"/>
                </a:solidFill>
              </a:rPr>
              <a:t>Taiwan</a:t>
            </a:r>
          </a:p>
          <a:p>
            <a:pPr eaLnBrk="0" hangingPunct="0">
              <a:lnSpc>
                <a:spcPct val="97000"/>
              </a:lnSpc>
            </a:pPr>
            <a:r>
              <a:rPr lang="en-GB" sz="1400" dirty="0" smtClean="0">
                <a:solidFill>
                  <a:schemeClr val="bg2"/>
                </a:solidFill>
              </a:rPr>
              <a:t>Qatar</a:t>
            </a:r>
          </a:p>
          <a:p>
            <a:pPr eaLnBrk="0" hangingPunct="0">
              <a:lnSpc>
                <a:spcPct val="97000"/>
              </a:lnSpc>
            </a:pPr>
            <a:r>
              <a:rPr lang="en-GB" sz="1400" dirty="0" smtClean="0">
                <a:solidFill>
                  <a:schemeClr val="bg2"/>
                </a:solidFill>
              </a:rPr>
              <a:t>Belgium</a:t>
            </a:r>
          </a:p>
          <a:p>
            <a:pPr eaLnBrk="0" hangingPunct="0">
              <a:lnSpc>
                <a:spcPct val="97000"/>
              </a:lnSpc>
            </a:pPr>
            <a:r>
              <a:rPr lang="en-GB" sz="1400" dirty="0" smtClean="0">
                <a:solidFill>
                  <a:schemeClr val="bg2"/>
                </a:solidFill>
              </a:rPr>
              <a:t>Norway</a:t>
            </a:r>
            <a:endParaRPr lang="en-GB" sz="1400" dirty="0">
              <a:solidFill>
                <a:schemeClr val="bg2"/>
              </a:solidFill>
            </a:endParaRPr>
          </a:p>
        </p:txBody>
      </p:sp>
      <p:sp>
        <p:nvSpPr>
          <p:cNvPr id="61" name="Rectangle 27"/>
          <p:cNvSpPr>
            <a:spLocks noChangeArrowheads="1"/>
          </p:cNvSpPr>
          <p:nvPr/>
        </p:nvSpPr>
        <p:spPr bwMode="auto">
          <a:xfrm>
            <a:off x="609640" y="3109407"/>
            <a:ext cx="634789" cy="21544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GB" sz="1400" b="1" dirty="0" smtClean="0">
                <a:solidFill>
                  <a:schemeClr val="accent2"/>
                </a:solidFill>
                <a:latin typeface="Arial" pitchFamily="34" charset="0"/>
              </a:rPr>
              <a:t>Finland</a:t>
            </a:r>
            <a:endParaRPr lang="en-GB" sz="1400" b="1" dirty="0">
              <a:solidFill>
                <a:schemeClr val="accent2"/>
              </a:solidFill>
              <a:latin typeface="Arial" pitchFamily="34" charset="0"/>
            </a:endParaRPr>
          </a:p>
        </p:txBody>
      </p:sp>
      <p:pic>
        <p:nvPicPr>
          <p:cNvPr id="79" name="Picture 78" descr="WEF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360652">
            <a:off x="6216996" y="1741946"/>
            <a:ext cx="1300774" cy="18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0" name="Picture 2" descr="WCY2011 cover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360000">
            <a:off x="6230243" y="4028432"/>
            <a:ext cx="1309679" cy="1836000"/>
          </a:xfrm>
          <a:prstGeom prst="rect">
            <a:avLst/>
          </a:prstGeom>
          <a:noFill/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i-FI"/>
              <a:t>Finnish innovations, the VTT SFINNO database</a:t>
            </a:r>
          </a:p>
        </p:txBody>
      </p:sp>
      <p:sp>
        <p:nvSpPr>
          <p:cNvPr id="3" name="Content Placeholder 1"/>
          <p:cNvSpPr txBox="1">
            <a:spLocks noGrp="1"/>
          </p:cNvSpPr>
          <p:nvPr>
            <p:ph idx="1"/>
          </p:nvPr>
        </p:nvSpPr>
        <p:spPr>
          <a:xfrm>
            <a:off x="212405" y="2200082"/>
            <a:ext cx="3274502" cy="3371657"/>
          </a:xfrm>
        </p:spPr>
        <p:txBody>
          <a:bodyPr/>
          <a:lstStyle/>
          <a:p>
            <a:pPr lvl="0"/>
            <a:r>
              <a:rPr lang="fi-FI" sz="2000">
                <a:cs typeface="Arial"/>
              </a:rPr>
              <a:t>Consists of about 4,900 innovations developed by Finnish companies, dating back to 1945.</a:t>
            </a:r>
          </a:p>
          <a:p>
            <a:pPr lvl="0"/>
            <a:r>
              <a:rPr lang="fi-FI" sz="2000">
                <a:cs typeface="Arial"/>
              </a:rPr>
              <a:t>Updated every other year by identifying innovations in field publications. This object-oriented approach is complemented by sending a questionnaire to the innovator.</a:t>
            </a:r>
          </a:p>
          <a:p>
            <a:pPr lvl="0">
              <a:buNone/>
            </a:pPr>
            <a:endParaRPr lang="fi-FI" sz="2000">
              <a:cs typeface="Arial"/>
            </a:endParaRPr>
          </a:p>
          <a:p>
            <a:pPr lvl="0">
              <a:buNone/>
            </a:pPr>
            <a:endParaRPr lang="fi-FI" sz="2000">
              <a:cs typeface="Arial"/>
            </a:endParaRPr>
          </a:p>
          <a:p>
            <a:pPr lvl="0">
              <a:buNone/>
            </a:pPr>
            <a:endParaRPr lang="fi-FI" sz="2000">
              <a:cs typeface="Arial"/>
            </a:endParaRPr>
          </a:p>
          <a:p>
            <a:pPr lvl="0">
              <a:buNone/>
            </a:pPr>
            <a:endParaRPr lang="fi-FI" sz="2000">
              <a:cs typeface="Arial"/>
            </a:endParaRPr>
          </a:p>
          <a:p>
            <a:pPr lvl="0">
              <a:buNone/>
            </a:pPr>
            <a:endParaRPr lang="fi-FI" sz="2000">
              <a:cs typeface="Arial"/>
            </a:endParaRPr>
          </a:p>
        </p:txBody>
      </p:sp>
      <p:sp>
        <p:nvSpPr>
          <p:cNvPr id="4" name="Rectangle 11"/>
          <p:cNvSpPr/>
          <p:nvPr/>
        </p:nvSpPr>
        <p:spPr>
          <a:xfrm>
            <a:off x="1691676" y="5661251"/>
            <a:ext cx="4680520" cy="95410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400" b="0" i="0" u="none" strike="noStrike" kern="1200" cap="none" spc="0" baseline="0">
                <a:solidFill>
                  <a:srgbClr val="004B8D"/>
                </a:solidFill>
                <a:uFillTx/>
                <a:latin typeface="Arial"/>
                <a:cs typeface="Arial"/>
              </a:rPr>
              <a:t>Further information: 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400" b="0" i="0" u="none" strike="noStrike" kern="1200" cap="none" spc="0" baseline="0">
                <a:solidFill>
                  <a:srgbClr val="004B8D"/>
                </a:solidFill>
                <a:uFillTx/>
                <a:latin typeface="Tahoma" pitchFamily="34"/>
                <a:cs typeface="Tahoma" pitchFamily="34"/>
                <a:hlinkClick r:id="rId2"/>
              </a:rPr>
              <a:t>http://www.vtt.fi/proj/sfinno</a:t>
            </a:r>
            <a:endParaRPr lang="fi-FI" sz="1400" b="0" i="0" u="none" strike="noStrike" kern="1200" cap="none" spc="0" baseline="0">
              <a:solidFill>
                <a:srgbClr val="004B8D"/>
              </a:solidFill>
              <a:uFillTx/>
              <a:latin typeface="Tahoma" pitchFamily="34"/>
              <a:cs typeface="Tahoma" pitchFamily="34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1" u="sng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3"/>
              </a:rPr>
              <a:t>Tekes Review 289/2012: Funder, activator, networker, investor</a:t>
            </a:r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 </a:t>
            </a:r>
            <a:r>
              <a:rPr lang="en-US" sz="1400" b="0" i="1" u="sng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4"/>
              </a:rPr>
              <a:t>Innovation Interstate</a:t>
            </a:r>
            <a:endParaRPr lang="fi-FI" sz="1400" b="0" i="0" u="none" strike="noStrike" kern="1200" cap="none" spc="0" baseline="0">
              <a:solidFill>
                <a:srgbClr val="004B8D"/>
              </a:solidFill>
              <a:uFillTx/>
              <a:latin typeface="Tahoma" pitchFamily="34"/>
              <a:cs typeface="Tahoma" pitchFamily="34"/>
            </a:endParaRPr>
          </a:p>
        </p:txBody>
      </p:sp>
      <p:pic>
        <p:nvPicPr>
          <p:cNvPr id="5" name="Picture 1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491234" y="2977450"/>
            <a:ext cx="5240334" cy="2314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i-FI"/>
              <a:t>Significance of Tekes funding for Finnish innovations, 1985-2007</a:t>
            </a:r>
          </a:p>
        </p:txBody>
      </p:sp>
      <p:sp>
        <p:nvSpPr>
          <p:cNvPr id="3" name="Tekstin paikkamerkki 2"/>
          <p:cNvSpPr txBox="1">
            <a:spLocks noGrp="1"/>
          </p:cNvSpPr>
          <p:nvPr>
            <p:ph type="body" idx="4294967295"/>
          </p:nvPr>
        </p:nvSpPr>
        <p:spPr>
          <a:xfrm>
            <a:off x="467541" y="6093296"/>
            <a:ext cx="4900617" cy="428396"/>
          </a:xfrm>
        </p:spPr>
        <p:txBody>
          <a:bodyPr/>
          <a:lstStyle/>
          <a:p>
            <a:pPr marL="0" lvl="0" indent="0">
              <a:lnSpc>
                <a:spcPts val="1500"/>
              </a:lnSpc>
              <a:spcAft>
                <a:spcPts val="300"/>
              </a:spcAft>
              <a:buNone/>
            </a:pPr>
            <a:r>
              <a:rPr lang="fi-FI" sz="1400">
                <a:solidFill>
                  <a:srgbClr val="000000"/>
                </a:solidFill>
              </a:rPr>
              <a:t>Source: VTT Sfinno- database, questionnaire, n = 960</a:t>
            </a:r>
          </a:p>
        </p:txBody>
      </p:sp>
      <p:sp>
        <p:nvSpPr>
          <p:cNvPr id="4" name="Päivämäärän paikkamerkki 3"/>
          <p:cNvSpPr txBox="1"/>
          <p:nvPr/>
        </p:nvSpPr>
        <p:spPr>
          <a:xfrm>
            <a:off x="6908804" y="6545266"/>
            <a:ext cx="611184" cy="1793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1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02-2012</a:t>
            </a:r>
          </a:p>
        </p:txBody>
      </p:sp>
      <p:graphicFrame>
        <p:nvGraphicFramePr>
          <p:cNvPr id="5" name="Kaavio 6"/>
          <p:cNvGraphicFramePr/>
          <p:nvPr/>
        </p:nvGraphicFramePr>
        <p:xfrm>
          <a:off x="1475658" y="1700811"/>
          <a:ext cx="6038853" cy="4190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Alatunnisteen paikkamerkki 5"/>
          <p:cNvSpPr txBox="1"/>
          <p:nvPr/>
        </p:nvSpPr>
        <p:spPr>
          <a:xfrm>
            <a:off x="5378445" y="6545266"/>
            <a:ext cx="1439859" cy="1793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1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DM 915541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>
          <a:xfrm>
            <a:off x="457200" y="539752"/>
            <a:ext cx="7848596" cy="1305077"/>
          </a:xfrm>
        </p:spPr>
        <p:txBody>
          <a:bodyPr/>
          <a:lstStyle/>
          <a:p>
            <a:pPr lvl="0"/>
            <a:r>
              <a:rPr lang="fi-FI" sz="2800"/>
              <a:t>Significance of Tekes funding for Finnish innovations that are new to global markets, 1985-2007</a:t>
            </a:r>
          </a:p>
        </p:txBody>
      </p:sp>
      <p:sp>
        <p:nvSpPr>
          <p:cNvPr id="3" name="Tekstin paikkamerkki 2"/>
          <p:cNvSpPr txBox="1">
            <a:spLocks noGrp="1"/>
          </p:cNvSpPr>
          <p:nvPr>
            <p:ph type="body" idx="4294967295"/>
          </p:nvPr>
        </p:nvSpPr>
        <p:spPr>
          <a:xfrm>
            <a:off x="467541" y="6093296"/>
            <a:ext cx="4900617" cy="428396"/>
          </a:xfrm>
        </p:spPr>
        <p:txBody>
          <a:bodyPr/>
          <a:lstStyle/>
          <a:p>
            <a:pPr marL="0" lvl="0" indent="0">
              <a:lnSpc>
                <a:spcPts val="1500"/>
              </a:lnSpc>
              <a:spcAft>
                <a:spcPts val="300"/>
              </a:spcAft>
              <a:buNone/>
            </a:pPr>
            <a:r>
              <a:rPr lang="fi-FI" sz="1400">
                <a:solidFill>
                  <a:srgbClr val="000000"/>
                </a:solidFill>
              </a:rPr>
              <a:t>Source: VTT Sfinno- database, questionnaire, n=613</a:t>
            </a:r>
          </a:p>
        </p:txBody>
      </p:sp>
      <p:sp>
        <p:nvSpPr>
          <p:cNvPr id="4" name="Päivämäärän paikkamerkki 3"/>
          <p:cNvSpPr txBox="1"/>
          <p:nvPr/>
        </p:nvSpPr>
        <p:spPr>
          <a:xfrm>
            <a:off x="6908804" y="6545266"/>
            <a:ext cx="611184" cy="1793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1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02-2012</a:t>
            </a:r>
          </a:p>
        </p:txBody>
      </p:sp>
      <p:graphicFrame>
        <p:nvGraphicFramePr>
          <p:cNvPr id="5" name="Kaavio 5"/>
          <p:cNvGraphicFramePr/>
          <p:nvPr/>
        </p:nvGraphicFramePr>
        <p:xfrm>
          <a:off x="1547667" y="1700811"/>
          <a:ext cx="6038853" cy="4190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Alatunnisteen paikkamerkki 6"/>
          <p:cNvSpPr txBox="1"/>
          <p:nvPr/>
        </p:nvSpPr>
        <p:spPr>
          <a:xfrm>
            <a:off x="5378445" y="6545266"/>
            <a:ext cx="1439859" cy="1793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1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DM 915541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>
          <a:xfrm>
            <a:off x="445011" y="686056"/>
            <a:ext cx="8435275" cy="888997"/>
          </a:xfrm>
        </p:spPr>
        <p:txBody>
          <a:bodyPr/>
          <a:lstStyle/>
          <a:p>
            <a:pPr lvl="0"/>
            <a:r>
              <a:rPr lang="fi-FI" sz="2800"/>
              <a:t>Significance of Tekes funding for Finnish innovations based on scientific breakthroughs, 1985-2007</a:t>
            </a:r>
          </a:p>
        </p:txBody>
      </p:sp>
      <p:sp>
        <p:nvSpPr>
          <p:cNvPr id="3" name="Tekstin paikkamerkki 2"/>
          <p:cNvSpPr txBox="1">
            <a:spLocks noGrp="1"/>
          </p:cNvSpPr>
          <p:nvPr>
            <p:ph type="body" idx="4294967295"/>
          </p:nvPr>
        </p:nvSpPr>
        <p:spPr>
          <a:xfrm>
            <a:off x="467541" y="6093296"/>
            <a:ext cx="4900617" cy="428396"/>
          </a:xfrm>
        </p:spPr>
        <p:txBody>
          <a:bodyPr/>
          <a:lstStyle/>
          <a:p>
            <a:pPr marL="0" lvl="0" indent="0">
              <a:lnSpc>
                <a:spcPts val="1500"/>
              </a:lnSpc>
              <a:spcAft>
                <a:spcPts val="300"/>
              </a:spcAft>
              <a:buNone/>
            </a:pPr>
            <a:r>
              <a:rPr lang="fi-FI" sz="1400">
                <a:solidFill>
                  <a:srgbClr val="000000"/>
                </a:solidFill>
              </a:rPr>
              <a:t>Source: VTT Sfinno- database, questionnaire, n=194</a:t>
            </a:r>
          </a:p>
        </p:txBody>
      </p:sp>
      <p:sp>
        <p:nvSpPr>
          <p:cNvPr id="4" name="Päivämäärän paikkamerkki 3"/>
          <p:cNvSpPr txBox="1"/>
          <p:nvPr/>
        </p:nvSpPr>
        <p:spPr>
          <a:xfrm>
            <a:off x="6908804" y="6545266"/>
            <a:ext cx="611184" cy="1793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1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02-2012</a:t>
            </a:r>
          </a:p>
        </p:txBody>
      </p:sp>
      <p:graphicFrame>
        <p:nvGraphicFramePr>
          <p:cNvPr id="5" name="Kaavio 7"/>
          <p:cNvGraphicFramePr/>
          <p:nvPr/>
        </p:nvGraphicFramePr>
        <p:xfrm>
          <a:off x="1547667" y="1700811"/>
          <a:ext cx="6038853" cy="414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Alatunnisteen paikkamerkki 5"/>
          <p:cNvSpPr txBox="1"/>
          <p:nvPr/>
        </p:nvSpPr>
        <p:spPr>
          <a:xfrm>
            <a:off x="5378445" y="6545266"/>
            <a:ext cx="1439859" cy="1793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1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DM 915541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0927" y="761996"/>
            <a:ext cx="8109210" cy="1143000"/>
          </a:xfrm>
        </p:spPr>
        <p:txBody>
          <a:bodyPr/>
          <a:lstStyle/>
          <a:p>
            <a:pPr lvl="0"/>
            <a:r>
              <a:rPr lang="fi-FI"/>
              <a:t>Duration of innovation development and significance of Tekes funding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139345" y="4653134"/>
            <a:ext cx="8154911" cy="27699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1" u="none" strike="noStrike" kern="1200" cap="none" spc="0" baseline="0">
                <a:solidFill>
                  <a:srgbClr val="004B8D"/>
                </a:solidFill>
                <a:uFillTx/>
                <a:latin typeface="Arial"/>
              </a:rPr>
              <a:t>Lähde:</a:t>
            </a:r>
            <a:r>
              <a:rPr lang="en-GB" sz="1200" b="0" i="0" u="none" strike="noStrike" kern="1200" cap="none" spc="0" baseline="0">
                <a:solidFill>
                  <a:srgbClr val="004B8D"/>
                </a:solidFill>
                <a:uFillTx/>
                <a:latin typeface="Arial"/>
              </a:rPr>
              <a:t> VTT SFINNO™ -tietokanta, 1985 - 2007. Huomio: lukemat perustuvat kyselyvastauksiin.</a:t>
            </a:r>
            <a:endParaRPr lang="fi-FI" sz="1200" b="0" i="0" u="none" strike="noStrike" kern="1200" cap="none" spc="0" baseline="0">
              <a:solidFill>
                <a:srgbClr val="004B8D"/>
              </a:solidFill>
              <a:uFillTx/>
              <a:latin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8579" y="2931557"/>
            <a:ext cx="8826007" cy="2225640"/>
            <a:chOff x="118579" y="2931557"/>
            <a:chExt cx="8826007" cy="2225640"/>
          </a:xfrm>
        </p:grpSpPr>
        <p:pic>
          <p:nvPicPr>
            <p:cNvPr id="5" name="Picture 2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118579" y="2931557"/>
              <a:ext cx="8614150" cy="2225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Oval 5"/>
            <p:cNvSpPr/>
            <p:nvPr/>
          </p:nvSpPr>
          <p:spPr>
            <a:xfrm>
              <a:off x="1790175" y="3356990"/>
              <a:ext cx="7154411" cy="36003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1 0"/>
                <a:gd name="f15" fmla="*/ f9 f0 1"/>
                <a:gd name="f16" fmla="*/ f10 f0 1"/>
                <a:gd name="f17" fmla="?: f11 f4 1"/>
                <a:gd name="f18" fmla="?: f12 f5 1"/>
                <a:gd name="f19" fmla="?: f13 f6 1"/>
                <a:gd name="f20" fmla="+- f14 0 f1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1 0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0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0 1"/>
                <a:gd name="f47" fmla="*/ f42 f30 1"/>
                <a:gd name="f48" fmla="*/ f41 f30 1"/>
                <a:gd name="f49" fmla="*/ f46 1 f8"/>
                <a:gd name="f50" fmla="*/ f44 f30 1"/>
                <a:gd name="f51" fmla="+- f49 0 f1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0" swAng="f1"/>
                  <a:arcTo wR="f47" hR="f48" stAng="f2" swAng="f1"/>
                  <a:arcTo wR="f47" hR="f48" stAng="f7" swAng="f1"/>
                  <a:arcTo wR="f47" hR="f48" stAng="f1" swAng="f1"/>
                  <a:close/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i-FI" sz="2400" b="0" i="0" u="none" strike="noStrike" kern="1200" cap="none" spc="0" baseline="0">
                <a:solidFill>
                  <a:srgbClr val="004B8D"/>
                </a:solidFill>
                <a:uFillTx/>
                <a:latin typeface="Arial"/>
                <a:cs typeface="Arial"/>
              </a:endParaRPr>
            </a:p>
          </p:txBody>
        </p:sp>
      </p:grpSp>
      <p:sp>
        <p:nvSpPr>
          <p:cNvPr id="7" name="Rectangle 7"/>
          <p:cNvSpPr/>
          <p:nvPr/>
        </p:nvSpPr>
        <p:spPr>
          <a:xfrm>
            <a:off x="0" y="4670992"/>
            <a:ext cx="8154984" cy="277008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200" b="0" i="1" u="none" strike="noStrike" kern="1200" cap="none" spc="0" baseline="0">
                <a:solidFill>
                  <a:srgbClr val="004B8D"/>
                </a:solidFill>
                <a:uFillTx/>
                <a:latin typeface="Arial"/>
                <a:cs typeface="Arial"/>
              </a:rPr>
              <a:t>Source:</a:t>
            </a:r>
            <a:r>
              <a:rPr lang="fi-FI" sz="1200" b="0" i="0" u="none" strike="noStrike" kern="1200" cap="none" spc="0" baseline="0">
                <a:solidFill>
                  <a:srgbClr val="004B8D"/>
                </a:solidFill>
                <a:uFillTx/>
                <a:latin typeface="Arial"/>
                <a:cs typeface="Arial"/>
              </a:rPr>
              <a:t> VTT SFINNO™ -database, 1985 - 2007 (N = 852). Note: The figures are based on survey responses.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>
          <a:xfrm>
            <a:off x="250829" y="188915"/>
            <a:ext cx="8424860" cy="888997"/>
          </a:xfrm>
        </p:spPr>
        <p:txBody>
          <a:bodyPr/>
          <a:lstStyle/>
          <a:p>
            <a:pPr lvl="0"/>
            <a:r>
              <a:rPr lang="fi-FI" sz="2400"/>
              <a:t>Programmes: Tekes programmes that ended in 2010</a:t>
            </a:r>
          </a:p>
        </p:txBody>
      </p:sp>
      <p:sp>
        <p:nvSpPr>
          <p:cNvPr id="3" name="Tekstin paikkamerkki 2"/>
          <p:cNvSpPr txBox="1">
            <a:spLocks noGrp="1"/>
          </p:cNvSpPr>
          <p:nvPr>
            <p:ph type="body" idx="4294967295"/>
          </p:nvPr>
        </p:nvSpPr>
        <p:spPr>
          <a:xfrm>
            <a:off x="323853" y="6453185"/>
            <a:ext cx="4900617" cy="260347"/>
          </a:xfrm>
        </p:spPr>
        <p:txBody>
          <a:bodyPr/>
          <a:lstStyle/>
          <a:p>
            <a:pPr lvl="0">
              <a:buNone/>
            </a:pPr>
            <a:r>
              <a:rPr lang="fi-FI">
                <a:cs typeface="Arial"/>
              </a:rPr>
              <a:t>Programmes published in the final and evaluation reports</a:t>
            </a:r>
          </a:p>
        </p:txBody>
      </p:sp>
      <p:pic>
        <p:nvPicPr>
          <p:cNvPr id="4" name="Kuva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3152" y="981452"/>
            <a:ext cx="9290304" cy="59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1520" y="0"/>
            <a:ext cx="7848000" cy="889200"/>
          </a:xfrm>
        </p:spPr>
        <p:txBody>
          <a:bodyPr/>
          <a:lstStyle/>
          <a:p>
            <a:pPr lvl="0"/>
            <a:r>
              <a:rPr lang="fi-FI" dirty="0" err="1" smtClean="0">
                <a:solidFill>
                  <a:schemeClr val="tx1"/>
                </a:solidFill>
              </a:rPr>
              <a:t>Radical</a:t>
            </a:r>
            <a:r>
              <a:rPr lang="fi-FI" dirty="0" smtClean="0">
                <a:solidFill>
                  <a:schemeClr val="tx1"/>
                </a:solidFill>
              </a:rPr>
              <a:t> </a:t>
            </a:r>
            <a:r>
              <a:rPr lang="fi-FI" dirty="0" err="1" smtClean="0">
                <a:solidFill>
                  <a:schemeClr val="tx1"/>
                </a:solidFill>
              </a:rPr>
              <a:t>innovations</a:t>
            </a:r>
            <a:r>
              <a:rPr lang="fi-FI" dirty="0" smtClean="0">
                <a:solidFill>
                  <a:schemeClr val="tx1"/>
                </a:solidFill>
              </a:rPr>
              <a:t>: </a:t>
            </a:r>
            <a:r>
              <a:rPr lang="fi-FI" dirty="0" err="1" smtClean="0">
                <a:solidFill>
                  <a:schemeClr val="tx1"/>
                </a:solidFill>
              </a:rPr>
              <a:t>breakthrough</a:t>
            </a:r>
            <a:r>
              <a:rPr lang="fi-FI" dirty="0" smtClean="0">
                <a:solidFill>
                  <a:schemeClr val="tx1"/>
                </a:solidFill>
              </a:rPr>
              <a:t> </a:t>
            </a:r>
            <a:r>
              <a:rPr lang="fi-FI" dirty="0" err="1" smtClean="0">
                <a:solidFill>
                  <a:schemeClr val="tx1"/>
                </a:solidFill>
              </a:rPr>
              <a:t>from</a:t>
            </a:r>
            <a:r>
              <a:rPr lang="fi-FI" dirty="0" smtClean="0">
                <a:solidFill>
                  <a:schemeClr val="tx1"/>
                </a:solidFill>
              </a:rPr>
              <a:t> </a:t>
            </a:r>
            <a:r>
              <a:rPr lang="fi-FI" dirty="0" err="1" smtClean="0">
                <a:solidFill>
                  <a:schemeClr val="tx1"/>
                </a:solidFill>
              </a:rPr>
              <a:t>local</a:t>
            </a:r>
            <a:r>
              <a:rPr lang="fi-FI" dirty="0" smtClean="0">
                <a:solidFill>
                  <a:schemeClr val="tx1"/>
                </a:solidFill>
              </a:rPr>
              <a:t> </a:t>
            </a:r>
            <a:r>
              <a:rPr lang="fi-FI" dirty="0" err="1" smtClean="0">
                <a:solidFill>
                  <a:schemeClr val="tx1"/>
                </a:solidFill>
              </a:rPr>
              <a:t>value</a:t>
            </a:r>
            <a:r>
              <a:rPr lang="fi-FI" dirty="0" smtClean="0">
                <a:solidFill>
                  <a:schemeClr val="tx1"/>
                </a:solidFill>
              </a:rPr>
              <a:t> </a:t>
            </a:r>
            <a:r>
              <a:rPr lang="fi-FI" dirty="0" err="1" smtClean="0">
                <a:solidFill>
                  <a:schemeClr val="tx1"/>
                </a:solidFill>
              </a:rPr>
              <a:t>chains</a:t>
            </a:r>
            <a:r>
              <a:rPr lang="fi-FI" dirty="0" smtClean="0">
                <a:solidFill>
                  <a:schemeClr val="tx1"/>
                </a:solidFill>
              </a:rPr>
              <a:t> to </a:t>
            </a:r>
            <a:r>
              <a:rPr lang="fi-FI" dirty="0" err="1" smtClean="0">
                <a:solidFill>
                  <a:schemeClr val="tx1"/>
                </a:solidFill>
              </a:rPr>
              <a:t>global</a:t>
            </a:r>
            <a:r>
              <a:rPr lang="fi-FI" dirty="0" smtClean="0">
                <a:solidFill>
                  <a:schemeClr val="tx1"/>
                </a:solidFill>
              </a:rPr>
              <a:t> </a:t>
            </a:r>
            <a:r>
              <a:rPr lang="fi-FI" dirty="0" err="1" smtClean="0">
                <a:solidFill>
                  <a:schemeClr val="tx1"/>
                </a:solidFill>
              </a:rPr>
              <a:t>value</a:t>
            </a:r>
            <a:r>
              <a:rPr lang="fi-FI" dirty="0" smtClean="0">
                <a:solidFill>
                  <a:schemeClr val="tx1"/>
                </a:solidFill>
              </a:rPr>
              <a:t> </a:t>
            </a:r>
            <a:r>
              <a:rPr lang="fi-FI" dirty="0" err="1" smtClean="0">
                <a:solidFill>
                  <a:schemeClr val="tx1"/>
                </a:solidFill>
              </a:rPr>
              <a:t>networks</a:t>
            </a:r>
            <a:r>
              <a:rPr lang="fi-FI" dirty="0" smtClean="0">
                <a:solidFill>
                  <a:schemeClr val="tx1"/>
                </a:solidFill>
              </a:rPr>
              <a:t/>
            </a:r>
            <a:br>
              <a:rPr lang="fi-FI" dirty="0" smtClean="0">
                <a:solidFill>
                  <a:schemeClr val="tx1"/>
                </a:solidFill>
              </a:rPr>
            </a:b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4"/>
          </p:nvPr>
        </p:nvSpPr>
        <p:spPr>
          <a:xfrm>
            <a:off x="6479704" y="5157192"/>
            <a:ext cx="2664296" cy="576064"/>
          </a:xfrm>
        </p:spPr>
        <p:txBody>
          <a:bodyPr/>
          <a:lstStyle/>
          <a:p>
            <a:r>
              <a:rPr lang="fi-FI" sz="1200" dirty="0" err="1" smtClean="0"/>
              <a:t>Modified</a:t>
            </a:r>
            <a:r>
              <a:rPr lang="fi-FI" sz="1200" dirty="0" smtClean="0"/>
              <a:t> </a:t>
            </a:r>
            <a:r>
              <a:rPr lang="fi-FI" sz="1200" dirty="0" err="1" smtClean="0"/>
              <a:t>from</a:t>
            </a:r>
            <a:r>
              <a:rPr lang="fi-FI" sz="1200" dirty="0" smtClean="0"/>
              <a:t>: Kristian Möller, Aalto </a:t>
            </a:r>
            <a:r>
              <a:rPr lang="fi-FI" sz="1200" dirty="0" err="1" smtClean="0"/>
              <a:t>University</a:t>
            </a:r>
            <a:r>
              <a:rPr lang="fi-FI" sz="1200" dirty="0" smtClean="0"/>
              <a:t> </a:t>
            </a:r>
            <a:r>
              <a:rPr lang="fi-FI" sz="1200" dirty="0" err="1" smtClean="0"/>
              <a:t>School</a:t>
            </a:r>
            <a:r>
              <a:rPr lang="fi-FI" sz="1200" dirty="0" smtClean="0"/>
              <a:t> of </a:t>
            </a:r>
            <a:r>
              <a:rPr lang="fi-FI" sz="1200" dirty="0" err="1" smtClean="0"/>
              <a:t>Economics</a:t>
            </a:r>
            <a:r>
              <a:rPr lang="fi-FI" sz="1200" dirty="0" smtClean="0"/>
              <a:t> (2010)</a:t>
            </a:r>
            <a:endParaRPr lang="fi-FI" sz="1200" dirty="0"/>
          </a:p>
        </p:txBody>
      </p:sp>
      <p:cxnSp>
        <p:nvCxnSpPr>
          <p:cNvPr id="4" name="Suora nuoliyhdysviiva 3"/>
          <p:cNvCxnSpPr/>
          <p:nvPr/>
        </p:nvCxnSpPr>
        <p:spPr>
          <a:xfrm rot="5400000">
            <a:off x="1548135" y="3609206"/>
            <a:ext cx="4535488" cy="1587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uora nuoliyhdysviiva 4"/>
          <p:cNvCxnSpPr/>
          <p:nvPr/>
        </p:nvCxnSpPr>
        <p:spPr>
          <a:xfrm>
            <a:off x="1079822" y="3501256"/>
            <a:ext cx="5400675" cy="1588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ikehys 9"/>
          <p:cNvSpPr txBox="1">
            <a:spLocks noChangeArrowheads="1"/>
          </p:cNvSpPr>
          <p:nvPr/>
        </p:nvSpPr>
        <p:spPr bwMode="auto">
          <a:xfrm>
            <a:off x="1043608" y="908720"/>
            <a:ext cx="64461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600" b="1" dirty="0" err="1" smtClean="0">
                <a:latin typeface="Calibri" pitchFamily="34" charset="0"/>
              </a:rPr>
              <a:t>Multidisciplinary</a:t>
            </a:r>
            <a:r>
              <a:rPr lang="fi-FI" sz="1600" b="1" dirty="0" smtClean="0">
                <a:latin typeface="Calibri" pitchFamily="34" charset="0"/>
              </a:rPr>
              <a:t> </a:t>
            </a:r>
            <a:r>
              <a:rPr lang="fi-FI" sz="1600" b="1" dirty="0" err="1" smtClean="0">
                <a:latin typeface="Calibri" pitchFamily="34" charset="0"/>
              </a:rPr>
              <a:t>competences</a:t>
            </a:r>
            <a:r>
              <a:rPr lang="fi-FI" sz="1600" b="1" dirty="0" smtClean="0">
                <a:latin typeface="Calibri" pitchFamily="34" charset="0"/>
              </a:rPr>
              <a:t> of </a:t>
            </a:r>
            <a:r>
              <a:rPr lang="fi-FI" sz="1600" b="1" dirty="0" err="1" smtClean="0">
                <a:latin typeface="Calibri" pitchFamily="34" charset="0"/>
              </a:rPr>
              <a:t>many</a:t>
            </a:r>
            <a:r>
              <a:rPr lang="fi-FI" sz="1600" b="1" dirty="0" smtClean="0">
                <a:latin typeface="Calibri" pitchFamily="34" charset="0"/>
              </a:rPr>
              <a:t> </a:t>
            </a:r>
            <a:r>
              <a:rPr lang="fi-FI" sz="1600" b="1" dirty="0" err="1" smtClean="0">
                <a:latin typeface="Calibri" pitchFamily="34" charset="0"/>
              </a:rPr>
              <a:t>kinds</a:t>
            </a:r>
            <a:r>
              <a:rPr lang="fi-FI" sz="1600" b="1" dirty="0" smtClean="0">
                <a:latin typeface="Calibri" pitchFamily="34" charset="0"/>
              </a:rPr>
              <a:t> (</a:t>
            </a:r>
            <a:r>
              <a:rPr lang="fi-FI" sz="1600" b="1" dirty="0" err="1" smtClean="0">
                <a:latin typeface="Calibri" pitchFamily="34" charset="0"/>
              </a:rPr>
              <a:t>enabling</a:t>
            </a:r>
            <a:r>
              <a:rPr lang="fi-FI" sz="1600" b="1" dirty="0" smtClean="0">
                <a:latin typeface="Calibri" pitchFamily="34" charset="0"/>
              </a:rPr>
              <a:t> </a:t>
            </a:r>
            <a:r>
              <a:rPr lang="fi-FI" sz="1600" b="1" dirty="0" err="1" smtClean="0">
                <a:latin typeface="Calibri" pitchFamily="34" charset="0"/>
              </a:rPr>
              <a:t>systemic</a:t>
            </a:r>
            <a:r>
              <a:rPr lang="fi-FI" sz="1600" b="1" dirty="0" smtClean="0">
                <a:latin typeface="Calibri" pitchFamily="34" charset="0"/>
              </a:rPr>
              <a:t> </a:t>
            </a:r>
            <a:r>
              <a:rPr lang="fi-FI" sz="1600" b="1" dirty="0" err="1" smtClean="0">
                <a:latin typeface="Calibri" pitchFamily="34" charset="0"/>
              </a:rPr>
              <a:t>changes</a:t>
            </a:r>
            <a:r>
              <a:rPr lang="fi-FI" sz="1600" b="1" dirty="0" smtClean="0">
                <a:latin typeface="Calibri" pitchFamily="34" charset="0"/>
              </a:rPr>
              <a:t>)</a:t>
            </a:r>
            <a:endParaRPr lang="fi-FI" sz="1600" b="1" dirty="0">
              <a:latin typeface="Calibri" pitchFamily="34" charset="0"/>
            </a:endParaRPr>
          </a:p>
        </p:txBody>
      </p:sp>
      <p:sp>
        <p:nvSpPr>
          <p:cNvPr id="8" name="Tekstikehys 14"/>
          <p:cNvSpPr txBox="1">
            <a:spLocks noChangeArrowheads="1"/>
          </p:cNvSpPr>
          <p:nvPr/>
        </p:nvSpPr>
        <p:spPr bwMode="auto">
          <a:xfrm>
            <a:off x="6444208" y="3102059"/>
            <a:ext cx="21862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600" b="1" dirty="0" err="1" smtClean="0">
                <a:latin typeface="Calibri" pitchFamily="34" charset="0"/>
              </a:rPr>
              <a:t>Systemic</a:t>
            </a:r>
            <a:r>
              <a:rPr lang="fi-FI" sz="1600" b="1" dirty="0" smtClean="0">
                <a:latin typeface="Calibri" pitchFamily="34" charset="0"/>
              </a:rPr>
              <a:t> </a:t>
            </a:r>
            <a:r>
              <a:rPr lang="fi-FI" sz="1600" b="1" dirty="0" err="1" smtClean="0">
                <a:latin typeface="Calibri" pitchFamily="34" charset="0"/>
              </a:rPr>
              <a:t>innovation</a:t>
            </a:r>
            <a:endParaRPr lang="fi-FI" sz="1600" b="1" dirty="0" smtClean="0">
              <a:latin typeface="Calibri" pitchFamily="34" charset="0"/>
            </a:endParaRPr>
          </a:p>
          <a:p>
            <a:r>
              <a:rPr lang="fi-FI" sz="1600" b="1" dirty="0" smtClean="0">
                <a:latin typeface="Calibri" pitchFamily="34" charset="0"/>
              </a:rPr>
              <a:t>(</a:t>
            </a:r>
            <a:r>
              <a:rPr lang="fi-FI" sz="1600" b="1" dirty="0" err="1" smtClean="0">
                <a:latin typeface="Calibri" pitchFamily="34" charset="0"/>
              </a:rPr>
              <a:t>modifying</a:t>
            </a:r>
            <a:r>
              <a:rPr lang="fi-FI" sz="1600" b="1" dirty="0" smtClean="0">
                <a:latin typeface="Calibri" pitchFamily="34" charset="0"/>
              </a:rPr>
              <a:t> </a:t>
            </a:r>
            <a:r>
              <a:rPr lang="fi-FI" sz="1600" b="1" dirty="0" err="1" smtClean="0">
                <a:latin typeface="Calibri" pitchFamily="34" charset="0"/>
              </a:rPr>
              <a:t>operational</a:t>
            </a:r>
            <a:r>
              <a:rPr lang="fi-FI" sz="1600" b="1" dirty="0" smtClean="0">
                <a:latin typeface="Calibri" pitchFamily="34" charset="0"/>
              </a:rPr>
              <a:t> </a:t>
            </a:r>
          </a:p>
          <a:p>
            <a:r>
              <a:rPr lang="fi-FI" sz="1600" b="1" dirty="0" err="1" smtClean="0">
                <a:latin typeface="Calibri" pitchFamily="34" charset="0"/>
              </a:rPr>
              <a:t>environment</a:t>
            </a:r>
            <a:r>
              <a:rPr lang="fi-FI" sz="1600" b="1" dirty="0" smtClean="0">
                <a:latin typeface="Calibri" pitchFamily="34" charset="0"/>
              </a:rPr>
              <a:t>)</a:t>
            </a:r>
            <a:endParaRPr lang="fi-FI" sz="1600" b="1" dirty="0">
              <a:latin typeface="Calibri" pitchFamily="34" charset="0"/>
            </a:endParaRPr>
          </a:p>
        </p:txBody>
      </p:sp>
      <p:sp>
        <p:nvSpPr>
          <p:cNvPr id="9" name="Tekstikehys 15"/>
          <p:cNvSpPr txBox="1">
            <a:spLocks noChangeArrowheads="1"/>
          </p:cNvSpPr>
          <p:nvPr/>
        </p:nvSpPr>
        <p:spPr bwMode="auto">
          <a:xfrm>
            <a:off x="2915816" y="5877272"/>
            <a:ext cx="31164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600" b="1" dirty="0" smtClean="0">
                <a:latin typeface="Calibri" pitchFamily="34" charset="0"/>
              </a:rPr>
              <a:t>No </a:t>
            </a:r>
            <a:r>
              <a:rPr lang="fi-FI" sz="1600" b="1" dirty="0" err="1" smtClean="0">
                <a:latin typeface="Calibri" pitchFamily="34" charset="0"/>
              </a:rPr>
              <a:t>cross-disciplinary</a:t>
            </a:r>
            <a:r>
              <a:rPr lang="fi-FI" sz="1600" b="1" dirty="0" smtClean="0">
                <a:latin typeface="Calibri" pitchFamily="34" charset="0"/>
              </a:rPr>
              <a:t> </a:t>
            </a:r>
            <a:r>
              <a:rPr lang="fi-FI" sz="1600" b="1" dirty="0" err="1" smtClean="0">
                <a:latin typeface="Calibri" pitchFamily="34" charset="0"/>
              </a:rPr>
              <a:t>competences</a:t>
            </a:r>
            <a:endParaRPr lang="fi-FI" sz="1600" b="1" dirty="0">
              <a:latin typeface="Calibri" pitchFamily="34" charset="0"/>
            </a:endParaRPr>
          </a:p>
        </p:txBody>
      </p:sp>
      <p:sp>
        <p:nvSpPr>
          <p:cNvPr id="10" name="Tekstikehys 16"/>
          <p:cNvSpPr txBox="1">
            <a:spLocks noChangeArrowheads="1"/>
          </p:cNvSpPr>
          <p:nvPr/>
        </p:nvSpPr>
        <p:spPr bwMode="auto">
          <a:xfrm>
            <a:off x="323528" y="3068960"/>
            <a:ext cx="110087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600" b="1" dirty="0" err="1">
                <a:latin typeface="Calibri" pitchFamily="34" charset="0"/>
              </a:rPr>
              <a:t>Plug</a:t>
            </a:r>
            <a:r>
              <a:rPr lang="fi-FI" sz="1600" b="1" dirty="0">
                <a:latin typeface="Calibri" pitchFamily="34" charset="0"/>
              </a:rPr>
              <a:t> </a:t>
            </a:r>
          </a:p>
          <a:p>
            <a:r>
              <a:rPr lang="fi-FI" sz="1600" b="1" dirty="0">
                <a:latin typeface="Calibri" pitchFamily="34" charset="0"/>
              </a:rPr>
              <a:t>  &amp; </a:t>
            </a:r>
          </a:p>
          <a:p>
            <a:r>
              <a:rPr lang="fi-FI" sz="1600" b="1" dirty="0" smtClean="0">
                <a:latin typeface="Calibri" pitchFamily="34" charset="0"/>
              </a:rPr>
              <a:t>Play </a:t>
            </a:r>
          </a:p>
          <a:p>
            <a:r>
              <a:rPr lang="fi-FI" sz="1600" b="1" dirty="0" err="1" smtClean="0">
                <a:latin typeface="Calibri" pitchFamily="34" charset="0"/>
              </a:rPr>
              <a:t>innovation</a:t>
            </a:r>
            <a:endParaRPr lang="fi-FI" sz="1600" b="1" dirty="0">
              <a:latin typeface="Calibri" pitchFamily="34" charset="0"/>
            </a:endParaRPr>
          </a:p>
        </p:txBody>
      </p:sp>
      <p:sp>
        <p:nvSpPr>
          <p:cNvPr id="11" name="Tekstikehys 17"/>
          <p:cNvSpPr txBox="1">
            <a:spLocks noChangeArrowheads="1"/>
          </p:cNvSpPr>
          <p:nvPr/>
        </p:nvSpPr>
        <p:spPr bwMode="auto">
          <a:xfrm>
            <a:off x="5796136" y="3789040"/>
            <a:ext cx="29679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200" dirty="0" smtClean="0">
                <a:latin typeface="Calibri" pitchFamily="34" charset="0"/>
                <a:sym typeface="Wingdings" pitchFamily="2" charset="2"/>
              </a:rPr>
              <a:t> </a:t>
            </a:r>
            <a:r>
              <a:rPr lang="fi-FI" sz="1200" dirty="0" err="1" smtClean="0">
                <a:latin typeface="Calibri" pitchFamily="34" charset="0"/>
              </a:rPr>
              <a:t>Cost-benefit</a:t>
            </a:r>
            <a:r>
              <a:rPr lang="fi-FI" sz="1200" dirty="0" smtClean="0">
                <a:latin typeface="Calibri" pitchFamily="34" charset="0"/>
              </a:rPr>
              <a:t> </a:t>
            </a:r>
            <a:r>
              <a:rPr lang="fi-FI" sz="1200" dirty="0" err="1" smtClean="0">
                <a:latin typeface="Calibri" pitchFamily="34" charset="0"/>
              </a:rPr>
              <a:t>analyses</a:t>
            </a:r>
            <a:r>
              <a:rPr lang="fi-FI" sz="1200" dirty="0" smtClean="0">
                <a:latin typeface="Calibri" pitchFamily="34" charset="0"/>
              </a:rPr>
              <a:t> of the </a:t>
            </a:r>
            <a:r>
              <a:rPr lang="fi-FI" sz="1200" dirty="0" err="1" smtClean="0">
                <a:latin typeface="Calibri" pitchFamily="34" charset="0"/>
              </a:rPr>
              <a:t>entire</a:t>
            </a:r>
            <a:r>
              <a:rPr lang="fi-FI" sz="1200" dirty="0" smtClean="0">
                <a:latin typeface="Calibri" pitchFamily="34" charset="0"/>
              </a:rPr>
              <a:t> </a:t>
            </a:r>
            <a:r>
              <a:rPr lang="fi-FI" sz="1200" dirty="0" err="1" smtClean="0">
                <a:latin typeface="Calibri" pitchFamily="34" charset="0"/>
              </a:rPr>
              <a:t>system</a:t>
            </a:r>
            <a:endParaRPr lang="fi-FI" sz="1200" dirty="0">
              <a:latin typeface="Calibri" pitchFamily="34" charset="0"/>
            </a:endParaRPr>
          </a:p>
        </p:txBody>
      </p:sp>
      <p:sp>
        <p:nvSpPr>
          <p:cNvPr id="12" name="Ellipsi 11"/>
          <p:cNvSpPr/>
          <p:nvPr/>
        </p:nvSpPr>
        <p:spPr>
          <a:xfrm>
            <a:off x="4824536" y="1700808"/>
            <a:ext cx="1151707" cy="8638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3" name="Vuokaaviosymboli: Liitin 12"/>
          <p:cNvSpPr/>
          <p:nvPr/>
        </p:nvSpPr>
        <p:spPr>
          <a:xfrm>
            <a:off x="5543872" y="1916931"/>
            <a:ext cx="73025" cy="46038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4" name="Vuokaaviosymboli: Liitin 13"/>
          <p:cNvSpPr/>
          <p:nvPr/>
        </p:nvSpPr>
        <p:spPr>
          <a:xfrm>
            <a:off x="5696272" y="2069331"/>
            <a:ext cx="73025" cy="46038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5" name="Vuokaaviosymboli: Liitin 14"/>
          <p:cNvSpPr/>
          <p:nvPr/>
        </p:nvSpPr>
        <p:spPr>
          <a:xfrm>
            <a:off x="5472435" y="2061394"/>
            <a:ext cx="71437" cy="4445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6" name="Vuokaaviosymboli: Liitin 15"/>
          <p:cNvSpPr/>
          <p:nvPr/>
        </p:nvSpPr>
        <p:spPr>
          <a:xfrm>
            <a:off x="5688335" y="1845494"/>
            <a:ext cx="73025" cy="4445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7" name="Vuokaaviosymboli: Liitin 16"/>
          <p:cNvSpPr/>
          <p:nvPr/>
        </p:nvSpPr>
        <p:spPr>
          <a:xfrm>
            <a:off x="5400997" y="1845494"/>
            <a:ext cx="71438" cy="4445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8" name="Vuokaaviosymboli: Liitin 17"/>
          <p:cNvSpPr/>
          <p:nvPr/>
        </p:nvSpPr>
        <p:spPr>
          <a:xfrm>
            <a:off x="5624835" y="2213794"/>
            <a:ext cx="71437" cy="4445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9" name="Vuokaaviosymboli: Liitin 18"/>
          <p:cNvSpPr/>
          <p:nvPr/>
        </p:nvSpPr>
        <p:spPr>
          <a:xfrm>
            <a:off x="5040560" y="1916832"/>
            <a:ext cx="71437" cy="4445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20" name="Vuokaaviosymboli: Liitin 19"/>
          <p:cNvSpPr/>
          <p:nvPr/>
        </p:nvSpPr>
        <p:spPr>
          <a:xfrm>
            <a:off x="5192960" y="2069232"/>
            <a:ext cx="71437" cy="4445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21" name="Vuokaaviosymboli: Liitin 20"/>
          <p:cNvSpPr/>
          <p:nvPr/>
        </p:nvSpPr>
        <p:spPr>
          <a:xfrm>
            <a:off x="5345360" y="2221632"/>
            <a:ext cx="71437" cy="4445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22" name="Vuokaaviosymboli: Liitin 21"/>
          <p:cNvSpPr/>
          <p:nvPr/>
        </p:nvSpPr>
        <p:spPr>
          <a:xfrm>
            <a:off x="5040560" y="2204864"/>
            <a:ext cx="71437" cy="4445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23" name="Vuokaaviosymboli: Liitin 22"/>
          <p:cNvSpPr/>
          <p:nvPr/>
        </p:nvSpPr>
        <p:spPr>
          <a:xfrm>
            <a:off x="5497760" y="2374032"/>
            <a:ext cx="71437" cy="4445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24" name="Ellipsi 23"/>
          <p:cNvSpPr/>
          <p:nvPr/>
        </p:nvSpPr>
        <p:spPr>
          <a:xfrm>
            <a:off x="1440581" y="4221088"/>
            <a:ext cx="1151707" cy="17281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25" name="Vuokaaviosymboli: Liitin 24"/>
          <p:cNvSpPr/>
          <p:nvPr/>
        </p:nvSpPr>
        <p:spPr>
          <a:xfrm>
            <a:off x="2159917" y="4437211"/>
            <a:ext cx="73025" cy="46038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26" name="Vuokaaviosymboli: Liitin 25"/>
          <p:cNvSpPr/>
          <p:nvPr/>
        </p:nvSpPr>
        <p:spPr>
          <a:xfrm>
            <a:off x="2312317" y="4589611"/>
            <a:ext cx="73025" cy="46038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27" name="Vuokaaviosymboli: Liitin 26"/>
          <p:cNvSpPr/>
          <p:nvPr/>
        </p:nvSpPr>
        <p:spPr>
          <a:xfrm>
            <a:off x="2088480" y="4581674"/>
            <a:ext cx="71437" cy="4445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28" name="Vuokaaviosymboli: Liitin 27"/>
          <p:cNvSpPr/>
          <p:nvPr/>
        </p:nvSpPr>
        <p:spPr>
          <a:xfrm>
            <a:off x="2304380" y="4365774"/>
            <a:ext cx="73025" cy="4445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29" name="Vuokaaviosymboli: Liitin 28"/>
          <p:cNvSpPr/>
          <p:nvPr/>
        </p:nvSpPr>
        <p:spPr>
          <a:xfrm>
            <a:off x="2017042" y="4365774"/>
            <a:ext cx="71438" cy="4445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0" name="Vuokaaviosymboli: Liitin 29"/>
          <p:cNvSpPr/>
          <p:nvPr/>
        </p:nvSpPr>
        <p:spPr>
          <a:xfrm>
            <a:off x="2240880" y="4734074"/>
            <a:ext cx="71437" cy="4445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1" name="Vuokaaviosymboli: Liitin 30"/>
          <p:cNvSpPr/>
          <p:nvPr/>
        </p:nvSpPr>
        <p:spPr>
          <a:xfrm>
            <a:off x="1656605" y="4437112"/>
            <a:ext cx="71437" cy="4445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2" name="Vuokaaviosymboli: Liitin 31"/>
          <p:cNvSpPr/>
          <p:nvPr/>
        </p:nvSpPr>
        <p:spPr>
          <a:xfrm>
            <a:off x="1809005" y="4589512"/>
            <a:ext cx="71437" cy="4445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3" name="Vuokaaviosymboli: Liitin 32"/>
          <p:cNvSpPr/>
          <p:nvPr/>
        </p:nvSpPr>
        <p:spPr>
          <a:xfrm>
            <a:off x="1961405" y="4741912"/>
            <a:ext cx="71437" cy="4445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4" name="Vuokaaviosymboli: Liitin 33"/>
          <p:cNvSpPr/>
          <p:nvPr/>
        </p:nvSpPr>
        <p:spPr>
          <a:xfrm>
            <a:off x="1656605" y="4725144"/>
            <a:ext cx="71437" cy="4445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5" name="Vuokaaviosymboli: Liitin 34"/>
          <p:cNvSpPr/>
          <p:nvPr/>
        </p:nvSpPr>
        <p:spPr>
          <a:xfrm>
            <a:off x="2113805" y="4894312"/>
            <a:ext cx="71437" cy="4445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6" name="Vuokaaviosymboli: Liitin 35"/>
          <p:cNvSpPr/>
          <p:nvPr/>
        </p:nvSpPr>
        <p:spPr>
          <a:xfrm>
            <a:off x="2231925" y="4941267"/>
            <a:ext cx="73025" cy="46038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7" name="Vuokaaviosymboli: Liitin 36"/>
          <p:cNvSpPr/>
          <p:nvPr/>
        </p:nvSpPr>
        <p:spPr>
          <a:xfrm>
            <a:off x="2384325" y="5093667"/>
            <a:ext cx="73025" cy="46038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8" name="Vuokaaviosymboli: Liitin 37"/>
          <p:cNvSpPr/>
          <p:nvPr/>
        </p:nvSpPr>
        <p:spPr>
          <a:xfrm>
            <a:off x="2160488" y="5085730"/>
            <a:ext cx="71437" cy="4445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9" name="Vuokaaviosymboli: Liitin 38"/>
          <p:cNvSpPr/>
          <p:nvPr/>
        </p:nvSpPr>
        <p:spPr>
          <a:xfrm>
            <a:off x="2312888" y="5238130"/>
            <a:ext cx="71437" cy="4445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40" name="Vuokaaviosymboli: Liitin 39"/>
          <p:cNvSpPr/>
          <p:nvPr/>
        </p:nvSpPr>
        <p:spPr>
          <a:xfrm>
            <a:off x="1728613" y="4941168"/>
            <a:ext cx="71437" cy="4445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41" name="Vuokaaviosymboli: Liitin 40"/>
          <p:cNvSpPr/>
          <p:nvPr/>
        </p:nvSpPr>
        <p:spPr>
          <a:xfrm>
            <a:off x="1881013" y="5093568"/>
            <a:ext cx="71437" cy="4445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42" name="Vuokaaviosymboli: Liitin 41"/>
          <p:cNvSpPr/>
          <p:nvPr/>
        </p:nvSpPr>
        <p:spPr>
          <a:xfrm>
            <a:off x="2033413" y="5245968"/>
            <a:ext cx="71437" cy="4445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43" name="Vuokaaviosymboli: Liitin 42"/>
          <p:cNvSpPr/>
          <p:nvPr/>
        </p:nvSpPr>
        <p:spPr>
          <a:xfrm>
            <a:off x="1728613" y="5229200"/>
            <a:ext cx="71437" cy="4445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44" name="Vuokaaviosymboli: Liitin 43"/>
          <p:cNvSpPr/>
          <p:nvPr/>
        </p:nvSpPr>
        <p:spPr>
          <a:xfrm>
            <a:off x="2151260" y="5240089"/>
            <a:ext cx="73025" cy="46038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45" name="Vuokaaviosymboli: Liitin 44"/>
          <p:cNvSpPr/>
          <p:nvPr/>
        </p:nvSpPr>
        <p:spPr>
          <a:xfrm>
            <a:off x="2303660" y="5392489"/>
            <a:ext cx="73025" cy="46038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46" name="Vuokaaviosymboli: Liitin 45"/>
          <p:cNvSpPr/>
          <p:nvPr/>
        </p:nvSpPr>
        <p:spPr>
          <a:xfrm>
            <a:off x="2079823" y="5384552"/>
            <a:ext cx="71437" cy="4445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47" name="Vuokaaviosymboli: Liitin 46"/>
          <p:cNvSpPr/>
          <p:nvPr/>
        </p:nvSpPr>
        <p:spPr>
          <a:xfrm>
            <a:off x="2232223" y="5536952"/>
            <a:ext cx="71437" cy="4445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48" name="Vuokaaviosymboli: Liitin 47"/>
          <p:cNvSpPr/>
          <p:nvPr/>
        </p:nvSpPr>
        <p:spPr>
          <a:xfrm>
            <a:off x="1647948" y="5239990"/>
            <a:ext cx="71437" cy="4445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49" name="Vuokaaviosymboli: Liitin 48"/>
          <p:cNvSpPr/>
          <p:nvPr/>
        </p:nvSpPr>
        <p:spPr>
          <a:xfrm>
            <a:off x="1800348" y="5392390"/>
            <a:ext cx="71437" cy="4445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50" name="Vuokaaviosymboli: Liitin 49"/>
          <p:cNvSpPr/>
          <p:nvPr/>
        </p:nvSpPr>
        <p:spPr>
          <a:xfrm>
            <a:off x="1952748" y="5544790"/>
            <a:ext cx="71437" cy="4445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51" name="Vuokaaviosymboli: Liitin 50"/>
          <p:cNvSpPr/>
          <p:nvPr/>
        </p:nvSpPr>
        <p:spPr>
          <a:xfrm>
            <a:off x="1647948" y="5528022"/>
            <a:ext cx="71437" cy="4445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schemeClr val="tx1"/>
              </a:solidFill>
            </a:endParaRPr>
          </a:p>
        </p:txBody>
      </p:sp>
      <p:cxnSp>
        <p:nvCxnSpPr>
          <p:cNvPr id="52" name="Suora nuoliyhdysviiva 51"/>
          <p:cNvCxnSpPr/>
          <p:nvPr/>
        </p:nvCxnSpPr>
        <p:spPr>
          <a:xfrm flipV="1">
            <a:off x="2592288" y="2636912"/>
            <a:ext cx="2304256" cy="187220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kstikehys 16"/>
          <p:cNvSpPr txBox="1">
            <a:spLocks noChangeArrowheads="1"/>
          </p:cNvSpPr>
          <p:nvPr/>
        </p:nvSpPr>
        <p:spPr bwMode="auto">
          <a:xfrm rot="19223077">
            <a:off x="2102168" y="2724260"/>
            <a:ext cx="323511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600" dirty="0" err="1" smtClean="0">
                <a:latin typeface="Calibri" pitchFamily="34" charset="0"/>
              </a:rPr>
              <a:t>Risk</a:t>
            </a:r>
            <a:r>
              <a:rPr lang="fi-FI" sz="1600" dirty="0" smtClean="0">
                <a:latin typeface="Calibri" pitchFamily="34" charset="0"/>
              </a:rPr>
              <a:t> and </a:t>
            </a:r>
            <a:r>
              <a:rPr lang="fi-FI" sz="1600" dirty="0" err="1" smtClean="0">
                <a:latin typeface="Calibri" pitchFamily="34" charset="0"/>
              </a:rPr>
              <a:t>return</a:t>
            </a:r>
            <a:r>
              <a:rPr lang="fi-FI" sz="1600" dirty="0" smtClean="0">
                <a:latin typeface="Calibri" pitchFamily="34" charset="0"/>
              </a:rPr>
              <a:t> </a:t>
            </a:r>
            <a:r>
              <a:rPr lang="fi-FI" sz="1600" dirty="0" err="1" smtClean="0">
                <a:latin typeface="Calibri" pitchFamily="34" charset="0"/>
              </a:rPr>
              <a:t>increase</a:t>
            </a:r>
            <a:r>
              <a:rPr lang="fi-FI" sz="1600" dirty="0" smtClean="0">
                <a:latin typeface="Calibri" pitchFamily="34" charset="0"/>
              </a:rPr>
              <a:t> </a:t>
            </a:r>
            <a:r>
              <a:rPr lang="fi-FI" sz="1600" dirty="0" err="1" smtClean="0">
                <a:latin typeface="Calibri" pitchFamily="34" charset="0"/>
              </a:rPr>
              <a:t>along</a:t>
            </a:r>
            <a:r>
              <a:rPr lang="fi-FI" sz="1600" dirty="0" smtClean="0">
                <a:latin typeface="Calibri" pitchFamily="34" charset="0"/>
              </a:rPr>
              <a:t> </a:t>
            </a:r>
            <a:r>
              <a:rPr lang="fi-FI" sz="1600" dirty="0" err="1" smtClean="0">
                <a:latin typeface="Calibri" pitchFamily="34" charset="0"/>
              </a:rPr>
              <a:t>with</a:t>
            </a:r>
            <a:r>
              <a:rPr lang="fi-FI" sz="1600" dirty="0" smtClean="0">
                <a:latin typeface="Calibri" pitchFamily="34" charset="0"/>
              </a:rPr>
              <a:t> </a:t>
            </a:r>
          </a:p>
          <a:p>
            <a:r>
              <a:rPr lang="fi-FI" sz="1600" dirty="0" err="1">
                <a:latin typeface="Calibri" pitchFamily="34" charset="0"/>
              </a:rPr>
              <a:t>d</a:t>
            </a:r>
            <a:r>
              <a:rPr lang="fi-FI" sz="1600" dirty="0" err="1" smtClean="0">
                <a:latin typeface="Calibri" pitchFamily="34" charset="0"/>
              </a:rPr>
              <a:t>evelopment</a:t>
            </a:r>
            <a:r>
              <a:rPr lang="fi-FI" sz="1600" dirty="0" smtClean="0">
                <a:latin typeface="Calibri" pitchFamily="34" charset="0"/>
              </a:rPr>
              <a:t> of </a:t>
            </a:r>
            <a:r>
              <a:rPr lang="fi-FI" sz="1600" dirty="0" err="1" smtClean="0">
                <a:latin typeface="Calibri" pitchFamily="34" charset="0"/>
              </a:rPr>
              <a:t>systemic</a:t>
            </a:r>
            <a:r>
              <a:rPr lang="fi-FI" sz="1600" dirty="0" smtClean="0">
                <a:latin typeface="Calibri" pitchFamily="34" charset="0"/>
              </a:rPr>
              <a:t> and </a:t>
            </a:r>
          </a:p>
          <a:p>
            <a:r>
              <a:rPr lang="fi-FI" sz="1600" dirty="0" err="1" smtClean="0">
                <a:latin typeface="Calibri" pitchFamily="34" charset="0"/>
              </a:rPr>
              <a:t>multidisciplinary</a:t>
            </a:r>
            <a:r>
              <a:rPr lang="fi-FI" sz="1600" dirty="0" smtClean="0">
                <a:latin typeface="Calibri" pitchFamily="34" charset="0"/>
              </a:rPr>
              <a:t> </a:t>
            </a:r>
            <a:r>
              <a:rPr lang="fi-FI" sz="1600" dirty="0" err="1" smtClean="0">
                <a:latin typeface="Calibri" pitchFamily="34" charset="0"/>
              </a:rPr>
              <a:t>innovations</a:t>
            </a:r>
            <a:r>
              <a:rPr lang="fi-FI" sz="1600" dirty="0" smtClean="0">
                <a:latin typeface="Calibri" pitchFamily="34" charset="0"/>
              </a:rPr>
              <a:t> </a:t>
            </a:r>
            <a:r>
              <a:rPr lang="fi-FI" sz="1600" dirty="0" err="1" smtClean="0">
                <a:latin typeface="Calibri" pitchFamily="34" charset="0"/>
              </a:rPr>
              <a:t>which</a:t>
            </a:r>
            <a:r>
              <a:rPr lang="fi-FI" sz="1600" dirty="0" smtClean="0">
                <a:latin typeface="Calibri" pitchFamily="34" charset="0"/>
              </a:rPr>
              <a:t> </a:t>
            </a:r>
          </a:p>
          <a:p>
            <a:r>
              <a:rPr lang="fi-FI" sz="1600" dirty="0" err="1">
                <a:latin typeface="Calibri" pitchFamily="34" charset="0"/>
              </a:rPr>
              <a:t>a</a:t>
            </a:r>
            <a:r>
              <a:rPr lang="fi-FI" sz="1600" dirty="0" err="1" smtClean="0">
                <a:latin typeface="Calibri" pitchFamily="34" charset="0"/>
              </a:rPr>
              <a:t>re</a:t>
            </a:r>
            <a:r>
              <a:rPr lang="fi-FI" sz="1600" dirty="0" smtClean="0">
                <a:latin typeface="Calibri" pitchFamily="34" charset="0"/>
              </a:rPr>
              <a:t> </a:t>
            </a:r>
            <a:r>
              <a:rPr lang="fi-FI" sz="1600" dirty="0" err="1" smtClean="0">
                <a:latin typeface="Calibri" pitchFamily="34" charset="0"/>
              </a:rPr>
              <a:t>facilitated</a:t>
            </a:r>
            <a:r>
              <a:rPr lang="fi-FI" sz="1600" dirty="0" smtClean="0">
                <a:latin typeface="Calibri" pitchFamily="34" charset="0"/>
              </a:rPr>
              <a:t> and </a:t>
            </a:r>
            <a:r>
              <a:rPr lang="fi-FI" sz="1600" dirty="0" err="1" smtClean="0">
                <a:latin typeface="Calibri" pitchFamily="34" charset="0"/>
              </a:rPr>
              <a:t>supported</a:t>
            </a:r>
            <a:r>
              <a:rPr lang="fi-FI" sz="1600" dirty="0" smtClean="0">
                <a:latin typeface="Calibri" pitchFamily="34" charset="0"/>
              </a:rPr>
              <a:t> </a:t>
            </a:r>
            <a:r>
              <a:rPr lang="fi-FI" sz="1600" dirty="0" err="1" smtClean="0">
                <a:latin typeface="Calibri" pitchFamily="34" charset="0"/>
              </a:rPr>
              <a:t>by</a:t>
            </a:r>
            <a:r>
              <a:rPr lang="fi-FI" sz="1600" dirty="0" smtClean="0">
                <a:latin typeface="Calibri" pitchFamily="34" charset="0"/>
              </a:rPr>
              <a:t> </a:t>
            </a:r>
          </a:p>
          <a:p>
            <a:r>
              <a:rPr lang="fi-FI" sz="1600" dirty="0" err="1" smtClean="0">
                <a:latin typeface="Calibri" pitchFamily="34" charset="0"/>
              </a:rPr>
              <a:t>public</a:t>
            </a:r>
            <a:r>
              <a:rPr lang="fi-FI" sz="1600" dirty="0" smtClean="0">
                <a:latin typeface="Calibri" pitchFamily="34" charset="0"/>
              </a:rPr>
              <a:t> </a:t>
            </a:r>
            <a:r>
              <a:rPr lang="fi-FI" sz="1600" dirty="0" err="1" smtClean="0">
                <a:latin typeface="Calibri" pitchFamily="34" charset="0"/>
              </a:rPr>
              <a:t>funding</a:t>
            </a:r>
            <a:endParaRPr lang="fi-FI" sz="1600" dirty="0">
              <a:latin typeface="Calibri" pitchFamily="34" charset="0"/>
            </a:endParaRPr>
          </a:p>
        </p:txBody>
      </p:sp>
      <p:sp>
        <p:nvSpPr>
          <p:cNvPr id="54" name="Tekstikehys 15"/>
          <p:cNvSpPr txBox="1">
            <a:spLocks noChangeArrowheads="1"/>
          </p:cNvSpPr>
          <p:nvPr/>
        </p:nvSpPr>
        <p:spPr bwMode="auto">
          <a:xfrm>
            <a:off x="236882" y="5664150"/>
            <a:ext cx="308937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600" dirty="0" err="1" smtClean="0">
                <a:latin typeface="Calibri" pitchFamily="34" charset="0"/>
              </a:rPr>
              <a:t>Portfolio</a:t>
            </a:r>
            <a:r>
              <a:rPr lang="fi-FI" sz="1600" dirty="0" smtClean="0">
                <a:latin typeface="Calibri" pitchFamily="34" charset="0"/>
              </a:rPr>
              <a:t> of </a:t>
            </a:r>
          </a:p>
          <a:p>
            <a:r>
              <a:rPr lang="fi-FI" sz="1600" dirty="0" err="1" smtClean="0">
                <a:latin typeface="Calibri" pitchFamily="34" charset="0"/>
              </a:rPr>
              <a:t>Incremental</a:t>
            </a:r>
            <a:r>
              <a:rPr lang="fi-FI" sz="1600" dirty="0" smtClean="0">
                <a:latin typeface="Calibri" pitchFamily="34" charset="0"/>
              </a:rPr>
              <a:t> </a:t>
            </a:r>
            <a:r>
              <a:rPr lang="fi-FI" sz="1600" dirty="0" err="1" smtClean="0">
                <a:latin typeface="Calibri" pitchFamily="34" charset="0"/>
              </a:rPr>
              <a:t>innovations</a:t>
            </a:r>
            <a:r>
              <a:rPr lang="fi-FI" sz="1600" dirty="0" smtClean="0">
                <a:latin typeface="Calibri" pitchFamily="34" charset="0"/>
              </a:rPr>
              <a:t>, </a:t>
            </a:r>
          </a:p>
          <a:p>
            <a:r>
              <a:rPr lang="fi-FI" sz="1600" dirty="0" err="1" smtClean="0">
                <a:latin typeface="Calibri" pitchFamily="34" charset="0"/>
              </a:rPr>
              <a:t>which</a:t>
            </a:r>
            <a:r>
              <a:rPr lang="fi-FI" sz="1600" dirty="0" smtClean="0">
                <a:latin typeface="Calibri" pitchFamily="34" charset="0"/>
              </a:rPr>
              <a:t> </a:t>
            </a:r>
            <a:r>
              <a:rPr lang="fi-FI" sz="1600" dirty="0" err="1" smtClean="0">
                <a:latin typeface="Calibri" pitchFamily="34" charset="0"/>
              </a:rPr>
              <a:t>are</a:t>
            </a:r>
            <a:r>
              <a:rPr lang="fi-FI" sz="1600" dirty="0" smtClean="0">
                <a:latin typeface="Calibri" pitchFamily="34" charset="0"/>
              </a:rPr>
              <a:t> </a:t>
            </a:r>
            <a:r>
              <a:rPr lang="fi-FI" sz="1600" dirty="0" err="1" smtClean="0">
                <a:latin typeface="Calibri" pitchFamily="34" charset="0"/>
              </a:rPr>
              <a:t>based</a:t>
            </a:r>
            <a:r>
              <a:rPr lang="fi-FI" sz="1600" dirty="0" smtClean="0">
                <a:latin typeface="Calibri" pitchFamily="34" charset="0"/>
              </a:rPr>
              <a:t> on </a:t>
            </a:r>
            <a:r>
              <a:rPr lang="fi-FI" sz="1600" dirty="0" err="1" smtClean="0">
                <a:latin typeface="Calibri" pitchFamily="34" charset="0"/>
              </a:rPr>
              <a:t>conventional</a:t>
            </a:r>
            <a:r>
              <a:rPr lang="fi-FI" sz="1600" dirty="0" smtClean="0">
                <a:latin typeface="Calibri" pitchFamily="34" charset="0"/>
              </a:rPr>
              <a:t> </a:t>
            </a:r>
          </a:p>
          <a:p>
            <a:r>
              <a:rPr lang="fi-FI" sz="1600" dirty="0" err="1" smtClean="0">
                <a:latin typeface="Calibri" pitchFamily="34" charset="0"/>
              </a:rPr>
              <a:t>value</a:t>
            </a:r>
            <a:r>
              <a:rPr lang="fi-FI" sz="1600" dirty="0" smtClean="0">
                <a:latin typeface="Calibri" pitchFamily="34" charset="0"/>
              </a:rPr>
              <a:t> </a:t>
            </a:r>
            <a:r>
              <a:rPr lang="fi-FI" sz="1600" dirty="0" err="1" smtClean="0">
                <a:latin typeface="Calibri" pitchFamily="34" charset="0"/>
              </a:rPr>
              <a:t>chains</a:t>
            </a:r>
            <a:r>
              <a:rPr lang="fi-FI" sz="1600" dirty="0" smtClean="0">
                <a:latin typeface="Calibri" pitchFamily="34" charset="0"/>
              </a:rPr>
              <a:t>) </a:t>
            </a:r>
            <a:r>
              <a:rPr lang="fi-FI" sz="1600" dirty="0" smtClean="0">
                <a:latin typeface="Calibri" pitchFamily="34" charset="0"/>
                <a:sym typeface="Wingdings" pitchFamily="2" charset="2"/>
              </a:rPr>
              <a:t> </a:t>
            </a:r>
            <a:r>
              <a:rPr lang="fi-FI" sz="1600" dirty="0" err="1" smtClean="0">
                <a:latin typeface="Calibri" pitchFamily="34" charset="0"/>
                <a:sym typeface="Wingdings" pitchFamily="2" charset="2"/>
              </a:rPr>
              <a:t>managing</a:t>
            </a:r>
            <a:r>
              <a:rPr lang="fi-FI" sz="1600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fi-FI" sz="1600" dirty="0" err="1" smtClean="0">
                <a:latin typeface="Calibri" pitchFamily="34" charset="0"/>
                <a:sym typeface="Wingdings" pitchFamily="2" charset="2"/>
              </a:rPr>
              <a:t>projects</a:t>
            </a:r>
            <a:endParaRPr lang="fi-FI" sz="1600" dirty="0" smtClean="0">
              <a:latin typeface="Calibri" pitchFamily="34" charset="0"/>
            </a:endParaRPr>
          </a:p>
        </p:txBody>
      </p:sp>
      <p:sp>
        <p:nvSpPr>
          <p:cNvPr id="55" name="Tekstikehys 15"/>
          <p:cNvSpPr txBox="1">
            <a:spLocks noChangeArrowheads="1"/>
          </p:cNvSpPr>
          <p:nvPr/>
        </p:nvSpPr>
        <p:spPr bwMode="auto">
          <a:xfrm>
            <a:off x="5544616" y="1343670"/>
            <a:ext cx="2771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i-FI" sz="1600" dirty="0" err="1" smtClean="0">
                <a:latin typeface="Calibri" pitchFamily="34" charset="0"/>
              </a:rPr>
              <a:t>Portfolio</a:t>
            </a:r>
            <a:r>
              <a:rPr lang="fi-FI" sz="1600" dirty="0" smtClean="0">
                <a:latin typeface="Calibri" pitchFamily="34" charset="0"/>
              </a:rPr>
              <a:t> of </a:t>
            </a:r>
            <a:r>
              <a:rPr lang="fi-FI" sz="1600" dirty="0" err="1" smtClean="0">
                <a:latin typeface="Calibri" pitchFamily="34" charset="0"/>
              </a:rPr>
              <a:t>radical</a:t>
            </a:r>
            <a:r>
              <a:rPr lang="fi-FI" sz="1600" dirty="0" smtClean="0">
                <a:latin typeface="Calibri" pitchFamily="34" charset="0"/>
              </a:rPr>
              <a:t> </a:t>
            </a:r>
            <a:r>
              <a:rPr lang="fi-FI" sz="1600" dirty="0" err="1" smtClean="0">
                <a:latin typeface="Calibri" pitchFamily="34" charset="0"/>
              </a:rPr>
              <a:t>innovations</a:t>
            </a:r>
            <a:r>
              <a:rPr lang="fi-FI" sz="1600" dirty="0" smtClean="0">
                <a:latin typeface="Calibri" pitchFamily="34" charset="0"/>
              </a:rPr>
              <a:t> </a:t>
            </a:r>
            <a:r>
              <a:rPr lang="fi-FI" sz="1600" dirty="0" err="1" smtClean="0">
                <a:latin typeface="Calibri" pitchFamily="34" charset="0"/>
              </a:rPr>
              <a:t>which</a:t>
            </a:r>
            <a:r>
              <a:rPr lang="fi-FI" sz="1600" dirty="0" smtClean="0">
                <a:latin typeface="Calibri" pitchFamily="34" charset="0"/>
              </a:rPr>
              <a:t> </a:t>
            </a:r>
            <a:r>
              <a:rPr lang="fi-FI" sz="1600" dirty="0" err="1" smtClean="0">
                <a:latin typeface="Calibri" pitchFamily="34" charset="0"/>
              </a:rPr>
              <a:t>are</a:t>
            </a:r>
            <a:r>
              <a:rPr lang="fi-FI" sz="1600" dirty="0" smtClean="0">
                <a:latin typeface="Calibri" pitchFamily="34" charset="0"/>
              </a:rPr>
              <a:t> </a:t>
            </a:r>
            <a:r>
              <a:rPr lang="fi-FI" sz="1600" dirty="0" err="1" smtClean="0">
                <a:latin typeface="Calibri" pitchFamily="34" charset="0"/>
              </a:rPr>
              <a:t>based</a:t>
            </a:r>
            <a:r>
              <a:rPr lang="fi-FI" sz="1600" dirty="0" smtClean="0">
                <a:latin typeface="Calibri" pitchFamily="34" charset="0"/>
              </a:rPr>
              <a:t> on </a:t>
            </a:r>
            <a:r>
              <a:rPr lang="fi-FI" sz="1600" dirty="0" err="1" smtClean="0">
                <a:latin typeface="Calibri" pitchFamily="34" charset="0"/>
              </a:rPr>
              <a:t>systemic</a:t>
            </a:r>
            <a:r>
              <a:rPr lang="fi-FI" sz="1600" dirty="0" smtClean="0">
                <a:latin typeface="Calibri" pitchFamily="34" charset="0"/>
              </a:rPr>
              <a:t> </a:t>
            </a:r>
            <a:r>
              <a:rPr lang="fi-FI" sz="1600" dirty="0" err="1" smtClean="0">
                <a:latin typeface="Calibri" pitchFamily="34" charset="0"/>
              </a:rPr>
              <a:t>changes</a:t>
            </a:r>
            <a:r>
              <a:rPr lang="fi-FI" sz="1600" dirty="0" smtClean="0">
                <a:latin typeface="Calibri" pitchFamily="34" charset="0"/>
              </a:rPr>
              <a:t> in </a:t>
            </a:r>
            <a:r>
              <a:rPr lang="fi-FI" sz="1600" dirty="0" err="1" smtClean="0">
                <a:latin typeface="Calibri" pitchFamily="34" charset="0"/>
              </a:rPr>
              <a:t>global</a:t>
            </a:r>
            <a:r>
              <a:rPr lang="fi-FI" sz="1600" dirty="0" smtClean="0">
                <a:latin typeface="Calibri" pitchFamily="34" charset="0"/>
              </a:rPr>
              <a:t> </a:t>
            </a:r>
            <a:r>
              <a:rPr lang="fi-FI" sz="1600" dirty="0" err="1" smtClean="0">
                <a:latin typeface="Calibri" pitchFamily="34" charset="0"/>
              </a:rPr>
              <a:t>value</a:t>
            </a:r>
            <a:r>
              <a:rPr lang="fi-FI" sz="1600" dirty="0" smtClean="0">
                <a:latin typeface="Calibri" pitchFamily="34" charset="0"/>
              </a:rPr>
              <a:t> </a:t>
            </a:r>
            <a:r>
              <a:rPr lang="fi-FI" sz="1600" dirty="0" err="1" smtClean="0">
                <a:latin typeface="Calibri" pitchFamily="34" charset="0"/>
              </a:rPr>
              <a:t>networks</a:t>
            </a:r>
            <a:r>
              <a:rPr lang="fi-FI" sz="1600" dirty="0" smtClean="0">
                <a:latin typeface="Calibri" pitchFamily="34" charset="0"/>
              </a:rPr>
              <a:t> </a:t>
            </a:r>
            <a:r>
              <a:rPr lang="fi-FI" sz="1600" dirty="0" smtClean="0">
                <a:latin typeface="Calibri" pitchFamily="34" charset="0"/>
                <a:sym typeface="Wingdings" pitchFamily="2" charset="2"/>
              </a:rPr>
              <a:t> </a:t>
            </a:r>
            <a:r>
              <a:rPr lang="fi-FI" sz="1600" dirty="0" err="1" smtClean="0">
                <a:latin typeface="Calibri" pitchFamily="34" charset="0"/>
                <a:sym typeface="Wingdings" pitchFamily="2" charset="2"/>
              </a:rPr>
              <a:t>orchestrating</a:t>
            </a:r>
            <a:endParaRPr lang="fi-FI" sz="1600" dirty="0" smtClean="0">
              <a:latin typeface="Calibri" pitchFamily="34" charset="0"/>
              <a:sym typeface="Wingdings" pitchFamily="2" charset="2"/>
            </a:endParaRPr>
          </a:p>
          <a:p>
            <a:pPr algn="r"/>
            <a:r>
              <a:rPr lang="fi-FI" sz="1600" dirty="0" err="1" smtClean="0">
                <a:latin typeface="Calibri" pitchFamily="34" charset="0"/>
                <a:sym typeface="Wingdings" pitchFamily="2" charset="2"/>
              </a:rPr>
              <a:t>complex</a:t>
            </a:r>
            <a:r>
              <a:rPr lang="fi-FI" sz="1600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fi-FI" sz="1600" dirty="0" err="1" smtClean="0">
                <a:latin typeface="Calibri" pitchFamily="34" charset="0"/>
                <a:sym typeface="Wingdings" pitchFamily="2" charset="2"/>
              </a:rPr>
              <a:t>entities</a:t>
            </a:r>
            <a:r>
              <a:rPr lang="fi-FI" sz="1600" dirty="0" smtClean="0">
                <a:latin typeface="Calibri" pitchFamily="34" charset="0"/>
                <a:sym typeface="Wingdings" pitchFamily="2" charset="2"/>
              </a:rPr>
              <a:t> (</a:t>
            </a:r>
            <a:r>
              <a:rPr lang="fi-FI" sz="1600" dirty="0" err="1" smtClean="0">
                <a:latin typeface="Calibri" pitchFamily="34" charset="0"/>
                <a:sym typeface="Wingdings" pitchFamily="2" charset="2"/>
              </a:rPr>
              <a:t>incl</a:t>
            </a:r>
            <a:r>
              <a:rPr lang="fi-FI" sz="1600" dirty="0" smtClean="0">
                <a:latin typeface="Calibri" pitchFamily="34" charset="0"/>
                <a:sym typeface="Wingdings" pitchFamily="2" charset="2"/>
              </a:rPr>
              <a:t>. </a:t>
            </a:r>
            <a:r>
              <a:rPr lang="fi-FI" sz="1600" dirty="0" err="1" smtClean="0">
                <a:latin typeface="Calibri" pitchFamily="34" charset="0"/>
                <a:sym typeface="Wingdings" pitchFamily="2" charset="2"/>
              </a:rPr>
              <a:t>regulation</a:t>
            </a:r>
            <a:r>
              <a:rPr lang="fi-FI" sz="1600" dirty="0" smtClean="0">
                <a:latin typeface="Calibri" pitchFamily="34" charset="0"/>
                <a:sym typeface="Wingdings" pitchFamily="2" charset="2"/>
              </a:rPr>
              <a:t>)</a:t>
            </a:r>
            <a:endParaRPr lang="fi-FI" sz="1600" dirty="0" smtClean="0">
              <a:latin typeface="Calibri" pitchFamily="34" charset="0"/>
            </a:endParaRPr>
          </a:p>
        </p:txBody>
      </p:sp>
      <p:sp>
        <p:nvSpPr>
          <p:cNvPr id="110" name="Tekstikehys 17"/>
          <p:cNvSpPr txBox="1">
            <a:spLocks noChangeArrowheads="1"/>
          </p:cNvSpPr>
          <p:nvPr/>
        </p:nvSpPr>
        <p:spPr bwMode="auto">
          <a:xfrm>
            <a:off x="1403648" y="1124744"/>
            <a:ext cx="24565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/>
              <a:buChar char="à"/>
            </a:pPr>
            <a:r>
              <a:rPr lang="fi-FI" sz="1200" dirty="0" err="1" smtClean="0">
                <a:latin typeface="Calibri" pitchFamily="34" charset="0"/>
              </a:rPr>
              <a:t>Measuring</a:t>
            </a:r>
            <a:r>
              <a:rPr lang="fi-FI" sz="1200" dirty="0" smtClean="0">
                <a:latin typeface="Calibri" pitchFamily="34" charset="0"/>
              </a:rPr>
              <a:t> </a:t>
            </a:r>
            <a:r>
              <a:rPr lang="fi-FI" sz="1200" dirty="0" err="1" smtClean="0">
                <a:latin typeface="Calibri" pitchFamily="34" charset="0"/>
              </a:rPr>
              <a:t>cross-disciplinarity</a:t>
            </a:r>
            <a:r>
              <a:rPr lang="fi-FI" sz="1200" dirty="0" smtClean="0">
                <a:latin typeface="Calibri" pitchFamily="34" charset="0"/>
              </a:rPr>
              <a:t> </a:t>
            </a:r>
          </a:p>
          <a:p>
            <a:r>
              <a:rPr lang="fi-FI" sz="1200" dirty="0" smtClean="0">
                <a:latin typeface="Calibri" pitchFamily="34" charset="0"/>
              </a:rPr>
              <a:t>of </a:t>
            </a:r>
            <a:r>
              <a:rPr lang="fi-FI" sz="1200" dirty="0" err="1" smtClean="0">
                <a:latin typeface="Calibri" pitchFamily="34" charset="0"/>
              </a:rPr>
              <a:t>competences</a:t>
            </a:r>
            <a:endParaRPr lang="fi-FI" sz="1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äivämäärän paikkamerkki 1"/>
          <p:cNvSpPr>
            <a:spLocks noGrp="1"/>
          </p:cNvSpPr>
          <p:nvPr>
            <p:ph type="dt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10/2009</a:t>
            </a:r>
            <a:endParaRPr lang="fi-FI" smtClean="0"/>
          </a:p>
        </p:txBody>
      </p:sp>
      <p:sp>
        <p:nvSpPr>
          <p:cNvPr id="21507" name="Alatunnisteen paikkamerkki 2"/>
          <p:cNvSpPr>
            <a:spLocks noGrp="1"/>
          </p:cNvSpPr>
          <p:nvPr>
            <p:ph type="ftr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smtClean="0"/>
              <a:t>© Copyright Tekes</a:t>
            </a:r>
          </a:p>
        </p:txBody>
      </p:sp>
      <p:sp>
        <p:nvSpPr>
          <p:cNvPr id="21508" name="Tekstin paikkamerkki 3"/>
          <p:cNvSpPr>
            <a:spLocks noGrp="1"/>
          </p:cNvSpPr>
          <p:nvPr>
            <p:ph type="body" sz="quarter" idx="4294967295"/>
          </p:nvPr>
        </p:nvSpPr>
        <p:spPr>
          <a:xfrm rot="16200000">
            <a:off x="7744131" y="5314523"/>
            <a:ext cx="1763712" cy="180242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tsikko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042988"/>
          </a:xfrm>
        </p:spPr>
        <p:txBody>
          <a:bodyPr/>
          <a:lstStyle/>
          <a:p>
            <a:r>
              <a:rPr lang="fi-FI" dirty="0" err="1" smtClean="0"/>
              <a:t>Signal</a:t>
            </a:r>
            <a:r>
              <a:rPr lang="fi-FI" dirty="0" smtClean="0"/>
              <a:t> </a:t>
            </a:r>
            <a:r>
              <a:rPr lang="fi-FI" dirty="0" err="1" smtClean="0"/>
              <a:t>sessions</a:t>
            </a:r>
            <a:r>
              <a:rPr lang="fi-FI" dirty="0" smtClean="0"/>
              <a:t> 2012+</a:t>
            </a:r>
            <a:br>
              <a:rPr lang="fi-FI" dirty="0" smtClean="0"/>
            </a:br>
            <a:r>
              <a:rPr lang="fi-FI" dirty="0" err="1" smtClean="0"/>
              <a:t>Foresight</a:t>
            </a:r>
            <a:r>
              <a:rPr lang="fi-FI" dirty="0" smtClean="0"/>
              <a:t> </a:t>
            </a:r>
            <a:r>
              <a:rPr lang="fi-FI" dirty="0" err="1" smtClean="0"/>
              <a:t>information</a:t>
            </a:r>
            <a:r>
              <a:rPr lang="fi-FI" dirty="0" smtClean="0"/>
              <a:t> for the </a:t>
            </a:r>
            <a:r>
              <a:rPr lang="fi-FI" dirty="0" err="1" smtClean="0"/>
              <a:t>needs</a:t>
            </a:r>
            <a:r>
              <a:rPr lang="fi-FI" dirty="0" smtClean="0"/>
              <a:t> of </a:t>
            </a:r>
            <a:r>
              <a:rPr lang="fi-FI" dirty="0" err="1" smtClean="0"/>
              <a:t>companies</a:t>
            </a:r>
            <a:endParaRPr lang="fi-FI" dirty="0" smtClean="0"/>
          </a:p>
        </p:txBody>
      </p:sp>
      <p:sp>
        <p:nvSpPr>
          <p:cNvPr id="22531" name="Sisällön paikkamerkki 2"/>
          <p:cNvSpPr>
            <a:spLocks noGrp="1"/>
          </p:cNvSpPr>
          <p:nvPr>
            <p:ph idx="1"/>
          </p:nvPr>
        </p:nvSpPr>
        <p:spPr>
          <a:xfrm>
            <a:off x="5287108" y="4071938"/>
            <a:ext cx="3160835" cy="2786062"/>
          </a:xfrm>
        </p:spPr>
        <p:txBody>
          <a:bodyPr/>
          <a:lstStyle/>
          <a:p>
            <a:r>
              <a:rPr lang="fi-FI" dirty="0" err="1" smtClean="0"/>
              <a:t>Foresight</a:t>
            </a:r>
            <a:r>
              <a:rPr lang="fi-FI" dirty="0" smtClean="0"/>
              <a:t> </a:t>
            </a:r>
            <a:r>
              <a:rPr lang="fi-FI" dirty="0" err="1" smtClean="0"/>
              <a:t>signals</a:t>
            </a:r>
            <a:r>
              <a:rPr lang="fi-FI" dirty="0" smtClean="0"/>
              <a:t> </a:t>
            </a:r>
            <a:r>
              <a:rPr lang="fi-FI" dirty="0" err="1" smtClean="0"/>
              <a:t>predicting</a:t>
            </a:r>
            <a:r>
              <a:rPr lang="fi-FI" dirty="0" smtClean="0"/>
              <a:t> </a:t>
            </a:r>
            <a:r>
              <a:rPr lang="fi-FI" dirty="0" err="1" smtClean="0"/>
              <a:t>changes</a:t>
            </a:r>
            <a:r>
              <a:rPr lang="fi-FI" dirty="0" smtClean="0"/>
              <a:t> in </a:t>
            </a:r>
            <a:r>
              <a:rPr lang="fi-FI" dirty="0" err="1" smtClean="0"/>
              <a:t>global</a:t>
            </a:r>
            <a:r>
              <a:rPr lang="fi-FI" dirty="0" smtClean="0"/>
              <a:t> </a:t>
            </a:r>
            <a:r>
              <a:rPr lang="fi-FI" dirty="0" err="1" smtClean="0"/>
              <a:t>markets</a:t>
            </a:r>
            <a:endParaRPr lang="fi-FI" dirty="0" smtClean="0"/>
          </a:p>
          <a:p>
            <a:r>
              <a:rPr lang="fi-FI" dirty="0" err="1" smtClean="0"/>
              <a:t>Remote</a:t>
            </a:r>
            <a:r>
              <a:rPr lang="fi-FI" dirty="0" smtClean="0"/>
              <a:t> video </a:t>
            </a:r>
            <a:r>
              <a:rPr lang="fi-FI" dirty="0" err="1" smtClean="0"/>
              <a:t>conference</a:t>
            </a:r>
            <a:r>
              <a:rPr lang="fi-FI" dirty="0" smtClean="0"/>
              <a:t> workshop </a:t>
            </a:r>
            <a:r>
              <a:rPr lang="fi-FI" dirty="0" err="1" smtClean="0"/>
              <a:t>with</a:t>
            </a:r>
            <a:r>
              <a:rPr lang="fi-FI" dirty="0" smtClean="0"/>
              <a:t> 3 </a:t>
            </a:r>
            <a:r>
              <a:rPr lang="fi-FI" dirty="0" err="1" smtClean="0"/>
              <a:t>cases</a:t>
            </a:r>
            <a:r>
              <a:rPr lang="fi-FI" dirty="0" smtClean="0"/>
              <a:t>: </a:t>
            </a:r>
            <a:r>
              <a:rPr lang="fi-FI" dirty="0" err="1" smtClean="0"/>
              <a:t>ideas</a:t>
            </a:r>
            <a:r>
              <a:rPr lang="fi-FI" dirty="0" smtClean="0"/>
              <a:t> and </a:t>
            </a:r>
            <a:r>
              <a:rPr lang="fi-FI" dirty="0" err="1" smtClean="0"/>
              <a:t>actions</a:t>
            </a:r>
            <a:endParaRPr lang="fi-FI" dirty="0" smtClean="0"/>
          </a:p>
          <a:p>
            <a:pPr>
              <a:buFont typeface="Wingdings" pitchFamily="2" charset="2"/>
              <a:buNone/>
            </a:pPr>
            <a:endParaRPr lang="fi-FI" dirty="0" smtClean="0"/>
          </a:p>
        </p:txBody>
      </p:sp>
      <p:sp>
        <p:nvSpPr>
          <p:cNvPr id="22534" name="Tekstin paikkamerkki 5"/>
          <p:cNvSpPr>
            <a:spLocks noGrp="1"/>
          </p:cNvSpPr>
          <p:nvPr>
            <p:ph type="body" sz="quarter" idx="13"/>
          </p:nvPr>
        </p:nvSpPr>
        <p:spPr>
          <a:xfrm>
            <a:off x="458666" y="6143626"/>
            <a:ext cx="4215911" cy="428625"/>
          </a:xfrm>
        </p:spPr>
        <p:txBody>
          <a:bodyPr/>
          <a:lstStyle/>
          <a:p>
            <a:endParaRPr lang="fi-FI" smtClean="0"/>
          </a:p>
        </p:txBody>
      </p:sp>
      <p:sp>
        <p:nvSpPr>
          <p:cNvPr id="22535" name="Tekstin paikkamerkki 6"/>
          <p:cNvSpPr>
            <a:spLocks noGrp="1"/>
          </p:cNvSpPr>
          <p:nvPr>
            <p:ph type="body" sz="quarter" idx="15"/>
          </p:nvPr>
        </p:nvSpPr>
        <p:spPr>
          <a:xfrm rot="16200000">
            <a:off x="7744131" y="5314523"/>
            <a:ext cx="1763712" cy="180242"/>
          </a:xfrm>
        </p:spPr>
        <p:txBody>
          <a:bodyPr/>
          <a:lstStyle/>
          <a:p>
            <a:endParaRPr lang="fi-FI" smtClean="0"/>
          </a:p>
        </p:txBody>
      </p:sp>
      <p:sp>
        <p:nvSpPr>
          <p:cNvPr id="9" name="Rounded Rectangle 423"/>
          <p:cNvSpPr/>
          <p:nvPr/>
        </p:nvSpPr>
        <p:spPr bwMode="auto">
          <a:xfrm>
            <a:off x="844061" y="4700588"/>
            <a:ext cx="586154" cy="246062"/>
          </a:xfrm>
          <a:prstGeom prst="roundRect">
            <a:avLst/>
          </a:prstGeom>
          <a:solidFill>
            <a:schemeClr val="bg2">
              <a:lumMod val="95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lang="fi-FI" sz="1400">
              <a:solidFill>
                <a:schemeClr val="tx1"/>
              </a:solidFill>
            </a:endParaRPr>
          </a:p>
        </p:txBody>
      </p:sp>
      <p:sp>
        <p:nvSpPr>
          <p:cNvPr id="10" name="Rounded Rectangle 425"/>
          <p:cNvSpPr/>
          <p:nvPr/>
        </p:nvSpPr>
        <p:spPr bwMode="auto">
          <a:xfrm>
            <a:off x="142143" y="5265739"/>
            <a:ext cx="571500" cy="346075"/>
          </a:xfrm>
          <a:prstGeom prst="roundRect">
            <a:avLst/>
          </a:prstGeom>
          <a:solidFill>
            <a:schemeClr val="bg2">
              <a:lumMod val="95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lang="fi-FI" sz="1400">
              <a:solidFill>
                <a:schemeClr val="tx1"/>
              </a:solidFill>
            </a:endParaRPr>
          </a:p>
        </p:txBody>
      </p:sp>
      <p:sp>
        <p:nvSpPr>
          <p:cNvPr id="11" name="Rounded Rectangle 297"/>
          <p:cNvSpPr/>
          <p:nvPr/>
        </p:nvSpPr>
        <p:spPr bwMode="auto">
          <a:xfrm>
            <a:off x="142143" y="4730751"/>
            <a:ext cx="571500" cy="157163"/>
          </a:xfrm>
          <a:prstGeom prst="roundRect">
            <a:avLst/>
          </a:prstGeom>
          <a:solidFill>
            <a:schemeClr val="bg2">
              <a:lumMod val="95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lang="fi-FI" sz="1400">
              <a:solidFill>
                <a:schemeClr val="tx1"/>
              </a:solidFill>
            </a:endParaRPr>
          </a:p>
        </p:txBody>
      </p:sp>
      <p:sp>
        <p:nvSpPr>
          <p:cNvPr id="12" name="Rounded Rectangle 314"/>
          <p:cNvSpPr/>
          <p:nvPr/>
        </p:nvSpPr>
        <p:spPr bwMode="auto">
          <a:xfrm>
            <a:off x="142143" y="5640388"/>
            <a:ext cx="571500" cy="406400"/>
          </a:xfrm>
          <a:prstGeom prst="roundRect">
            <a:avLst/>
          </a:prstGeom>
          <a:solidFill>
            <a:schemeClr val="bg2">
              <a:lumMod val="95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lang="fi-FI" sz="1400">
              <a:solidFill>
                <a:schemeClr val="tx1"/>
              </a:solidFill>
            </a:endParaRPr>
          </a:p>
        </p:txBody>
      </p:sp>
      <p:sp>
        <p:nvSpPr>
          <p:cNvPr id="13" name="Rounded Rectangle 543"/>
          <p:cNvSpPr/>
          <p:nvPr/>
        </p:nvSpPr>
        <p:spPr bwMode="auto">
          <a:xfrm>
            <a:off x="145074" y="4918076"/>
            <a:ext cx="572965" cy="144463"/>
          </a:xfrm>
          <a:prstGeom prst="roundRect">
            <a:avLst/>
          </a:prstGeom>
          <a:solidFill>
            <a:schemeClr val="bg2">
              <a:lumMod val="95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lang="fi-FI" sz="1400">
              <a:solidFill>
                <a:schemeClr val="tx1"/>
              </a:solidFill>
            </a:endParaRPr>
          </a:p>
        </p:txBody>
      </p:sp>
      <p:sp>
        <p:nvSpPr>
          <p:cNvPr id="22541" name="Rectangle 2"/>
          <p:cNvSpPr>
            <a:spLocks/>
          </p:cNvSpPr>
          <p:nvPr/>
        </p:nvSpPr>
        <p:spPr bwMode="auto">
          <a:xfrm>
            <a:off x="-14654" y="1143001"/>
            <a:ext cx="68008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0"/>
              </a:spcBef>
            </a:pPr>
            <a:endParaRPr lang="fi-FI" sz="3600">
              <a:solidFill>
                <a:schemeClr val="tx2"/>
              </a:solidFill>
            </a:endParaRPr>
          </a:p>
        </p:txBody>
      </p:sp>
      <p:grpSp>
        <p:nvGrpSpPr>
          <p:cNvPr id="2" name="Group 130"/>
          <p:cNvGrpSpPr>
            <a:grpSpLocks/>
          </p:cNvGrpSpPr>
          <p:nvPr/>
        </p:nvGrpSpPr>
        <p:grpSpPr bwMode="auto">
          <a:xfrm>
            <a:off x="2598127" y="5516564"/>
            <a:ext cx="1811762" cy="1074753"/>
            <a:chOff x="428593" y="4286261"/>
            <a:chExt cx="2193469" cy="1337221"/>
          </a:xfrm>
        </p:grpSpPr>
        <p:grpSp>
          <p:nvGrpSpPr>
            <p:cNvPr id="3" name="Group 114"/>
            <p:cNvGrpSpPr>
              <a:grpSpLocks/>
            </p:cNvGrpSpPr>
            <p:nvPr/>
          </p:nvGrpSpPr>
          <p:grpSpPr bwMode="auto">
            <a:xfrm>
              <a:off x="428593" y="4286261"/>
              <a:ext cx="2143132" cy="1000148"/>
              <a:chOff x="3500427" y="5500707"/>
              <a:chExt cx="2143132" cy="1000148"/>
            </a:xfrm>
          </p:grpSpPr>
          <p:grpSp>
            <p:nvGrpSpPr>
              <p:cNvPr id="4" name="Group 36"/>
              <p:cNvGrpSpPr>
                <a:grpSpLocks/>
              </p:cNvGrpSpPr>
              <p:nvPr/>
            </p:nvGrpSpPr>
            <p:grpSpPr bwMode="auto">
              <a:xfrm>
                <a:off x="3500427" y="5500707"/>
                <a:ext cx="384177" cy="519118"/>
                <a:chOff x="1785918" y="5357826"/>
                <a:chExt cx="455469" cy="661776"/>
              </a:xfrm>
            </p:grpSpPr>
            <p:sp>
              <p:nvSpPr>
                <p:cNvPr id="162" name="Oval 23"/>
                <p:cNvSpPr/>
                <p:nvPr/>
              </p:nvSpPr>
              <p:spPr>
                <a:xfrm>
                  <a:off x="1928945" y="5357826"/>
                  <a:ext cx="143027" cy="14100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defRPr/>
                  </a:pPr>
                  <a:endParaRPr lang="fi-FI" sz="140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63" name="Straight Connector 25"/>
                <p:cNvCxnSpPr/>
                <p:nvPr/>
              </p:nvCxnSpPr>
              <p:spPr>
                <a:xfrm rot="5400000">
                  <a:off x="1821681" y="5607107"/>
                  <a:ext cx="357554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26"/>
                <p:cNvCxnSpPr/>
                <p:nvPr/>
              </p:nvCxnSpPr>
              <p:spPr>
                <a:xfrm rot="16200000" flipH="1">
                  <a:off x="1964128" y="5822214"/>
                  <a:ext cx="224100" cy="151441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27"/>
                <p:cNvCxnSpPr/>
                <p:nvPr/>
              </p:nvCxnSpPr>
              <p:spPr>
                <a:xfrm rot="5400000">
                  <a:off x="1811859" y="5831457"/>
                  <a:ext cx="234172" cy="14302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28"/>
                <p:cNvCxnSpPr/>
                <p:nvPr/>
              </p:nvCxnSpPr>
              <p:spPr>
                <a:xfrm>
                  <a:off x="2000459" y="5571854"/>
                  <a:ext cx="241884" cy="17374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29"/>
                <p:cNvCxnSpPr/>
                <p:nvPr/>
              </p:nvCxnSpPr>
              <p:spPr>
                <a:xfrm rot="10800000" flipV="1">
                  <a:off x="1785918" y="5571854"/>
                  <a:ext cx="214541" cy="14352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" name="Group 37"/>
              <p:cNvGrpSpPr>
                <a:grpSpLocks/>
              </p:cNvGrpSpPr>
              <p:nvPr/>
            </p:nvGrpSpPr>
            <p:grpSpPr bwMode="auto">
              <a:xfrm>
                <a:off x="3652828" y="5653108"/>
                <a:ext cx="384177" cy="519118"/>
                <a:chOff x="1785919" y="5357827"/>
                <a:chExt cx="455469" cy="661776"/>
              </a:xfrm>
            </p:grpSpPr>
            <p:sp>
              <p:nvSpPr>
                <p:cNvPr id="156" name="Oval 38"/>
                <p:cNvSpPr/>
                <p:nvPr/>
              </p:nvSpPr>
              <p:spPr>
                <a:xfrm>
                  <a:off x="1929152" y="5357429"/>
                  <a:ext cx="143027" cy="14100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defRPr/>
                  </a:pPr>
                  <a:endParaRPr lang="fi-FI" sz="140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57" name="Straight Connector 39"/>
                <p:cNvCxnSpPr/>
                <p:nvPr/>
              </p:nvCxnSpPr>
              <p:spPr>
                <a:xfrm rot="5400000">
                  <a:off x="1821887" y="5606710"/>
                  <a:ext cx="357554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40"/>
                <p:cNvCxnSpPr/>
                <p:nvPr/>
              </p:nvCxnSpPr>
              <p:spPr>
                <a:xfrm rot="16200000" flipH="1">
                  <a:off x="1963283" y="5822869"/>
                  <a:ext cx="224102" cy="14933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41"/>
                <p:cNvCxnSpPr/>
                <p:nvPr/>
              </p:nvCxnSpPr>
              <p:spPr>
                <a:xfrm rot="5400000">
                  <a:off x="1812065" y="5831060"/>
                  <a:ext cx="234174" cy="14302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42"/>
                <p:cNvCxnSpPr/>
                <p:nvPr/>
              </p:nvCxnSpPr>
              <p:spPr>
                <a:xfrm>
                  <a:off x="2000665" y="5571459"/>
                  <a:ext cx="239781" cy="17374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43"/>
                <p:cNvCxnSpPr/>
                <p:nvPr/>
              </p:nvCxnSpPr>
              <p:spPr>
                <a:xfrm rot="10800000" flipV="1">
                  <a:off x="1786124" y="5571459"/>
                  <a:ext cx="214541" cy="143524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oup 44"/>
              <p:cNvGrpSpPr>
                <a:grpSpLocks/>
              </p:cNvGrpSpPr>
              <p:nvPr/>
            </p:nvGrpSpPr>
            <p:grpSpPr bwMode="auto">
              <a:xfrm>
                <a:off x="3805229" y="5805507"/>
                <a:ext cx="384177" cy="519117"/>
                <a:chOff x="1785920" y="5357829"/>
                <a:chExt cx="455469" cy="661775"/>
              </a:xfrm>
            </p:grpSpPr>
            <p:sp>
              <p:nvSpPr>
                <p:cNvPr id="150" name="Oval 45"/>
                <p:cNvSpPr/>
                <p:nvPr/>
              </p:nvSpPr>
              <p:spPr>
                <a:xfrm>
                  <a:off x="1929358" y="5357038"/>
                  <a:ext cx="143027" cy="14100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defRPr/>
                  </a:pPr>
                  <a:endParaRPr lang="fi-FI" sz="140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51" name="Straight Connector 46"/>
                <p:cNvCxnSpPr/>
                <p:nvPr/>
              </p:nvCxnSpPr>
              <p:spPr>
                <a:xfrm rot="5400000">
                  <a:off x="1822094" y="5606319"/>
                  <a:ext cx="357554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47"/>
                <p:cNvCxnSpPr/>
                <p:nvPr/>
              </p:nvCxnSpPr>
              <p:spPr>
                <a:xfrm rot="16200000" flipH="1">
                  <a:off x="1963489" y="5822478"/>
                  <a:ext cx="224100" cy="14933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48"/>
                <p:cNvCxnSpPr/>
                <p:nvPr/>
              </p:nvCxnSpPr>
              <p:spPr>
                <a:xfrm rot="5400000">
                  <a:off x="1812271" y="5830669"/>
                  <a:ext cx="234172" cy="14302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49"/>
                <p:cNvCxnSpPr/>
                <p:nvPr/>
              </p:nvCxnSpPr>
              <p:spPr>
                <a:xfrm>
                  <a:off x="2000871" y="5571066"/>
                  <a:ext cx="239781" cy="17374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50"/>
                <p:cNvCxnSpPr/>
                <p:nvPr/>
              </p:nvCxnSpPr>
              <p:spPr>
                <a:xfrm rot="10800000" flipV="1">
                  <a:off x="1786331" y="5571066"/>
                  <a:ext cx="214541" cy="14352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Group 51"/>
              <p:cNvGrpSpPr>
                <a:grpSpLocks/>
              </p:cNvGrpSpPr>
              <p:nvPr/>
            </p:nvGrpSpPr>
            <p:grpSpPr bwMode="auto">
              <a:xfrm>
                <a:off x="3957623" y="5957908"/>
                <a:ext cx="384175" cy="519117"/>
                <a:chOff x="1785922" y="5357830"/>
                <a:chExt cx="455469" cy="661775"/>
              </a:xfrm>
            </p:grpSpPr>
            <p:sp>
              <p:nvSpPr>
                <p:cNvPr id="144" name="Oval 52"/>
                <p:cNvSpPr/>
                <p:nvPr/>
              </p:nvSpPr>
              <p:spPr>
                <a:xfrm>
                  <a:off x="1929574" y="5356640"/>
                  <a:ext cx="143028" cy="14100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defRPr/>
                  </a:pPr>
                  <a:endParaRPr lang="fi-FI" sz="140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5" name="Straight Connector 53"/>
                <p:cNvCxnSpPr/>
                <p:nvPr/>
              </p:nvCxnSpPr>
              <p:spPr>
                <a:xfrm rot="5400000">
                  <a:off x="1822310" y="5605922"/>
                  <a:ext cx="357554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54"/>
                <p:cNvCxnSpPr/>
                <p:nvPr/>
              </p:nvCxnSpPr>
              <p:spPr>
                <a:xfrm rot="16200000" flipH="1">
                  <a:off x="1963706" y="5822081"/>
                  <a:ext cx="224102" cy="14933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55"/>
                <p:cNvCxnSpPr/>
                <p:nvPr/>
              </p:nvCxnSpPr>
              <p:spPr>
                <a:xfrm rot="5400000">
                  <a:off x="1812487" y="5830271"/>
                  <a:ext cx="234174" cy="14302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56"/>
                <p:cNvCxnSpPr/>
                <p:nvPr/>
              </p:nvCxnSpPr>
              <p:spPr>
                <a:xfrm>
                  <a:off x="2001088" y="5570670"/>
                  <a:ext cx="239782" cy="17374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57"/>
                <p:cNvCxnSpPr/>
                <p:nvPr/>
              </p:nvCxnSpPr>
              <p:spPr>
                <a:xfrm rot="10800000" flipV="1">
                  <a:off x="1786546" y="5570670"/>
                  <a:ext cx="214542" cy="14352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58"/>
              <p:cNvGrpSpPr>
                <a:grpSpLocks/>
              </p:cNvGrpSpPr>
              <p:nvPr/>
            </p:nvGrpSpPr>
            <p:grpSpPr bwMode="auto">
              <a:xfrm>
                <a:off x="4159237" y="5524534"/>
                <a:ext cx="384175" cy="519118"/>
                <a:chOff x="1786851" y="5358832"/>
                <a:chExt cx="455469" cy="661774"/>
              </a:xfrm>
            </p:grpSpPr>
            <p:sp>
              <p:nvSpPr>
                <p:cNvPr id="138" name="Oval 59"/>
                <p:cNvSpPr/>
                <p:nvPr/>
              </p:nvSpPr>
              <p:spPr>
                <a:xfrm>
                  <a:off x="1929152" y="5358673"/>
                  <a:ext cx="143028" cy="14100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defRPr/>
                  </a:pPr>
                  <a:endParaRPr lang="fi-FI" sz="140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39" name="Straight Connector 60"/>
                <p:cNvCxnSpPr/>
                <p:nvPr/>
              </p:nvCxnSpPr>
              <p:spPr>
                <a:xfrm rot="5400000">
                  <a:off x="1821888" y="5607954"/>
                  <a:ext cx="357553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61"/>
                <p:cNvCxnSpPr/>
                <p:nvPr/>
              </p:nvCxnSpPr>
              <p:spPr>
                <a:xfrm rot="16200000" flipH="1">
                  <a:off x="1964336" y="5823060"/>
                  <a:ext cx="224099" cy="151441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62"/>
                <p:cNvCxnSpPr/>
                <p:nvPr/>
              </p:nvCxnSpPr>
              <p:spPr>
                <a:xfrm rot="5400000">
                  <a:off x="1812065" y="5832302"/>
                  <a:ext cx="234171" cy="14302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63"/>
                <p:cNvCxnSpPr/>
                <p:nvPr/>
              </p:nvCxnSpPr>
              <p:spPr>
                <a:xfrm>
                  <a:off x="2000666" y="5572701"/>
                  <a:ext cx="241886" cy="173741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64"/>
                <p:cNvCxnSpPr/>
                <p:nvPr/>
              </p:nvCxnSpPr>
              <p:spPr>
                <a:xfrm rot="10800000" flipV="1">
                  <a:off x="1786124" y="5572701"/>
                  <a:ext cx="214542" cy="14352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oup 65"/>
              <p:cNvGrpSpPr>
                <a:grpSpLocks/>
              </p:cNvGrpSpPr>
              <p:nvPr/>
            </p:nvGrpSpPr>
            <p:grpSpPr bwMode="auto">
              <a:xfrm>
                <a:off x="4311638" y="5676934"/>
                <a:ext cx="384175" cy="519118"/>
                <a:chOff x="1786852" y="5358833"/>
                <a:chExt cx="455469" cy="661774"/>
              </a:xfrm>
            </p:grpSpPr>
            <p:sp>
              <p:nvSpPr>
                <p:cNvPr id="132" name="Oval 66"/>
                <p:cNvSpPr/>
                <p:nvPr/>
              </p:nvSpPr>
              <p:spPr>
                <a:xfrm>
                  <a:off x="1929358" y="5358278"/>
                  <a:ext cx="143028" cy="14100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defRPr/>
                  </a:pPr>
                  <a:endParaRPr lang="fi-FI" sz="140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33" name="Straight Connector 67"/>
                <p:cNvCxnSpPr/>
                <p:nvPr/>
              </p:nvCxnSpPr>
              <p:spPr>
                <a:xfrm rot="5400000">
                  <a:off x="1822095" y="5607559"/>
                  <a:ext cx="357553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68"/>
                <p:cNvCxnSpPr/>
                <p:nvPr/>
              </p:nvCxnSpPr>
              <p:spPr>
                <a:xfrm rot="16200000" flipH="1">
                  <a:off x="1964542" y="5822664"/>
                  <a:ext cx="224101" cy="151441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69"/>
                <p:cNvCxnSpPr/>
                <p:nvPr/>
              </p:nvCxnSpPr>
              <p:spPr>
                <a:xfrm rot="5400000">
                  <a:off x="1812272" y="5831907"/>
                  <a:ext cx="234173" cy="14302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70"/>
                <p:cNvCxnSpPr/>
                <p:nvPr/>
              </p:nvCxnSpPr>
              <p:spPr>
                <a:xfrm>
                  <a:off x="2000872" y="5572307"/>
                  <a:ext cx="241886" cy="17374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71"/>
                <p:cNvCxnSpPr/>
                <p:nvPr/>
              </p:nvCxnSpPr>
              <p:spPr>
                <a:xfrm rot="10800000" flipV="1">
                  <a:off x="1786330" y="5572307"/>
                  <a:ext cx="214542" cy="143524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72"/>
              <p:cNvGrpSpPr>
                <a:grpSpLocks/>
              </p:cNvGrpSpPr>
              <p:nvPr/>
            </p:nvGrpSpPr>
            <p:grpSpPr bwMode="auto">
              <a:xfrm>
                <a:off x="4464039" y="5829337"/>
                <a:ext cx="384175" cy="519119"/>
                <a:chOff x="1786853" y="5358834"/>
                <a:chExt cx="455469" cy="661775"/>
              </a:xfrm>
            </p:grpSpPr>
            <p:sp>
              <p:nvSpPr>
                <p:cNvPr id="126" name="Oval 73"/>
                <p:cNvSpPr/>
                <p:nvPr/>
              </p:nvSpPr>
              <p:spPr>
                <a:xfrm>
                  <a:off x="1929564" y="5357879"/>
                  <a:ext cx="143028" cy="14100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defRPr/>
                  </a:pPr>
                  <a:endParaRPr lang="fi-FI" sz="140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27" name="Straight Connector 74"/>
                <p:cNvCxnSpPr/>
                <p:nvPr/>
              </p:nvCxnSpPr>
              <p:spPr>
                <a:xfrm rot="5400000">
                  <a:off x="1822301" y="5607160"/>
                  <a:ext cx="357553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75"/>
                <p:cNvCxnSpPr/>
                <p:nvPr/>
              </p:nvCxnSpPr>
              <p:spPr>
                <a:xfrm rot="16200000" flipH="1">
                  <a:off x="1964749" y="5822265"/>
                  <a:ext cx="224099" cy="151441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76"/>
                <p:cNvCxnSpPr/>
                <p:nvPr/>
              </p:nvCxnSpPr>
              <p:spPr>
                <a:xfrm rot="5400000">
                  <a:off x="1812478" y="5831507"/>
                  <a:ext cx="234171" cy="14302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77"/>
                <p:cNvCxnSpPr/>
                <p:nvPr/>
              </p:nvCxnSpPr>
              <p:spPr>
                <a:xfrm>
                  <a:off x="2001078" y="5571906"/>
                  <a:ext cx="241886" cy="173741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78"/>
                <p:cNvCxnSpPr/>
                <p:nvPr/>
              </p:nvCxnSpPr>
              <p:spPr>
                <a:xfrm rot="10800000" flipV="1">
                  <a:off x="1786536" y="5571906"/>
                  <a:ext cx="214542" cy="14352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79"/>
              <p:cNvGrpSpPr>
                <a:grpSpLocks/>
              </p:cNvGrpSpPr>
              <p:nvPr/>
            </p:nvGrpSpPr>
            <p:grpSpPr bwMode="auto">
              <a:xfrm>
                <a:off x="4616442" y="5981737"/>
                <a:ext cx="384175" cy="519118"/>
                <a:chOff x="1786855" y="5358836"/>
                <a:chExt cx="455469" cy="661774"/>
              </a:xfrm>
            </p:grpSpPr>
            <p:sp>
              <p:nvSpPr>
                <p:cNvPr id="120" name="Oval 80"/>
                <p:cNvSpPr/>
                <p:nvPr/>
              </p:nvSpPr>
              <p:spPr>
                <a:xfrm>
                  <a:off x="1929769" y="5354967"/>
                  <a:ext cx="143028" cy="14352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defRPr/>
                  </a:pPr>
                  <a:endParaRPr lang="fi-FI" sz="140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21" name="Straight Connector 81"/>
                <p:cNvCxnSpPr/>
                <p:nvPr/>
              </p:nvCxnSpPr>
              <p:spPr>
                <a:xfrm rot="5400000">
                  <a:off x="1821248" y="5605506"/>
                  <a:ext cx="36007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82"/>
                <p:cNvCxnSpPr/>
                <p:nvPr/>
              </p:nvCxnSpPr>
              <p:spPr>
                <a:xfrm rot="16200000" flipH="1">
                  <a:off x="1964953" y="5821871"/>
                  <a:ext cx="224101" cy="151441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83"/>
                <p:cNvCxnSpPr/>
                <p:nvPr/>
              </p:nvCxnSpPr>
              <p:spPr>
                <a:xfrm rot="5400000">
                  <a:off x="1812683" y="5831113"/>
                  <a:ext cx="234173" cy="14302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84"/>
                <p:cNvCxnSpPr/>
                <p:nvPr/>
              </p:nvCxnSpPr>
              <p:spPr>
                <a:xfrm>
                  <a:off x="2001283" y="5571514"/>
                  <a:ext cx="241886" cy="17374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85"/>
                <p:cNvCxnSpPr/>
                <p:nvPr/>
              </p:nvCxnSpPr>
              <p:spPr>
                <a:xfrm rot="10800000" flipV="1">
                  <a:off x="1786741" y="5571514"/>
                  <a:ext cx="214542" cy="143524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86"/>
              <p:cNvGrpSpPr>
                <a:grpSpLocks/>
              </p:cNvGrpSpPr>
              <p:nvPr/>
            </p:nvGrpSpPr>
            <p:grpSpPr bwMode="auto">
              <a:xfrm>
                <a:off x="4802179" y="5524534"/>
                <a:ext cx="384175" cy="519118"/>
                <a:chOff x="1786851" y="5358832"/>
                <a:chExt cx="455469" cy="661774"/>
              </a:xfrm>
            </p:grpSpPr>
            <p:sp>
              <p:nvSpPr>
                <p:cNvPr id="114" name="Oval 87"/>
                <p:cNvSpPr/>
                <p:nvPr/>
              </p:nvSpPr>
              <p:spPr>
                <a:xfrm>
                  <a:off x="1930412" y="5358673"/>
                  <a:ext cx="143028" cy="14100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defRPr/>
                  </a:pPr>
                  <a:endParaRPr lang="fi-FI" sz="140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15" name="Straight Connector 88"/>
                <p:cNvCxnSpPr/>
                <p:nvPr/>
              </p:nvCxnSpPr>
              <p:spPr>
                <a:xfrm rot="5400000">
                  <a:off x="1823148" y="5607954"/>
                  <a:ext cx="357553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89"/>
                <p:cNvCxnSpPr/>
                <p:nvPr/>
              </p:nvCxnSpPr>
              <p:spPr>
                <a:xfrm rot="16200000" flipH="1">
                  <a:off x="1964544" y="5824112"/>
                  <a:ext cx="224099" cy="14933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90"/>
                <p:cNvCxnSpPr/>
                <p:nvPr/>
              </p:nvCxnSpPr>
              <p:spPr>
                <a:xfrm rot="5400000">
                  <a:off x="1813325" y="5832302"/>
                  <a:ext cx="234171" cy="14302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91"/>
                <p:cNvCxnSpPr/>
                <p:nvPr/>
              </p:nvCxnSpPr>
              <p:spPr>
                <a:xfrm>
                  <a:off x="2001926" y="5572701"/>
                  <a:ext cx="239782" cy="173741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92"/>
                <p:cNvCxnSpPr/>
                <p:nvPr/>
              </p:nvCxnSpPr>
              <p:spPr>
                <a:xfrm rot="10800000" flipV="1">
                  <a:off x="1787384" y="5572701"/>
                  <a:ext cx="214542" cy="14352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93"/>
              <p:cNvGrpSpPr>
                <a:grpSpLocks/>
              </p:cNvGrpSpPr>
              <p:nvPr/>
            </p:nvGrpSpPr>
            <p:grpSpPr bwMode="auto">
              <a:xfrm>
                <a:off x="4954580" y="5676934"/>
                <a:ext cx="384175" cy="519118"/>
                <a:chOff x="1786852" y="5358833"/>
                <a:chExt cx="455469" cy="661774"/>
              </a:xfrm>
            </p:grpSpPr>
            <p:sp>
              <p:nvSpPr>
                <p:cNvPr id="108" name="Oval 94"/>
                <p:cNvSpPr/>
                <p:nvPr/>
              </p:nvSpPr>
              <p:spPr>
                <a:xfrm>
                  <a:off x="1930618" y="5358278"/>
                  <a:ext cx="143028" cy="14100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defRPr/>
                  </a:pPr>
                  <a:endParaRPr lang="fi-FI" sz="140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09" name="Straight Connector 95"/>
                <p:cNvCxnSpPr/>
                <p:nvPr/>
              </p:nvCxnSpPr>
              <p:spPr>
                <a:xfrm rot="5400000">
                  <a:off x="1823355" y="5607559"/>
                  <a:ext cx="357553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96"/>
                <p:cNvCxnSpPr/>
                <p:nvPr/>
              </p:nvCxnSpPr>
              <p:spPr>
                <a:xfrm rot="16200000" flipH="1">
                  <a:off x="1964750" y="5823716"/>
                  <a:ext cx="224101" cy="14933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97"/>
                <p:cNvCxnSpPr/>
                <p:nvPr/>
              </p:nvCxnSpPr>
              <p:spPr>
                <a:xfrm rot="5400000">
                  <a:off x="1813532" y="5831907"/>
                  <a:ext cx="234173" cy="14302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98"/>
                <p:cNvCxnSpPr/>
                <p:nvPr/>
              </p:nvCxnSpPr>
              <p:spPr>
                <a:xfrm>
                  <a:off x="2002132" y="5572307"/>
                  <a:ext cx="239782" cy="17374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99"/>
                <p:cNvCxnSpPr/>
                <p:nvPr/>
              </p:nvCxnSpPr>
              <p:spPr>
                <a:xfrm rot="10800000" flipV="1">
                  <a:off x="1787590" y="5572307"/>
                  <a:ext cx="214542" cy="143524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00"/>
              <p:cNvGrpSpPr>
                <a:grpSpLocks/>
              </p:cNvGrpSpPr>
              <p:nvPr/>
            </p:nvGrpSpPr>
            <p:grpSpPr bwMode="auto">
              <a:xfrm>
                <a:off x="5106981" y="5829337"/>
                <a:ext cx="384175" cy="519119"/>
                <a:chOff x="1786853" y="5358834"/>
                <a:chExt cx="455469" cy="661775"/>
              </a:xfrm>
            </p:grpSpPr>
            <p:sp>
              <p:nvSpPr>
                <p:cNvPr id="102" name="Oval 101"/>
                <p:cNvSpPr/>
                <p:nvPr/>
              </p:nvSpPr>
              <p:spPr>
                <a:xfrm>
                  <a:off x="1930823" y="5357879"/>
                  <a:ext cx="143028" cy="14100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defRPr/>
                  </a:pPr>
                  <a:endParaRPr lang="fi-FI" sz="140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03" name="Straight Connector 102"/>
                <p:cNvCxnSpPr/>
                <p:nvPr/>
              </p:nvCxnSpPr>
              <p:spPr>
                <a:xfrm rot="5400000">
                  <a:off x="1823560" y="5607160"/>
                  <a:ext cx="357553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rot="16200000" flipH="1">
                  <a:off x="1964956" y="5823317"/>
                  <a:ext cx="224099" cy="14933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rot="5400000">
                  <a:off x="1813737" y="5831507"/>
                  <a:ext cx="234171" cy="14302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2002337" y="5571906"/>
                  <a:ext cx="239782" cy="173741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rot="10800000" flipV="1">
                  <a:off x="1787795" y="5571906"/>
                  <a:ext cx="214542" cy="14352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07"/>
              <p:cNvGrpSpPr>
                <a:grpSpLocks/>
              </p:cNvGrpSpPr>
              <p:nvPr/>
            </p:nvGrpSpPr>
            <p:grpSpPr bwMode="auto">
              <a:xfrm>
                <a:off x="5259384" y="5981737"/>
                <a:ext cx="384175" cy="519118"/>
                <a:chOff x="1786855" y="5358836"/>
                <a:chExt cx="455469" cy="661774"/>
              </a:xfrm>
            </p:grpSpPr>
            <p:sp>
              <p:nvSpPr>
                <p:cNvPr id="96" name="Oval 108"/>
                <p:cNvSpPr/>
                <p:nvPr/>
              </p:nvSpPr>
              <p:spPr>
                <a:xfrm>
                  <a:off x="1928924" y="5354967"/>
                  <a:ext cx="143028" cy="14352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defRPr/>
                  </a:pPr>
                  <a:endParaRPr lang="fi-FI" sz="140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97" name="Straight Connector 109"/>
                <p:cNvCxnSpPr/>
                <p:nvPr/>
              </p:nvCxnSpPr>
              <p:spPr>
                <a:xfrm rot="5400000">
                  <a:off x="1820403" y="5605506"/>
                  <a:ext cx="36007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110"/>
                <p:cNvCxnSpPr/>
                <p:nvPr/>
              </p:nvCxnSpPr>
              <p:spPr>
                <a:xfrm rot="16200000" flipH="1">
                  <a:off x="1964108" y="5821871"/>
                  <a:ext cx="224101" cy="151441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111"/>
                <p:cNvCxnSpPr/>
                <p:nvPr/>
              </p:nvCxnSpPr>
              <p:spPr>
                <a:xfrm rot="5400000">
                  <a:off x="1811837" y="5831113"/>
                  <a:ext cx="234173" cy="14302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112"/>
                <p:cNvCxnSpPr/>
                <p:nvPr/>
              </p:nvCxnSpPr>
              <p:spPr>
                <a:xfrm>
                  <a:off x="2000438" y="5571514"/>
                  <a:ext cx="241886" cy="17374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13"/>
                <p:cNvCxnSpPr/>
                <p:nvPr/>
              </p:nvCxnSpPr>
              <p:spPr>
                <a:xfrm rot="10800000" flipV="1">
                  <a:off x="1785896" y="5571514"/>
                  <a:ext cx="214542" cy="143524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2609" name="TextBox 115"/>
            <p:cNvSpPr txBox="1">
              <a:spLocks noChangeArrowheads="1"/>
            </p:cNvSpPr>
            <p:nvPr/>
          </p:nvSpPr>
          <p:spPr bwMode="auto">
            <a:xfrm>
              <a:off x="928661" y="5202249"/>
              <a:ext cx="1693401" cy="421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fi-FI" sz="1600" b="1" dirty="0" err="1" smtClean="0">
                  <a:latin typeface="Calibri" pitchFamily="34" charset="0"/>
                </a:rPr>
                <a:t>Entrepreneurs</a:t>
              </a:r>
              <a:endParaRPr lang="fi-FI" sz="1400" dirty="0"/>
            </a:p>
          </p:txBody>
        </p:sp>
      </p:grpSp>
      <p:pic>
        <p:nvPicPr>
          <p:cNvPr id="225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908" y="1152526"/>
            <a:ext cx="6415454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133"/>
          <p:cNvGrpSpPr>
            <a:grpSpLocks/>
          </p:cNvGrpSpPr>
          <p:nvPr/>
        </p:nvGrpSpPr>
        <p:grpSpPr bwMode="auto">
          <a:xfrm>
            <a:off x="731227" y="1555751"/>
            <a:ext cx="4958862" cy="1090613"/>
            <a:chOff x="1142975" y="571481"/>
            <a:chExt cx="6000795" cy="1357322"/>
          </a:xfrm>
        </p:grpSpPr>
        <p:cxnSp>
          <p:nvCxnSpPr>
            <p:cNvPr id="72" name="Straight Connector 134"/>
            <p:cNvCxnSpPr/>
            <p:nvPr/>
          </p:nvCxnSpPr>
          <p:spPr>
            <a:xfrm rot="5400000" flipH="1" flipV="1">
              <a:off x="5322026" y="107059"/>
              <a:ext cx="928590" cy="27148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135"/>
            <p:cNvCxnSpPr/>
            <p:nvPr/>
          </p:nvCxnSpPr>
          <p:spPr>
            <a:xfrm rot="5400000" flipH="1" flipV="1">
              <a:off x="5215232" y="500331"/>
              <a:ext cx="642110" cy="22148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136"/>
            <p:cNvCxnSpPr/>
            <p:nvPr/>
          </p:nvCxnSpPr>
          <p:spPr>
            <a:xfrm rot="16200000" flipV="1">
              <a:off x="2785536" y="285469"/>
              <a:ext cx="786338" cy="25003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137"/>
            <p:cNvCxnSpPr/>
            <p:nvPr/>
          </p:nvCxnSpPr>
          <p:spPr>
            <a:xfrm>
              <a:off x="2143108" y="1000213"/>
              <a:ext cx="2285763" cy="9285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138"/>
            <p:cNvCxnSpPr/>
            <p:nvPr/>
          </p:nvCxnSpPr>
          <p:spPr>
            <a:xfrm rot="5400000" flipH="1" flipV="1">
              <a:off x="3785675" y="1214677"/>
              <a:ext cx="1357322" cy="709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145"/>
            <p:cNvCxnSpPr/>
            <p:nvPr/>
          </p:nvCxnSpPr>
          <p:spPr>
            <a:xfrm rot="16200000" flipV="1">
              <a:off x="2286065" y="-214003"/>
              <a:ext cx="999716" cy="3285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143"/>
            <p:cNvCxnSpPr/>
            <p:nvPr/>
          </p:nvCxnSpPr>
          <p:spPr>
            <a:xfrm rot="5400000" flipH="1" flipV="1">
              <a:off x="5286261" y="500429"/>
              <a:ext cx="570984" cy="22857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147"/>
            <p:cNvCxnSpPr/>
            <p:nvPr/>
          </p:nvCxnSpPr>
          <p:spPr>
            <a:xfrm rot="5400000" flipH="1" flipV="1">
              <a:off x="3937992" y="1214491"/>
              <a:ext cx="1205191" cy="2234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151"/>
            <p:cNvCxnSpPr/>
            <p:nvPr/>
          </p:nvCxnSpPr>
          <p:spPr>
            <a:xfrm rot="16200000" flipV="1">
              <a:off x="2500037" y="-30"/>
              <a:ext cx="786338" cy="30713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154"/>
            <p:cNvCxnSpPr/>
            <p:nvPr/>
          </p:nvCxnSpPr>
          <p:spPr>
            <a:xfrm rot="5400000" flipH="1" flipV="1">
              <a:off x="5072089" y="428121"/>
              <a:ext cx="857464" cy="21439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545" name="Picture 7" descr="http://cyclical.ca/canadafinlandcc/wordpress/wp-content/uploads/2009/04/finpr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7620" y="3025775"/>
            <a:ext cx="88509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6" name="Picture 11" descr="http://www.pod.fi/suomi/wp-content/uploads/2009/02/220px-suomen_ulkoasiainministeric3b6n_logo_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5093" y="3400425"/>
            <a:ext cx="542192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7" name="Picture 15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7508" y="4946650"/>
            <a:ext cx="562708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ounded Rectangle 406"/>
          <p:cNvSpPr/>
          <p:nvPr/>
        </p:nvSpPr>
        <p:spPr bwMode="auto">
          <a:xfrm>
            <a:off x="142143" y="5265739"/>
            <a:ext cx="571500" cy="346075"/>
          </a:xfrm>
          <a:prstGeom prst="roundRect">
            <a:avLst/>
          </a:prstGeom>
          <a:solidFill>
            <a:schemeClr val="bg2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lang="fi-FI" sz="1400">
              <a:solidFill>
                <a:schemeClr val="tx1"/>
              </a:solidFill>
            </a:endParaRPr>
          </a:p>
        </p:txBody>
      </p:sp>
      <p:sp>
        <p:nvSpPr>
          <p:cNvPr id="23" name="TextBox 407"/>
          <p:cNvSpPr txBox="1"/>
          <p:nvPr/>
        </p:nvSpPr>
        <p:spPr bwMode="auto">
          <a:xfrm flipH="1">
            <a:off x="161192" y="5278438"/>
            <a:ext cx="498231" cy="277812"/>
          </a:xfrm>
          <a:prstGeom prst="rect">
            <a:avLst/>
          </a:prstGeom>
          <a:solidFill>
            <a:schemeClr val="bg2">
              <a:lumMod val="95000"/>
            </a:schemeClr>
          </a:solidFill>
          <a:ln w="6350">
            <a:noFill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fi-FI" sz="200" u="sng" dirty="0">
                <a:solidFill>
                  <a:srgbClr val="558ED5"/>
                </a:solidFill>
                <a:latin typeface="Arial" pitchFamily="34" charset="0"/>
              </a:rPr>
              <a:t>Pirkanmaa/Tampere</a:t>
            </a:r>
          </a:p>
          <a:p>
            <a:pPr>
              <a:spcBef>
                <a:spcPct val="0"/>
              </a:spcBef>
              <a:buClr>
                <a:srgbClr val="595959"/>
              </a:buClr>
              <a:buSzPts val="400"/>
              <a:buFont typeface="Arial" pitchFamily="34" charset="0"/>
              <a:buChar char="-"/>
              <a:defRPr/>
            </a:pPr>
            <a:r>
              <a:rPr lang="fi-FI" sz="200" dirty="0">
                <a:solidFill>
                  <a:srgbClr val="595959"/>
                </a:solidFill>
                <a:latin typeface="Arial" pitchFamily="34" charset="0"/>
              </a:rPr>
              <a:t> Juhani Mattila</a:t>
            </a:r>
          </a:p>
          <a:p>
            <a:pPr>
              <a:spcBef>
                <a:spcPct val="0"/>
              </a:spcBef>
              <a:buClr>
                <a:srgbClr val="595959"/>
              </a:buClr>
              <a:buSzPts val="400"/>
              <a:buFont typeface="Arial" pitchFamily="34" charset="0"/>
              <a:buChar char="-"/>
              <a:defRPr/>
            </a:pPr>
            <a:r>
              <a:rPr lang="fi-FI" sz="200" dirty="0">
                <a:solidFill>
                  <a:srgbClr val="595959"/>
                </a:solidFill>
                <a:latin typeface="Arial" pitchFamily="34" charset="0"/>
              </a:rPr>
              <a:t> Pertti Keskitalo</a:t>
            </a:r>
          </a:p>
          <a:p>
            <a:pPr>
              <a:spcBef>
                <a:spcPct val="0"/>
              </a:spcBef>
              <a:buClr>
                <a:srgbClr val="595959"/>
              </a:buClr>
              <a:buSzPts val="400"/>
              <a:buFont typeface="Arial" pitchFamily="34" charset="0"/>
              <a:buChar char="-"/>
              <a:defRPr/>
            </a:pPr>
            <a:r>
              <a:rPr lang="fi-FI" sz="200" dirty="0">
                <a:solidFill>
                  <a:srgbClr val="595959"/>
                </a:solidFill>
                <a:latin typeface="Arial" pitchFamily="34" charset="0"/>
              </a:rPr>
              <a:t> Riitta Kettunen </a:t>
            </a:r>
          </a:p>
          <a:p>
            <a:pPr>
              <a:spcBef>
                <a:spcPct val="0"/>
              </a:spcBef>
              <a:buClr>
                <a:srgbClr val="595959"/>
              </a:buClr>
              <a:buSzPts val="400"/>
              <a:buFont typeface="Arial" pitchFamily="34" charset="0"/>
              <a:buChar char="-"/>
              <a:defRPr/>
            </a:pPr>
            <a:r>
              <a:rPr lang="fi-FI" sz="200" dirty="0">
                <a:solidFill>
                  <a:srgbClr val="595959"/>
                </a:solidFill>
                <a:latin typeface="Arial" pitchFamily="34" charset="0"/>
              </a:rPr>
              <a:t> Lasse Pöyhönen</a:t>
            </a:r>
          </a:p>
          <a:p>
            <a:pPr>
              <a:spcBef>
                <a:spcPct val="0"/>
              </a:spcBef>
              <a:buClr>
                <a:srgbClr val="595959"/>
              </a:buClr>
              <a:buSzPts val="400"/>
              <a:buFont typeface="Arial" pitchFamily="34" charset="0"/>
              <a:buChar char="-"/>
              <a:defRPr/>
            </a:pPr>
            <a:r>
              <a:rPr lang="fi-FI" sz="200" dirty="0">
                <a:solidFill>
                  <a:srgbClr val="595959"/>
                </a:solidFill>
                <a:latin typeface="Arial" pitchFamily="34" charset="0"/>
              </a:rPr>
              <a:t> Sari Salo</a:t>
            </a:r>
            <a:endParaRPr lang="fi-FI" sz="1400" dirty="0">
              <a:latin typeface="Arial" pitchFamily="34" charset="0"/>
            </a:endParaRPr>
          </a:p>
        </p:txBody>
      </p:sp>
      <p:sp>
        <p:nvSpPr>
          <p:cNvPr id="24" name="Rounded Rectangle 408"/>
          <p:cNvSpPr/>
          <p:nvPr/>
        </p:nvSpPr>
        <p:spPr bwMode="auto">
          <a:xfrm>
            <a:off x="844061" y="4700588"/>
            <a:ext cx="586154" cy="246062"/>
          </a:xfrm>
          <a:prstGeom prst="roundRect">
            <a:avLst/>
          </a:prstGeom>
          <a:solidFill>
            <a:schemeClr val="bg2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lang="fi-FI" sz="1400">
              <a:solidFill>
                <a:schemeClr val="tx1"/>
              </a:solidFill>
            </a:endParaRPr>
          </a:p>
        </p:txBody>
      </p:sp>
      <p:sp>
        <p:nvSpPr>
          <p:cNvPr id="25" name="TextBox 409"/>
          <p:cNvSpPr txBox="1"/>
          <p:nvPr/>
        </p:nvSpPr>
        <p:spPr bwMode="auto">
          <a:xfrm flipH="1">
            <a:off x="861646" y="4714875"/>
            <a:ext cx="511420" cy="215900"/>
          </a:xfrm>
          <a:prstGeom prst="rect">
            <a:avLst/>
          </a:prstGeom>
          <a:solidFill>
            <a:schemeClr val="bg2">
              <a:lumMod val="95000"/>
            </a:schemeClr>
          </a:solidFill>
          <a:ln w="6350">
            <a:noFill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fi-FI" sz="200" u="sng">
                <a:solidFill>
                  <a:schemeClr val="accent1"/>
                </a:solidFill>
                <a:latin typeface="Arial" pitchFamily="34" charset="0"/>
              </a:rPr>
              <a:t>Pohjois-Pohjanmaa/ Oulu</a:t>
            </a:r>
          </a:p>
          <a:p>
            <a:pPr>
              <a:spcBef>
                <a:spcPct val="0"/>
              </a:spcBef>
              <a:buClr>
                <a:srgbClr val="595959"/>
              </a:buClr>
              <a:buSzPts val="400"/>
              <a:buFont typeface="Arial" pitchFamily="34" charset="0"/>
              <a:buChar char="-"/>
              <a:defRPr/>
            </a:pPr>
            <a:r>
              <a:rPr lang="fi-FI" sz="200">
                <a:solidFill>
                  <a:srgbClr val="595959"/>
                </a:solidFill>
                <a:latin typeface="Arial" pitchFamily="34" charset="0"/>
              </a:rPr>
              <a:t> Minna Tontti</a:t>
            </a:r>
          </a:p>
          <a:p>
            <a:pPr>
              <a:spcBef>
                <a:spcPct val="0"/>
              </a:spcBef>
              <a:buClr>
                <a:srgbClr val="595959"/>
              </a:buClr>
              <a:buSzPts val="400"/>
              <a:buFont typeface="Arial" pitchFamily="34" charset="0"/>
              <a:buChar char="-"/>
              <a:defRPr/>
            </a:pPr>
            <a:r>
              <a:rPr lang="fi-FI" sz="200">
                <a:solidFill>
                  <a:srgbClr val="595959"/>
                </a:solidFill>
                <a:latin typeface="Arial" pitchFamily="34" charset="0"/>
              </a:rPr>
              <a:t> Petteri Lahtela</a:t>
            </a:r>
          </a:p>
          <a:p>
            <a:pPr>
              <a:spcBef>
                <a:spcPct val="0"/>
              </a:spcBef>
              <a:buClr>
                <a:srgbClr val="595959"/>
              </a:buClr>
              <a:buSzPts val="400"/>
              <a:buFont typeface="Arial" pitchFamily="34" charset="0"/>
              <a:buChar char="-"/>
              <a:defRPr/>
            </a:pPr>
            <a:r>
              <a:rPr lang="fi-FI" sz="200">
                <a:solidFill>
                  <a:srgbClr val="595959"/>
                </a:solidFill>
                <a:latin typeface="Arial" pitchFamily="34" charset="0"/>
              </a:rPr>
              <a:t> Ritva Heikkinen</a:t>
            </a:r>
            <a:endParaRPr lang="fi-FI" sz="1400">
              <a:latin typeface="Arial" pitchFamily="34" charset="0"/>
            </a:endParaRPr>
          </a:p>
        </p:txBody>
      </p:sp>
      <p:cxnSp>
        <p:nvCxnSpPr>
          <p:cNvPr id="26" name="Straight Connector 411"/>
          <p:cNvCxnSpPr/>
          <p:nvPr/>
        </p:nvCxnSpPr>
        <p:spPr bwMode="auto">
          <a:xfrm rot="5400000" flipH="1" flipV="1">
            <a:off x="779585" y="566261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412"/>
          <p:cNvCxnSpPr>
            <a:endCxn id="35" idx="1"/>
          </p:cNvCxnSpPr>
          <p:nvPr/>
        </p:nvCxnSpPr>
        <p:spPr bwMode="auto">
          <a:xfrm flipV="1">
            <a:off x="1119554" y="5183188"/>
            <a:ext cx="423497" cy="342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414"/>
          <p:cNvSpPr/>
          <p:nvPr/>
        </p:nvSpPr>
        <p:spPr bwMode="auto">
          <a:xfrm>
            <a:off x="1544516" y="5110163"/>
            <a:ext cx="565638" cy="146050"/>
          </a:xfrm>
          <a:prstGeom prst="roundRect">
            <a:avLst/>
          </a:prstGeom>
          <a:solidFill>
            <a:schemeClr val="bg2">
              <a:lumMod val="95000"/>
            </a:schemeClr>
          </a:solidFill>
          <a:ln w="63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lang="fi-FI" sz="1400">
              <a:solidFill>
                <a:schemeClr val="tx1"/>
              </a:solidFill>
            </a:endParaRPr>
          </a:p>
        </p:txBody>
      </p:sp>
      <p:sp>
        <p:nvSpPr>
          <p:cNvPr id="22555" name="TextBox 415"/>
          <p:cNvSpPr txBox="1">
            <a:spLocks noChangeArrowheads="1"/>
          </p:cNvSpPr>
          <p:nvPr/>
        </p:nvSpPr>
        <p:spPr bwMode="auto">
          <a:xfrm flipH="1">
            <a:off x="1560635" y="5126039"/>
            <a:ext cx="621323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fi-FI" sz="200" u="sng">
                <a:solidFill>
                  <a:srgbClr val="558ED5"/>
                </a:solidFill>
              </a:rPr>
              <a:t>Keski-Suomi /Jyväskylä</a:t>
            </a:r>
          </a:p>
          <a:p>
            <a:pPr>
              <a:spcBef>
                <a:spcPct val="0"/>
              </a:spcBef>
              <a:buClr>
                <a:srgbClr val="595959"/>
              </a:buClr>
              <a:buSzPts val="400"/>
              <a:buFont typeface="Arial" charset="0"/>
              <a:buChar char="-"/>
            </a:pPr>
            <a:r>
              <a:rPr lang="fi-FI" sz="200">
                <a:solidFill>
                  <a:srgbClr val="595959"/>
                </a:solidFill>
              </a:rPr>
              <a:t> Kari Ahlbom </a:t>
            </a:r>
            <a:endParaRPr lang="fi-FI" sz="1400"/>
          </a:p>
        </p:txBody>
      </p:sp>
      <p:sp>
        <p:nvSpPr>
          <p:cNvPr id="30" name="Rounded Rectangle 416"/>
          <p:cNvSpPr/>
          <p:nvPr/>
        </p:nvSpPr>
        <p:spPr bwMode="auto">
          <a:xfrm>
            <a:off x="1544516" y="4700589"/>
            <a:ext cx="565638" cy="376237"/>
          </a:xfrm>
          <a:prstGeom prst="roundRect">
            <a:avLst/>
          </a:prstGeom>
          <a:solidFill>
            <a:schemeClr val="bg2">
              <a:lumMod val="95000"/>
            </a:schemeClr>
          </a:solidFill>
          <a:ln w="63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lang="fi-FI" sz="1400">
              <a:solidFill>
                <a:schemeClr val="tx1"/>
              </a:solidFill>
            </a:endParaRPr>
          </a:p>
        </p:txBody>
      </p:sp>
      <p:sp>
        <p:nvSpPr>
          <p:cNvPr id="22557" name="TextBox 417"/>
          <p:cNvSpPr txBox="1">
            <a:spLocks noChangeArrowheads="1"/>
          </p:cNvSpPr>
          <p:nvPr/>
        </p:nvSpPr>
        <p:spPr bwMode="auto">
          <a:xfrm flipH="1">
            <a:off x="1560635" y="4714876"/>
            <a:ext cx="56710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fi-FI" sz="200" u="sng">
                <a:solidFill>
                  <a:srgbClr val="558ED5"/>
                </a:solidFill>
              </a:rPr>
              <a:t>Kainuu/Kajaani</a:t>
            </a:r>
          </a:p>
          <a:p>
            <a:pPr>
              <a:spcBef>
                <a:spcPct val="0"/>
              </a:spcBef>
              <a:buClr>
                <a:srgbClr val="595959"/>
              </a:buClr>
              <a:buSzPts val="400"/>
              <a:buFont typeface="Arial" charset="0"/>
              <a:buChar char="-"/>
            </a:pPr>
            <a:r>
              <a:rPr lang="fi-FI" sz="200">
                <a:solidFill>
                  <a:srgbClr val="595959"/>
                </a:solidFill>
              </a:rPr>
              <a:t> Kimmo Kyhälä</a:t>
            </a:r>
          </a:p>
          <a:p>
            <a:pPr>
              <a:spcBef>
                <a:spcPct val="0"/>
              </a:spcBef>
              <a:buClr>
                <a:srgbClr val="595959"/>
              </a:buClr>
              <a:buSzPts val="400"/>
              <a:buFont typeface="Arial" charset="0"/>
              <a:buChar char="-"/>
            </a:pPr>
            <a:r>
              <a:rPr lang="fi-FI" sz="200">
                <a:solidFill>
                  <a:srgbClr val="595959"/>
                </a:solidFill>
              </a:rPr>
              <a:t> Leena Penttinen</a:t>
            </a:r>
          </a:p>
          <a:p>
            <a:pPr>
              <a:spcBef>
                <a:spcPct val="0"/>
              </a:spcBef>
              <a:buClr>
                <a:srgbClr val="595959"/>
              </a:buClr>
              <a:buSzPts val="400"/>
              <a:buFont typeface="Arial" charset="0"/>
              <a:buChar char="-"/>
            </a:pPr>
            <a:r>
              <a:rPr lang="fi-FI" sz="200">
                <a:solidFill>
                  <a:srgbClr val="595959"/>
                </a:solidFill>
              </a:rPr>
              <a:t> Ilpo Antikainen</a:t>
            </a:r>
          </a:p>
          <a:p>
            <a:pPr>
              <a:spcBef>
                <a:spcPct val="0"/>
              </a:spcBef>
              <a:buClr>
                <a:srgbClr val="595959"/>
              </a:buClr>
              <a:buSzPts val="400"/>
              <a:buFont typeface="Arial" charset="0"/>
              <a:buChar char="-"/>
            </a:pPr>
            <a:r>
              <a:rPr lang="fi-FI" sz="200">
                <a:solidFill>
                  <a:srgbClr val="595959"/>
                </a:solidFill>
              </a:rPr>
              <a:t> Veli-Matti Karppinen</a:t>
            </a:r>
          </a:p>
          <a:p>
            <a:pPr>
              <a:spcBef>
                <a:spcPct val="0"/>
              </a:spcBef>
              <a:buClr>
                <a:srgbClr val="595959"/>
              </a:buClr>
              <a:buSzPts val="400"/>
              <a:buFont typeface="Arial" charset="0"/>
              <a:buChar char="-"/>
            </a:pPr>
            <a:r>
              <a:rPr lang="fi-FI" sz="200">
                <a:solidFill>
                  <a:srgbClr val="595959"/>
                </a:solidFill>
              </a:rPr>
              <a:t> Jukka Kohonen</a:t>
            </a:r>
          </a:p>
          <a:p>
            <a:pPr>
              <a:spcBef>
                <a:spcPct val="0"/>
              </a:spcBef>
              <a:buClr>
                <a:srgbClr val="595959"/>
              </a:buClr>
              <a:buSzPts val="400"/>
              <a:buFont typeface="Arial" charset="0"/>
              <a:buChar char="-"/>
            </a:pPr>
            <a:r>
              <a:rPr lang="fi-FI" sz="200">
                <a:solidFill>
                  <a:srgbClr val="595959"/>
                </a:solidFill>
              </a:rPr>
              <a:t> Aki Koivistoinen</a:t>
            </a:r>
            <a:endParaRPr lang="fi-FI" sz="1400"/>
          </a:p>
        </p:txBody>
      </p:sp>
      <p:sp>
        <p:nvSpPr>
          <p:cNvPr id="32" name="Rounded Rectangle 418"/>
          <p:cNvSpPr/>
          <p:nvPr/>
        </p:nvSpPr>
        <p:spPr bwMode="auto">
          <a:xfrm>
            <a:off x="1544516" y="5457826"/>
            <a:ext cx="565638" cy="608013"/>
          </a:xfrm>
          <a:prstGeom prst="roundRect">
            <a:avLst/>
          </a:prstGeom>
          <a:solidFill>
            <a:schemeClr val="bg2">
              <a:lumMod val="95000"/>
            </a:schemeClr>
          </a:solidFill>
          <a:ln w="63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lang="fi-FI" sz="1400">
              <a:solidFill>
                <a:schemeClr val="tx1"/>
              </a:solidFill>
            </a:endParaRPr>
          </a:p>
        </p:txBody>
      </p:sp>
      <p:sp>
        <p:nvSpPr>
          <p:cNvPr id="22559" name="TextBox 422"/>
          <p:cNvSpPr txBox="1">
            <a:spLocks noChangeArrowheads="1"/>
          </p:cNvSpPr>
          <p:nvPr/>
        </p:nvSpPr>
        <p:spPr bwMode="auto">
          <a:xfrm flipH="1">
            <a:off x="1560635" y="5465763"/>
            <a:ext cx="63744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fi-FI" sz="200" u="sng">
                <a:solidFill>
                  <a:srgbClr val="558ED5"/>
                </a:solidFill>
              </a:rPr>
              <a:t>Uusimaa/Helsinki </a:t>
            </a:r>
          </a:p>
          <a:p>
            <a:pPr>
              <a:spcBef>
                <a:spcPct val="0"/>
              </a:spcBef>
            </a:pPr>
            <a:r>
              <a:rPr lang="fi-FI" sz="200" u="sng">
                <a:solidFill>
                  <a:srgbClr val="558ED5"/>
                </a:solidFill>
              </a:rPr>
              <a:t>&amp; Tekes Pasila</a:t>
            </a:r>
          </a:p>
          <a:p>
            <a:pPr>
              <a:spcBef>
                <a:spcPct val="0"/>
              </a:spcBef>
            </a:pPr>
            <a:r>
              <a:rPr lang="fi-FI" sz="200">
                <a:solidFill>
                  <a:srgbClr val="595959"/>
                </a:solidFill>
              </a:rPr>
              <a:t>- Jari Keinänen</a:t>
            </a:r>
          </a:p>
          <a:p>
            <a:pPr>
              <a:spcBef>
                <a:spcPct val="0"/>
              </a:spcBef>
              <a:buClr>
                <a:srgbClr val="595959"/>
              </a:buClr>
              <a:buSzPts val="400"/>
              <a:buFont typeface="Arial" charset="0"/>
              <a:buChar char="-"/>
            </a:pPr>
            <a:r>
              <a:rPr lang="fi-FI" sz="200">
                <a:solidFill>
                  <a:srgbClr val="595959"/>
                </a:solidFill>
              </a:rPr>
              <a:t> Tapani Lahti</a:t>
            </a:r>
          </a:p>
          <a:p>
            <a:pPr>
              <a:spcBef>
                <a:spcPct val="0"/>
              </a:spcBef>
              <a:buClr>
                <a:srgbClr val="595959"/>
              </a:buClr>
              <a:buSzPts val="400"/>
              <a:buFont typeface="Arial" charset="0"/>
              <a:buChar char="-"/>
            </a:pPr>
            <a:r>
              <a:rPr lang="fi-FI" sz="200">
                <a:solidFill>
                  <a:srgbClr val="595959"/>
                </a:solidFill>
              </a:rPr>
              <a:t> Sinikka Mäki-Ullakko</a:t>
            </a:r>
          </a:p>
          <a:p>
            <a:pPr>
              <a:spcBef>
                <a:spcPct val="0"/>
              </a:spcBef>
              <a:buClr>
                <a:srgbClr val="595959"/>
              </a:buClr>
              <a:buSzPts val="400"/>
              <a:buFont typeface="Arial" charset="0"/>
              <a:buChar char="-"/>
            </a:pPr>
            <a:r>
              <a:rPr lang="fi-FI" sz="200">
                <a:solidFill>
                  <a:srgbClr val="595959"/>
                </a:solidFill>
              </a:rPr>
              <a:t> Seppo Mäki-Ullakko</a:t>
            </a:r>
          </a:p>
          <a:p>
            <a:pPr>
              <a:spcBef>
                <a:spcPct val="0"/>
              </a:spcBef>
              <a:buClr>
                <a:srgbClr val="595959"/>
              </a:buClr>
              <a:buSzPts val="400"/>
              <a:buFont typeface="Arial" charset="0"/>
              <a:buChar char="-"/>
            </a:pPr>
            <a:r>
              <a:rPr lang="fi-FI" sz="200">
                <a:solidFill>
                  <a:srgbClr val="595959"/>
                </a:solidFill>
              </a:rPr>
              <a:t> Piia Moilanen</a:t>
            </a:r>
          </a:p>
          <a:p>
            <a:pPr>
              <a:spcBef>
                <a:spcPct val="0"/>
              </a:spcBef>
              <a:buClr>
                <a:srgbClr val="595959"/>
              </a:buClr>
              <a:buSzPts val="400"/>
              <a:buFont typeface="Arial" charset="0"/>
              <a:buChar char="-"/>
            </a:pPr>
            <a:r>
              <a:rPr lang="fi-FI" sz="200">
                <a:solidFill>
                  <a:srgbClr val="595959"/>
                </a:solidFill>
              </a:rPr>
              <a:t> Tapio Ala-Peijari</a:t>
            </a:r>
          </a:p>
          <a:p>
            <a:pPr>
              <a:spcBef>
                <a:spcPct val="0"/>
              </a:spcBef>
              <a:buClr>
                <a:srgbClr val="595959"/>
              </a:buClr>
              <a:buSzPts val="400"/>
              <a:buFont typeface="Arial" charset="0"/>
              <a:buChar char="-"/>
            </a:pPr>
            <a:r>
              <a:rPr lang="fi-FI" sz="200">
                <a:solidFill>
                  <a:srgbClr val="595959"/>
                </a:solidFill>
              </a:rPr>
              <a:t> Anne Salminen</a:t>
            </a:r>
          </a:p>
          <a:p>
            <a:pPr>
              <a:spcBef>
                <a:spcPct val="0"/>
              </a:spcBef>
              <a:buClr>
                <a:srgbClr val="595959"/>
              </a:buClr>
              <a:buSzPts val="400"/>
              <a:buFont typeface="Arial" charset="0"/>
              <a:buChar char="-"/>
            </a:pPr>
            <a:r>
              <a:rPr lang="fi-FI" sz="200">
                <a:solidFill>
                  <a:srgbClr val="595959"/>
                </a:solidFill>
              </a:rPr>
              <a:t> Polina Kivineimi</a:t>
            </a:r>
          </a:p>
          <a:p>
            <a:pPr>
              <a:spcBef>
                <a:spcPct val="0"/>
              </a:spcBef>
              <a:buClr>
                <a:srgbClr val="595959"/>
              </a:buClr>
              <a:buSzPts val="400"/>
              <a:buFont typeface="Arial" charset="0"/>
              <a:buChar char="-"/>
            </a:pPr>
            <a:r>
              <a:rPr lang="fi-FI" sz="200">
                <a:solidFill>
                  <a:srgbClr val="595959"/>
                </a:solidFill>
              </a:rPr>
              <a:t> </a:t>
            </a:r>
            <a:r>
              <a:rPr lang="fi-FI" sz="200" b="1">
                <a:solidFill>
                  <a:srgbClr val="595959"/>
                </a:solidFill>
              </a:rPr>
              <a:t>Riku Mäkelä</a:t>
            </a:r>
          </a:p>
          <a:p>
            <a:pPr>
              <a:spcBef>
                <a:spcPct val="0"/>
              </a:spcBef>
              <a:buClr>
                <a:srgbClr val="595959"/>
              </a:buClr>
              <a:buSzPts val="400"/>
              <a:buFont typeface="Arial" charset="0"/>
              <a:buChar char="-"/>
            </a:pPr>
            <a:r>
              <a:rPr lang="fi-FI" sz="200" b="1">
                <a:solidFill>
                  <a:srgbClr val="595959"/>
                </a:solidFill>
              </a:rPr>
              <a:t> </a:t>
            </a:r>
            <a:r>
              <a:rPr lang="fi-FI" sz="200">
                <a:solidFill>
                  <a:srgbClr val="595959"/>
                </a:solidFill>
              </a:rPr>
              <a:t>Heli Vähätiitto</a:t>
            </a:r>
          </a:p>
          <a:p>
            <a:pPr>
              <a:spcBef>
                <a:spcPct val="0"/>
              </a:spcBef>
            </a:pPr>
            <a:endParaRPr lang="fi-FI" sz="1400"/>
          </a:p>
        </p:txBody>
      </p:sp>
      <p:sp>
        <p:nvSpPr>
          <p:cNvPr id="34" name="Rounded Rectangle 426"/>
          <p:cNvSpPr/>
          <p:nvPr/>
        </p:nvSpPr>
        <p:spPr bwMode="auto">
          <a:xfrm>
            <a:off x="1544516" y="4700589"/>
            <a:ext cx="565638" cy="376237"/>
          </a:xfrm>
          <a:prstGeom prst="roundRect">
            <a:avLst/>
          </a:prstGeom>
          <a:noFill/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lang="fi-FI" sz="1400">
              <a:solidFill>
                <a:schemeClr val="tx1"/>
              </a:solidFill>
            </a:endParaRPr>
          </a:p>
        </p:txBody>
      </p:sp>
      <p:sp>
        <p:nvSpPr>
          <p:cNvPr id="35" name="Rounded Rectangle 437"/>
          <p:cNvSpPr/>
          <p:nvPr/>
        </p:nvSpPr>
        <p:spPr bwMode="auto">
          <a:xfrm>
            <a:off x="1544516" y="5110163"/>
            <a:ext cx="565638" cy="146050"/>
          </a:xfrm>
          <a:prstGeom prst="roundRect">
            <a:avLst/>
          </a:prstGeom>
          <a:noFill/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lang="fi-FI" sz="1400">
              <a:solidFill>
                <a:schemeClr val="tx1"/>
              </a:solidFill>
            </a:endParaRPr>
          </a:p>
        </p:txBody>
      </p:sp>
      <p:sp>
        <p:nvSpPr>
          <p:cNvPr id="36" name="Rounded Rectangle 438"/>
          <p:cNvSpPr/>
          <p:nvPr/>
        </p:nvSpPr>
        <p:spPr bwMode="auto">
          <a:xfrm>
            <a:off x="1544516" y="5457826"/>
            <a:ext cx="565638" cy="608013"/>
          </a:xfrm>
          <a:prstGeom prst="roundRect">
            <a:avLst/>
          </a:prstGeom>
          <a:noFill/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lang="fi-FI" sz="1400">
              <a:solidFill>
                <a:schemeClr val="tx1"/>
              </a:solidFill>
            </a:endParaRPr>
          </a:p>
        </p:txBody>
      </p:sp>
      <p:sp>
        <p:nvSpPr>
          <p:cNvPr id="37" name="Rounded Rectangle 290"/>
          <p:cNvSpPr/>
          <p:nvPr/>
        </p:nvSpPr>
        <p:spPr bwMode="auto">
          <a:xfrm>
            <a:off x="1544516" y="5284789"/>
            <a:ext cx="565638" cy="142875"/>
          </a:xfrm>
          <a:prstGeom prst="roundRect">
            <a:avLst/>
          </a:prstGeom>
          <a:solidFill>
            <a:schemeClr val="bg2">
              <a:lumMod val="95000"/>
            </a:schemeClr>
          </a:solidFill>
          <a:ln w="63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lang="fi-FI" sz="1400">
              <a:solidFill>
                <a:schemeClr val="tx1"/>
              </a:solidFill>
            </a:endParaRPr>
          </a:p>
        </p:txBody>
      </p:sp>
      <p:sp>
        <p:nvSpPr>
          <p:cNvPr id="22564" name="TextBox 291"/>
          <p:cNvSpPr txBox="1">
            <a:spLocks noChangeArrowheads="1"/>
          </p:cNvSpPr>
          <p:nvPr/>
        </p:nvSpPr>
        <p:spPr bwMode="auto">
          <a:xfrm flipH="1">
            <a:off x="1560635" y="5295900"/>
            <a:ext cx="621323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fi-FI" sz="200" u="sng">
                <a:solidFill>
                  <a:srgbClr val="558ED5"/>
                </a:solidFill>
              </a:rPr>
              <a:t>Pohjois-Karjala/Joensuu</a:t>
            </a:r>
          </a:p>
          <a:p>
            <a:pPr>
              <a:spcBef>
                <a:spcPct val="0"/>
              </a:spcBef>
              <a:buClr>
                <a:srgbClr val="595959"/>
              </a:buClr>
              <a:buSzPts val="400"/>
              <a:buFont typeface="Arial" charset="0"/>
              <a:buChar char="-"/>
            </a:pPr>
            <a:r>
              <a:rPr lang="fi-FI" sz="200">
                <a:solidFill>
                  <a:srgbClr val="595959"/>
                </a:solidFill>
              </a:rPr>
              <a:t> Mari Pykäläinen</a:t>
            </a:r>
            <a:endParaRPr lang="fi-FI" sz="1400"/>
          </a:p>
        </p:txBody>
      </p:sp>
      <p:sp>
        <p:nvSpPr>
          <p:cNvPr id="39" name="Rounded Rectangle 292"/>
          <p:cNvSpPr/>
          <p:nvPr/>
        </p:nvSpPr>
        <p:spPr bwMode="auto">
          <a:xfrm>
            <a:off x="1544516" y="5284789"/>
            <a:ext cx="565638" cy="142875"/>
          </a:xfrm>
          <a:prstGeom prst="roundRect">
            <a:avLst/>
          </a:prstGeom>
          <a:noFill/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lang="fi-FI" sz="1400">
              <a:solidFill>
                <a:schemeClr val="tx1"/>
              </a:solidFill>
            </a:endParaRPr>
          </a:p>
        </p:txBody>
      </p:sp>
      <p:sp>
        <p:nvSpPr>
          <p:cNvPr id="40" name="Rounded Rectangle 295"/>
          <p:cNvSpPr/>
          <p:nvPr/>
        </p:nvSpPr>
        <p:spPr bwMode="auto">
          <a:xfrm>
            <a:off x="142143" y="4730751"/>
            <a:ext cx="571500" cy="157163"/>
          </a:xfrm>
          <a:prstGeom prst="roundRect">
            <a:avLst/>
          </a:prstGeom>
          <a:solidFill>
            <a:schemeClr val="bg2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lang="fi-FI" sz="1400">
              <a:solidFill>
                <a:schemeClr val="tx1"/>
              </a:solidFill>
            </a:endParaRPr>
          </a:p>
        </p:txBody>
      </p:sp>
      <p:sp>
        <p:nvSpPr>
          <p:cNvPr id="22567" name="TextBox 296"/>
          <p:cNvSpPr txBox="1">
            <a:spLocks noChangeArrowheads="1"/>
          </p:cNvSpPr>
          <p:nvPr/>
        </p:nvSpPr>
        <p:spPr bwMode="auto">
          <a:xfrm flipH="1">
            <a:off x="161193" y="4756150"/>
            <a:ext cx="555381" cy="1539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fi-FI" sz="200" u="sng">
                <a:solidFill>
                  <a:srgbClr val="558ED5"/>
                </a:solidFill>
              </a:rPr>
              <a:t>FinPro Itävalta, Wien</a:t>
            </a:r>
          </a:p>
          <a:p>
            <a:pPr>
              <a:spcBef>
                <a:spcPct val="0"/>
              </a:spcBef>
              <a:buClr>
                <a:srgbClr val="595959"/>
              </a:buClr>
              <a:buSzPts val="400"/>
              <a:buFont typeface="Arial" charset="0"/>
              <a:buChar char="-"/>
            </a:pPr>
            <a:r>
              <a:rPr lang="fi-FI" sz="200">
                <a:solidFill>
                  <a:srgbClr val="595959"/>
                </a:solidFill>
              </a:rPr>
              <a:t> Lili Lehtovuori </a:t>
            </a:r>
            <a:endParaRPr lang="fi-FI" sz="1400"/>
          </a:p>
        </p:txBody>
      </p:sp>
      <p:sp>
        <p:nvSpPr>
          <p:cNvPr id="42" name="Rounded Rectangle 298"/>
          <p:cNvSpPr/>
          <p:nvPr/>
        </p:nvSpPr>
        <p:spPr bwMode="auto">
          <a:xfrm>
            <a:off x="145074" y="5091113"/>
            <a:ext cx="572965" cy="144462"/>
          </a:xfrm>
          <a:prstGeom prst="roundRect">
            <a:avLst/>
          </a:prstGeom>
          <a:solidFill>
            <a:schemeClr val="bg2">
              <a:lumMod val="95000"/>
            </a:schemeClr>
          </a:solidFill>
          <a:ln w="63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lang="fi-FI" sz="1400">
              <a:solidFill>
                <a:schemeClr val="tx1"/>
              </a:solidFill>
            </a:endParaRPr>
          </a:p>
        </p:txBody>
      </p:sp>
      <p:sp>
        <p:nvSpPr>
          <p:cNvPr id="22569" name="TextBox 299"/>
          <p:cNvSpPr txBox="1">
            <a:spLocks noChangeArrowheads="1"/>
          </p:cNvSpPr>
          <p:nvPr/>
        </p:nvSpPr>
        <p:spPr bwMode="auto">
          <a:xfrm flipH="1">
            <a:off x="161192" y="5106989"/>
            <a:ext cx="504092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fi-FI" sz="200" u="sng">
                <a:solidFill>
                  <a:srgbClr val="558ED5"/>
                </a:solidFill>
              </a:rPr>
              <a:t>Etelä-Savo/Mikkeli</a:t>
            </a:r>
          </a:p>
          <a:p>
            <a:pPr>
              <a:spcBef>
                <a:spcPct val="0"/>
              </a:spcBef>
            </a:pPr>
            <a:r>
              <a:rPr lang="fi-FI" sz="200">
                <a:solidFill>
                  <a:srgbClr val="595959"/>
                </a:solidFill>
              </a:rPr>
              <a:t>- Maisa Häkkinen</a:t>
            </a:r>
            <a:endParaRPr lang="fi-FI" sz="1400"/>
          </a:p>
        </p:txBody>
      </p:sp>
      <p:sp>
        <p:nvSpPr>
          <p:cNvPr id="44" name="Rounded Rectangle 300"/>
          <p:cNvSpPr/>
          <p:nvPr/>
        </p:nvSpPr>
        <p:spPr bwMode="auto">
          <a:xfrm>
            <a:off x="145074" y="5091113"/>
            <a:ext cx="572965" cy="144462"/>
          </a:xfrm>
          <a:prstGeom prst="roundRect">
            <a:avLst/>
          </a:prstGeom>
          <a:noFill/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lang="fi-FI" sz="1400">
              <a:solidFill>
                <a:schemeClr val="tx1"/>
              </a:solidFill>
            </a:endParaRPr>
          </a:p>
        </p:txBody>
      </p:sp>
      <p:sp>
        <p:nvSpPr>
          <p:cNvPr id="45" name="Rounded Rectangle 309"/>
          <p:cNvSpPr/>
          <p:nvPr/>
        </p:nvSpPr>
        <p:spPr bwMode="auto">
          <a:xfrm>
            <a:off x="860182" y="5741988"/>
            <a:ext cx="570034" cy="317500"/>
          </a:xfrm>
          <a:prstGeom prst="roundRect">
            <a:avLst/>
          </a:prstGeom>
          <a:solidFill>
            <a:schemeClr val="bg2">
              <a:lumMod val="95000"/>
            </a:schemeClr>
          </a:solidFill>
          <a:ln w="63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lang="fi-FI" sz="1400">
              <a:solidFill>
                <a:schemeClr val="tx1"/>
              </a:solidFill>
            </a:endParaRPr>
          </a:p>
        </p:txBody>
      </p:sp>
      <p:sp>
        <p:nvSpPr>
          <p:cNvPr id="22572" name="TextBox 310"/>
          <p:cNvSpPr txBox="1">
            <a:spLocks noChangeArrowheads="1"/>
          </p:cNvSpPr>
          <p:nvPr/>
        </p:nvSpPr>
        <p:spPr bwMode="auto">
          <a:xfrm flipH="1">
            <a:off x="879231" y="5772151"/>
            <a:ext cx="586154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fi-FI" sz="200" u="sng">
                <a:solidFill>
                  <a:srgbClr val="558ED5"/>
                </a:solidFill>
              </a:rPr>
              <a:t>Varsinais.Suomi/Turku</a:t>
            </a:r>
          </a:p>
          <a:p>
            <a:pPr>
              <a:spcBef>
                <a:spcPct val="0"/>
              </a:spcBef>
              <a:buClr>
                <a:srgbClr val="595959"/>
              </a:buClr>
              <a:buSzPts val="400"/>
              <a:buFont typeface="Arial" charset="0"/>
              <a:buChar char="-"/>
            </a:pPr>
            <a:r>
              <a:rPr lang="fi-FI" sz="200">
                <a:solidFill>
                  <a:srgbClr val="595959"/>
                </a:solidFill>
              </a:rPr>
              <a:t> Maiju Hyvönen</a:t>
            </a:r>
          </a:p>
          <a:p>
            <a:pPr>
              <a:spcBef>
                <a:spcPct val="0"/>
              </a:spcBef>
              <a:buClr>
                <a:srgbClr val="595959"/>
              </a:buClr>
              <a:buSzPts val="400"/>
              <a:buFont typeface="Arial" charset="0"/>
              <a:buChar char="-"/>
            </a:pPr>
            <a:r>
              <a:rPr lang="fi-FI" sz="200">
                <a:solidFill>
                  <a:srgbClr val="595959"/>
                </a:solidFill>
              </a:rPr>
              <a:t> Martti Huolila</a:t>
            </a:r>
          </a:p>
          <a:p>
            <a:pPr>
              <a:spcBef>
                <a:spcPct val="0"/>
              </a:spcBef>
              <a:buClr>
                <a:srgbClr val="595959"/>
              </a:buClr>
              <a:buSzPts val="400"/>
              <a:buFont typeface="Arial" charset="0"/>
              <a:buChar char="-"/>
            </a:pPr>
            <a:r>
              <a:rPr lang="fi-FI" sz="200">
                <a:solidFill>
                  <a:srgbClr val="595959"/>
                </a:solidFill>
              </a:rPr>
              <a:t> Ann-Maarit Tuomi</a:t>
            </a:r>
          </a:p>
          <a:p>
            <a:pPr>
              <a:spcBef>
                <a:spcPct val="0"/>
              </a:spcBef>
              <a:buClr>
                <a:srgbClr val="595959"/>
              </a:buClr>
              <a:buSzPts val="400"/>
              <a:buFont typeface="Arial" charset="0"/>
              <a:buChar char="-"/>
            </a:pPr>
            <a:r>
              <a:rPr lang="fi-FI" sz="200">
                <a:solidFill>
                  <a:srgbClr val="595959"/>
                </a:solidFill>
              </a:rPr>
              <a:t> Vesa Auvinen</a:t>
            </a:r>
            <a:endParaRPr lang="fi-FI" sz="1400"/>
          </a:p>
        </p:txBody>
      </p:sp>
      <p:sp>
        <p:nvSpPr>
          <p:cNvPr id="47" name="Rounded Rectangle 311"/>
          <p:cNvSpPr/>
          <p:nvPr/>
        </p:nvSpPr>
        <p:spPr bwMode="auto">
          <a:xfrm>
            <a:off x="860182" y="5741988"/>
            <a:ext cx="570034" cy="317500"/>
          </a:xfrm>
          <a:prstGeom prst="roundRect">
            <a:avLst/>
          </a:prstGeom>
          <a:noFill/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lang="fi-FI" sz="1400">
              <a:solidFill>
                <a:schemeClr val="tx1"/>
              </a:solidFill>
            </a:endParaRPr>
          </a:p>
        </p:txBody>
      </p:sp>
      <p:sp>
        <p:nvSpPr>
          <p:cNvPr id="48" name="Rounded Rectangle 312"/>
          <p:cNvSpPr/>
          <p:nvPr/>
        </p:nvSpPr>
        <p:spPr bwMode="auto">
          <a:xfrm>
            <a:off x="142143" y="5640388"/>
            <a:ext cx="571500" cy="406400"/>
          </a:xfrm>
          <a:prstGeom prst="roundRect">
            <a:avLst/>
          </a:prstGeom>
          <a:solidFill>
            <a:schemeClr val="bg2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lang="fi-FI" sz="1400">
              <a:solidFill>
                <a:schemeClr val="tx1"/>
              </a:solidFill>
            </a:endParaRPr>
          </a:p>
        </p:txBody>
      </p:sp>
      <p:sp>
        <p:nvSpPr>
          <p:cNvPr id="49" name="TextBox 313"/>
          <p:cNvSpPr txBox="1"/>
          <p:nvPr/>
        </p:nvSpPr>
        <p:spPr bwMode="auto">
          <a:xfrm flipH="1">
            <a:off x="161192" y="5654676"/>
            <a:ext cx="498231" cy="307975"/>
          </a:xfrm>
          <a:prstGeom prst="rect">
            <a:avLst/>
          </a:prstGeom>
          <a:solidFill>
            <a:schemeClr val="bg2">
              <a:lumMod val="95000"/>
            </a:schemeClr>
          </a:solidFill>
          <a:ln w="6350">
            <a:noFill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fi-FI" sz="200" u="sng">
                <a:solidFill>
                  <a:srgbClr val="558ED5"/>
                </a:solidFill>
                <a:latin typeface="Arial" pitchFamily="34" charset="0"/>
              </a:rPr>
              <a:t>Häme/Lahti</a:t>
            </a:r>
          </a:p>
          <a:p>
            <a:pPr>
              <a:spcBef>
                <a:spcPct val="0"/>
              </a:spcBef>
              <a:buClr>
                <a:srgbClr val="595959"/>
              </a:buClr>
              <a:buSzPts val="400"/>
              <a:buFont typeface="Arial" pitchFamily="34" charset="0"/>
              <a:buChar char="-"/>
              <a:defRPr/>
            </a:pPr>
            <a:r>
              <a:rPr lang="fi-FI" sz="200">
                <a:solidFill>
                  <a:srgbClr val="595959"/>
                </a:solidFill>
                <a:latin typeface="Arial" pitchFamily="34" charset="0"/>
              </a:rPr>
              <a:t> Jukka Ajo</a:t>
            </a:r>
          </a:p>
          <a:p>
            <a:pPr>
              <a:spcBef>
                <a:spcPct val="0"/>
              </a:spcBef>
              <a:buClr>
                <a:srgbClr val="595959"/>
              </a:buClr>
              <a:buSzPts val="400"/>
              <a:buFont typeface="Arial" pitchFamily="34" charset="0"/>
              <a:buChar char="-"/>
              <a:defRPr/>
            </a:pPr>
            <a:r>
              <a:rPr lang="fi-FI" sz="200">
                <a:solidFill>
                  <a:srgbClr val="595959"/>
                </a:solidFill>
                <a:latin typeface="Arial" pitchFamily="34" charset="0"/>
              </a:rPr>
              <a:t> Janne Eskola</a:t>
            </a:r>
          </a:p>
          <a:p>
            <a:pPr>
              <a:spcBef>
                <a:spcPct val="0"/>
              </a:spcBef>
              <a:buClr>
                <a:srgbClr val="595959"/>
              </a:buClr>
              <a:buSzPts val="400"/>
              <a:buFont typeface="Arial" pitchFamily="34" charset="0"/>
              <a:buChar char="-"/>
              <a:defRPr/>
            </a:pPr>
            <a:r>
              <a:rPr lang="fi-FI" sz="200">
                <a:solidFill>
                  <a:srgbClr val="595959"/>
                </a:solidFill>
                <a:latin typeface="Arial" pitchFamily="34" charset="0"/>
              </a:rPr>
              <a:t> Pekka Lerkkanen</a:t>
            </a:r>
          </a:p>
          <a:p>
            <a:pPr>
              <a:spcBef>
                <a:spcPct val="0"/>
              </a:spcBef>
              <a:buClr>
                <a:srgbClr val="595959"/>
              </a:buClr>
              <a:buSzPts val="400"/>
              <a:buFont typeface="Arial" pitchFamily="34" charset="0"/>
              <a:buChar char="-"/>
              <a:defRPr/>
            </a:pPr>
            <a:r>
              <a:rPr lang="fi-FI" sz="200">
                <a:solidFill>
                  <a:srgbClr val="595959"/>
                </a:solidFill>
                <a:latin typeface="Arial" pitchFamily="34" charset="0"/>
              </a:rPr>
              <a:t> Kalevi Gran</a:t>
            </a:r>
          </a:p>
          <a:p>
            <a:pPr>
              <a:spcBef>
                <a:spcPct val="0"/>
              </a:spcBef>
              <a:buClr>
                <a:srgbClr val="595959"/>
              </a:buClr>
              <a:buSzPts val="400"/>
              <a:buFont typeface="Arial" pitchFamily="34" charset="0"/>
              <a:buChar char="-"/>
              <a:defRPr/>
            </a:pPr>
            <a:r>
              <a:rPr lang="fi-FI" sz="200">
                <a:solidFill>
                  <a:srgbClr val="595959"/>
                </a:solidFill>
                <a:latin typeface="Arial" pitchFamily="34" charset="0"/>
              </a:rPr>
              <a:t> Nina Flaaming</a:t>
            </a:r>
          </a:p>
          <a:p>
            <a:pPr>
              <a:spcBef>
                <a:spcPct val="0"/>
              </a:spcBef>
              <a:buClr>
                <a:srgbClr val="595959"/>
              </a:buClr>
              <a:buSzPts val="400"/>
              <a:buFont typeface="Arial" pitchFamily="34" charset="0"/>
              <a:buChar char="-"/>
              <a:defRPr/>
            </a:pPr>
            <a:r>
              <a:rPr lang="fi-FI" sz="200">
                <a:solidFill>
                  <a:srgbClr val="595959"/>
                </a:solidFill>
                <a:latin typeface="Arial" pitchFamily="34" charset="0"/>
              </a:rPr>
              <a:t> Jari Ukkonen</a:t>
            </a:r>
            <a:endParaRPr lang="fi-FI" sz="1400">
              <a:latin typeface="Arial" pitchFamily="34" charset="0"/>
            </a:endParaRPr>
          </a:p>
        </p:txBody>
      </p:sp>
      <p:sp>
        <p:nvSpPr>
          <p:cNvPr id="50" name="Rounded Rectangle 541"/>
          <p:cNvSpPr/>
          <p:nvPr/>
        </p:nvSpPr>
        <p:spPr bwMode="auto">
          <a:xfrm>
            <a:off x="145074" y="4918076"/>
            <a:ext cx="572965" cy="144463"/>
          </a:xfrm>
          <a:prstGeom prst="roundRect">
            <a:avLst/>
          </a:prstGeom>
          <a:solidFill>
            <a:schemeClr val="bg2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lang="fi-FI" sz="1400">
              <a:solidFill>
                <a:schemeClr val="tx1"/>
              </a:solidFill>
            </a:endParaRPr>
          </a:p>
        </p:txBody>
      </p:sp>
      <p:sp>
        <p:nvSpPr>
          <p:cNvPr id="22577" name="TextBox 542"/>
          <p:cNvSpPr txBox="1">
            <a:spLocks noChangeArrowheads="1"/>
          </p:cNvSpPr>
          <p:nvPr/>
        </p:nvSpPr>
        <p:spPr bwMode="auto">
          <a:xfrm flipH="1">
            <a:off x="156797" y="4932364"/>
            <a:ext cx="622788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fi-FI" sz="200" u="sng">
                <a:solidFill>
                  <a:srgbClr val="558ED5"/>
                </a:solidFill>
              </a:rPr>
              <a:t>Lappi/Kemi</a:t>
            </a:r>
          </a:p>
          <a:p>
            <a:pPr>
              <a:spcBef>
                <a:spcPct val="0"/>
              </a:spcBef>
            </a:pPr>
            <a:r>
              <a:rPr lang="fi-FI" sz="200">
                <a:solidFill>
                  <a:srgbClr val="595959"/>
                </a:solidFill>
              </a:rPr>
              <a:t>- Risto Mäkikyrö</a:t>
            </a:r>
            <a:endParaRPr lang="fi-FI" sz="1400"/>
          </a:p>
        </p:txBody>
      </p:sp>
      <p:cxnSp>
        <p:nvCxnSpPr>
          <p:cNvPr id="52" name="Straight Connector 548"/>
          <p:cNvCxnSpPr>
            <a:endCxn id="34" idx="1"/>
          </p:cNvCxnSpPr>
          <p:nvPr/>
        </p:nvCxnSpPr>
        <p:spPr bwMode="auto">
          <a:xfrm rot="5400000" flipH="1" flipV="1">
            <a:off x="1118944" y="4954467"/>
            <a:ext cx="492125" cy="3590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53"/>
          <p:cNvCxnSpPr>
            <a:endCxn id="39" idx="1"/>
          </p:cNvCxnSpPr>
          <p:nvPr/>
        </p:nvCxnSpPr>
        <p:spPr bwMode="auto">
          <a:xfrm flipV="1">
            <a:off x="1267559" y="5356225"/>
            <a:ext cx="276957" cy="139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58"/>
          <p:cNvCxnSpPr>
            <a:endCxn id="9" idx="2"/>
          </p:cNvCxnSpPr>
          <p:nvPr/>
        </p:nvCxnSpPr>
        <p:spPr bwMode="auto">
          <a:xfrm rot="5400000" flipH="1" flipV="1">
            <a:off x="941876" y="5141913"/>
            <a:ext cx="390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61"/>
          <p:cNvCxnSpPr>
            <a:endCxn id="13" idx="3"/>
          </p:cNvCxnSpPr>
          <p:nvPr/>
        </p:nvCxnSpPr>
        <p:spPr bwMode="auto">
          <a:xfrm rot="10800000">
            <a:off x="718038" y="4991101"/>
            <a:ext cx="370743" cy="288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64"/>
          <p:cNvCxnSpPr/>
          <p:nvPr/>
        </p:nvCxnSpPr>
        <p:spPr bwMode="auto">
          <a:xfrm rot="10800000" flipV="1">
            <a:off x="713643" y="5626100"/>
            <a:ext cx="423496" cy="115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8"/>
          <p:cNvCxnSpPr>
            <a:endCxn id="10" idx="3"/>
          </p:cNvCxnSpPr>
          <p:nvPr/>
        </p:nvCxnSpPr>
        <p:spPr bwMode="auto">
          <a:xfrm rot="10800000">
            <a:off x="713643" y="5438775"/>
            <a:ext cx="342900" cy="158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1"/>
          <p:cNvCxnSpPr>
            <a:stCxn id="47" idx="0"/>
          </p:cNvCxnSpPr>
          <p:nvPr/>
        </p:nvCxnSpPr>
        <p:spPr bwMode="auto">
          <a:xfrm rot="16200000" flipV="1">
            <a:off x="1038164" y="5635686"/>
            <a:ext cx="58738" cy="153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76"/>
          <p:cNvCxnSpPr>
            <a:endCxn id="44" idx="3"/>
          </p:cNvCxnSpPr>
          <p:nvPr/>
        </p:nvCxnSpPr>
        <p:spPr bwMode="auto">
          <a:xfrm rot="10800000">
            <a:off x="718039" y="5164138"/>
            <a:ext cx="485043" cy="404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88"/>
          <p:cNvCxnSpPr>
            <a:endCxn id="36" idx="1"/>
          </p:cNvCxnSpPr>
          <p:nvPr/>
        </p:nvCxnSpPr>
        <p:spPr bwMode="auto">
          <a:xfrm>
            <a:off x="1071197" y="5683250"/>
            <a:ext cx="471854" cy="77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Line 151"/>
          <p:cNvSpPr>
            <a:spLocks noChangeShapeType="1"/>
          </p:cNvSpPr>
          <p:nvPr/>
        </p:nvSpPr>
        <p:spPr bwMode="auto">
          <a:xfrm flipV="1">
            <a:off x="3445120" y="2589213"/>
            <a:ext cx="0" cy="2952750"/>
          </a:xfrm>
          <a:prstGeom prst="line">
            <a:avLst/>
          </a:prstGeom>
          <a:noFill/>
          <a:ln w="152400">
            <a:solidFill>
              <a:srgbClr val="FFC000"/>
            </a:solidFill>
            <a:round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i-FI" sz="1400"/>
          </a:p>
        </p:txBody>
      </p:sp>
      <p:sp>
        <p:nvSpPr>
          <p:cNvPr id="22588" name="TextBox 13"/>
          <p:cNvSpPr txBox="1">
            <a:spLocks noChangeArrowheads="1"/>
          </p:cNvSpPr>
          <p:nvPr/>
        </p:nvSpPr>
        <p:spPr bwMode="auto">
          <a:xfrm>
            <a:off x="467544" y="4149080"/>
            <a:ext cx="144016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fi-FI" dirty="0" smtClean="0">
                <a:latin typeface="Calibri" pitchFamily="34" charset="0"/>
              </a:rPr>
              <a:t>15 </a:t>
            </a:r>
            <a:r>
              <a:rPr lang="fi-FI" dirty="0" err="1" smtClean="0">
                <a:latin typeface="Calibri" pitchFamily="34" charset="0"/>
              </a:rPr>
              <a:t>Regional</a:t>
            </a:r>
            <a:r>
              <a:rPr lang="fi-FI" dirty="0" smtClean="0">
                <a:latin typeface="Calibri" pitchFamily="34" charset="0"/>
              </a:rPr>
              <a:t> </a:t>
            </a:r>
            <a:r>
              <a:rPr lang="fi-FI" dirty="0" err="1" smtClean="0">
                <a:latin typeface="Calibri" pitchFamily="34" charset="0"/>
              </a:rPr>
              <a:t>ELY-Centers</a:t>
            </a:r>
            <a:endParaRPr lang="fi-FI" sz="2000" dirty="0"/>
          </a:p>
        </p:txBody>
      </p:sp>
      <p:pic>
        <p:nvPicPr>
          <p:cNvPr id="2258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1" y="3886200"/>
            <a:ext cx="58322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Group 158"/>
          <p:cNvGrpSpPr>
            <a:grpSpLocks/>
          </p:cNvGrpSpPr>
          <p:nvPr/>
        </p:nvGrpSpPr>
        <p:grpSpPr bwMode="auto">
          <a:xfrm>
            <a:off x="4388827" y="2374899"/>
            <a:ext cx="1477108" cy="821568"/>
            <a:chOff x="2386" y="1250"/>
            <a:chExt cx="1125" cy="644"/>
          </a:xfrm>
        </p:grpSpPr>
        <p:sp>
          <p:nvSpPr>
            <p:cNvPr id="69" name="Rounded Rectangle 3"/>
            <p:cNvSpPr/>
            <p:nvPr/>
          </p:nvSpPr>
          <p:spPr>
            <a:xfrm>
              <a:off x="2386" y="1250"/>
              <a:ext cx="1125" cy="49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0"/>
                </a:spcBef>
                <a:defRPr/>
              </a:pPr>
              <a:endParaRPr lang="fi-FI" sz="1400">
                <a:solidFill>
                  <a:schemeClr val="tx1"/>
                </a:solidFill>
              </a:endParaRPr>
            </a:p>
          </p:txBody>
        </p:sp>
        <p:pic>
          <p:nvPicPr>
            <p:cNvPr id="22596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01" y="1295"/>
              <a:ext cx="444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97" name="TextBox 10"/>
            <p:cNvSpPr txBox="1">
              <a:spLocks noChangeArrowheads="1"/>
            </p:cNvSpPr>
            <p:nvPr/>
          </p:nvSpPr>
          <p:spPr bwMode="auto">
            <a:xfrm>
              <a:off x="2431" y="1532"/>
              <a:ext cx="1080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fi-FI" sz="1200" dirty="0" smtClean="0">
                  <a:latin typeface="Calibri" pitchFamily="34" charset="0"/>
                </a:rPr>
                <a:t>International </a:t>
              </a:r>
              <a:r>
                <a:rPr lang="fi-FI" sz="1200" dirty="0" err="1" smtClean="0">
                  <a:latin typeface="Calibri" pitchFamily="34" charset="0"/>
                </a:rPr>
                <a:t>offices</a:t>
              </a:r>
              <a:endParaRPr lang="fi-FI" sz="1200" dirty="0"/>
            </a:p>
          </p:txBody>
        </p:sp>
      </p:grpSp>
      <p:sp>
        <p:nvSpPr>
          <p:cNvPr id="168" name="Pyöristetty suorakulmio 167"/>
          <p:cNvSpPr/>
          <p:nvPr/>
        </p:nvSpPr>
        <p:spPr>
          <a:xfrm>
            <a:off x="874836" y="3781425"/>
            <a:ext cx="846992" cy="3746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sz="1600" b="1" dirty="0">
                <a:solidFill>
                  <a:schemeClr val="tx1"/>
                </a:solidFill>
              </a:rPr>
              <a:t>OSKE</a:t>
            </a:r>
          </a:p>
        </p:txBody>
      </p:sp>
      <p:pic>
        <p:nvPicPr>
          <p:cNvPr id="2259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09446" y="3182939"/>
            <a:ext cx="2201008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" name="Pyöristetty kuvatekstisuorakulmio 176"/>
          <p:cNvSpPr/>
          <p:nvPr/>
        </p:nvSpPr>
        <p:spPr>
          <a:xfrm>
            <a:off x="1732085" y="3736975"/>
            <a:ext cx="1563566" cy="603250"/>
          </a:xfrm>
          <a:prstGeom prst="wedgeRoundRectCallout">
            <a:avLst>
              <a:gd name="adj1" fmla="val -47222"/>
              <a:gd name="adj2" fmla="val 82500"/>
              <a:gd name="adj3" fmla="val 1666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dirty="0" err="1" smtClean="0">
                <a:solidFill>
                  <a:srgbClr val="FFFFFF"/>
                </a:solidFill>
              </a:rPr>
              <a:t>Choose</a:t>
            </a:r>
            <a:r>
              <a:rPr lang="fi-FI" dirty="0" smtClean="0">
                <a:solidFill>
                  <a:srgbClr val="FFFFFF"/>
                </a:solidFill>
              </a:rPr>
              <a:t> the </a:t>
            </a:r>
            <a:r>
              <a:rPr lang="fi-FI" dirty="0" err="1" smtClean="0">
                <a:solidFill>
                  <a:srgbClr val="FFFFFF"/>
                </a:solidFill>
              </a:rPr>
              <a:t>projects</a:t>
            </a:r>
            <a:endParaRPr lang="en-US" dirty="0" err="1">
              <a:solidFill>
                <a:srgbClr val="FFFFFF"/>
              </a:solidFill>
            </a:endParaRPr>
          </a:p>
        </p:txBody>
      </p:sp>
      <p:sp>
        <p:nvSpPr>
          <p:cNvPr id="169" name="Pyöristetty suorakulmio 168"/>
          <p:cNvSpPr/>
          <p:nvPr/>
        </p:nvSpPr>
        <p:spPr>
          <a:xfrm>
            <a:off x="287216" y="3397251"/>
            <a:ext cx="942243" cy="4175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sz="1600" b="1" dirty="0" err="1">
                <a:solidFill>
                  <a:schemeClr val="tx1"/>
                </a:solidFill>
              </a:rPr>
              <a:t>Finpro</a:t>
            </a:r>
            <a:endParaRPr lang="fi-FI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54" y="214314"/>
            <a:ext cx="128514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25"/>
          <p:cNvCxnSpPr>
            <a:cxnSpLocks noChangeShapeType="1"/>
          </p:cNvCxnSpPr>
          <p:nvPr/>
        </p:nvCxnSpPr>
        <p:spPr bwMode="auto">
          <a:xfrm>
            <a:off x="0" y="1143000"/>
            <a:ext cx="9144000" cy="1588"/>
          </a:xfrm>
          <a:prstGeom prst="line">
            <a:avLst/>
          </a:prstGeom>
          <a:noFill/>
          <a:ln w="9525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</p:cxnSp>
      <p:pic>
        <p:nvPicPr>
          <p:cNvPr id="23556" name="Picture 6" descr="dazzle_logo_is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7696" y="428626"/>
            <a:ext cx="1072662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946" y="1214439"/>
            <a:ext cx="3817327" cy="5572125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8684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3643" y="1214439"/>
            <a:ext cx="3786554" cy="556577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79282" y="1214439"/>
            <a:ext cx="3936023" cy="557212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4500" y="1214439"/>
            <a:ext cx="5257800" cy="378618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33550" y="4929189"/>
            <a:ext cx="7268308" cy="1704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8683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05354" y="5024439"/>
            <a:ext cx="7266843" cy="17621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8687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52297" y="1214439"/>
            <a:ext cx="3962400" cy="558958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8685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15358" y="1214439"/>
            <a:ext cx="4214446" cy="553878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8686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86659" y="1214438"/>
            <a:ext cx="7457342" cy="46482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grpSp>
        <p:nvGrpSpPr>
          <p:cNvPr id="2" name="Group 23"/>
          <p:cNvGrpSpPr/>
          <p:nvPr/>
        </p:nvGrpSpPr>
        <p:grpSpPr>
          <a:xfrm>
            <a:off x="6786578" y="3429000"/>
            <a:ext cx="2143140" cy="2214578"/>
            <a:chOff x="3428992" y="428604"/>
            <a:chExt cx="2143140" cy="2214578"/>
          </a:xfrm>
          <a:solidFill>
            <a:schemeClr val="bg1">
              <a:lumMod val="95000"/>
            </a:schemeClr>
          </a:solidFill>
        </p:grpSpPr>
        <p:sp>
          <p:nvSpPr>
            <p:cNvPr id="22" name="Rounded Rectangle 21"/>
            <p:cNvSpPr/>
            <p:nvPr/>
          </p:nvSpPr>
          <p:spPr>
            <a:xfrm>
              <a:off x="3428992" y="428604"/>
              <a:ext cx="2143140" cy="221457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73515" y="540419"/>
              <a:ext cx="1824859" cy="203132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i-FI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Arial" pitchFamily="34" charset="0"/>
                </a:rPr>
                <a:t>signaalit</a:t>
              </a:r>
            </a:p>
            <a:p>
              <a:pPr algn="ctr">
                <a:defRPr/>
              </a:pPr>
              <a:r>
                <a:rPr lang="fi-FI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Arial" pitchFamily="34" charset="0"/>
                </a:rPr>
                <a:t>tiedotus</a:t>
              </a:r>
            </a:p>
            <a:p>
              <a:pPr algn="ctr">
                <a:defRPr/>
              </a:pPr>
              <a:r>
                <a:rPr lang="fi-FI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Arial" pitchFamily="34" charset="0"/>
                </a:rPr>
                <a:t>materiaalit</a:t>
              </a:r>
            </a:p>
            <a:p>
              <a:pPr algn="ctr">
                <a:defRPr/>
              </a:pPr>
              <a:r>
                <a:rPr lang="fi-FI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Arial" pitchFamily="34" charset="0"/>
                </a:rPr>
                <a:t>keskustelu</a:t>
              </a:r>
            </a:p>
            <a:p>
              <a:pPr algn="ctr">
                <a:defRPr/>
              </a:pPr>
              <a:r>
                <a:rPr lang="fi-FI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Arial" pitchFamily="34" charset="0"/>
                </a:rPr>
                <a:t>opastus</a:t>
              </a:r>
            </a:p>
            <a:p>
              <a:pPr algn="ctr">
                <a:defRPr/>
              </a:pPr>
              <a:r>
                <a:rPr lang="fi-FI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Arial" pitchFamily="34" charset="0"/>
                </a:rPr>
                <a:t>ilmoittautuminen</a:t>
              </a:r>
            </a:p>
            <a:p>
              <a:pPr algn="ctr">
                <a:defRPr/>
              </a:pPr>
              <a:r>
                <a:rPr lang="fi-FI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Arial" pitchFamily="34" charset="0"/>
                </a:rPr>
                <a:t>videot</a:t>
              </a:r>
            </a:p>
          </p:txBody>
        </p:sp>
      </p:grp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73162" y="1214438"/>
            <a:ext cx="4070838" cy="564356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Innovation and competitiveness</a:t>
            </a:r>
            <a:endParaRPr lang="en-GB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457200" y="1655763"/>
          <a:ext cx="7848600" cy="4284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>
              <a:lnSpc>
                <a:spcPts val="1500"/>
              </a:lnSpc>
              <a:spcAft>
                <a:spcPts val="300"/>
              </a:spcAft>
            </a:pPr>
            <a:r>
              <a:rPr lang="en-GB" dirty="0" smtClean="0"/>
              <a:t>Source: </a:t>
            </a:r>
            <a:r>
              <a:rPr lang="en-US" dirty="0" smtClean="0"/>
              <a:t>The Information Technology and Innovation</a:t>
            </a:r>
            <a:br>
              <a:rPr lang="en-US" dirty="0" smtClean="0"/>
            </a:br>
            <a:r>
              <a:rPr lang="en-US" dirty="0" smtClean="0"/>
              <a:t>Foundation ITIF; </a:t>
            </a:r>
            <a:r>
              <a:rPr lang="en-GB" dirty="0" smtClean="0"/>
              <a:t>The Atlantic Century II, </a:t>
            </a:r>
            <a:r>
              <a:rPr lang="en-US" dirty="0" smtClean="0"/>
              <a:t>Benchmarking EU &amp; US, Innovation and competitiveness</a:t>
            </a:r>
          </a:p>
          <a:p>
            <a:pPr>
              <a:lnSpc>
                <a:spcPts val="1500"/>
              </a:lnSpc>
              <a:spcAft>
                <a:spcPts val="300"/>
              </a:spcAft>
            </a:pPr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4294967295"/>
          </p:nvPr>
        </p:nvSpPr>
        <p:spPr>
          <a:xfrm>
            <a:off x="6908400" y="6544800"/>
            <a:ext cx="612000" cy="180000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07-2011</a:t>
            </a:r>
            <a:endParaRPr lang="en-GB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4294967295"/>
          </p:nvPr>
        </p:nvSpPr>
        <p:spPr>
          <a:xfrm>
            <a:off x="5378400" y="6544800"/>
            <a:ext cx="1440000" cy="180000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DM 36054</a:t>
            </a:r>
            <a:endParaRPr lang="en-GB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57201" y="1121423"/>
            <a:ext cx="7495952" cy="6155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762000" eaLnBrk="0" hangingPunct="0"/>
            <a:r>
              <a:rPr lang="en-US" sz="2000" b="1" dirty="0" smtClean="0">
                <a:solidFill>
                  <a:srgbClr val="0080C8"/>
                </a:solidFill>
              </a:rPr>
              <a:t>Finland was ranked second with R&amp;D input and personnel, venture capital, productivity and trade indicators.</a:t>
            </a:r>
            <a:endParaRPr lang="en-GB" sz="2000" b="1" dirty="0" smtClean="0">
              <a:solidFill>
                <a:srgbClr val="0080C8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ktori 28"/>
          <p:cNvSpPr/>
          <p:nvPr/>
        </p:nvSpPr>
        <p:spPr>
          <a:xfrm>
            <a:off x="2442797" y="2079625"/>
            <a:ext cx="3707423" cy="3632200"/>
          </a:xfrm>
          <a:prstGeom prst="pie">
            <a:avLst>
              <a:gd name="adj1" fmla="val 20684694"/>
              <a:gd name="adj2" fmla="val 17483149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 err="1">
              <a:solidFill>
                <a:srgbClr val="FFFFFF"/>
              </a:solidFill>
            </a:endParaRPr>
          </a:p>
        </p:txBody>
      </p:sp>
      <p:sp>
        <p:nvSpPr>
          <p:cNvPr id="24579" name="Otsikko 1"/>
          <p:cNvSpPr>
            <a:spLocks noGrp="1"/>
          </p:cNvSpPr>
          <p:nvPr>
            <p:ph type="title"/>
          </p:nvPr>
        </p:nvSpPr>
        <p:spPr>
          <a:xfrm>
            <a:off x="0" y="14289"/>
            <a:ext cx="9132277" cy="612775"/>
          </a:xfrm>
        </p:spPr>
        <p:txBody>
          <a:bodyPr/>
          <a:lstStyle/>
          <a:p>
            <a:r>
              <a:rPr lang="fi-FI" dirty="0" err="1" smtClean="0"/>
              <a:t>Signal</a:t>
            </a:r>
            <a:r>
              <a:rPr lang="fi-FI" dirty="0" smtClean="0"/>
              <a:t> </a:t>
            </a:r>
            <a:r>
              <a:rPr lang="fi-FI" dirty="0" err="1" smtClean="0"/>
              <a:t>sessions</a:t>
            </a:r>
            <a:r>
              <a:rPr lang="fi-FI" dirty="0" smtClean="0"/>
              <a:t> as a </a:t>
            </a:r>
            <a:r>
              <a:rPr lang="fi-FI" dirty="0" err="1" smtClean="0"/>
              <a:t>part</a:t>
            </a:r>
            <a:r>
              <a:rPr lang="fi-FI" dirty="0" smtClean="0"/>
              <a:t> of </a:t>
            </a:r>
            <a:r>
              <a:rPr lang="fi-FI" dirty="0" err="1" smtClean="0"/>
              <a:t>foresight</a:t>
            </a:r>
            <a:r>
              <a:rPr lang="fi-FI" dirty="0" smtClean="0"/>
              <a:t> </a:t>
            </a:r>
            <a:r>
              <a:rPr lang="fi-FI" dirty="0" err="1" smtClean="0"/>
              <a:t>system</a:t>
            </a:r>
            <a:r>
              <a:rPr lang="fi-FI" dirty="0" smtClean="0"/>
              <a:t> </a:t>
            </a:r>
            <a:r>
              <a:rPr lang="fi-FI" dirty="0" smtClean="0">
                <a:sym typeface="Wingdings" pitchFamily="2" charset="2"/>
              </a:rPr>
              <a:t> </a:t>
            </a:r>
            <a:r>
              <a:rPr lang="fi-FI" dirty="0" err="1" smtClean="0">
                <a:sym typeface="Wingdings" pitchFamily="2" charset="2"/>
              </a:rPr>
              <a:t>Technology</a:t>
            </a:r>
            <a:r>
              <a:rPr lang="fi-FI" dirty="0" smtClean="0">
                <a:sym typeface="Wingdings" pitchFamily="2" charset="2"/>
              </a:rPr>
              <a:t> </a:t>
            </a:r>
            <a:r>
              <a:rPr lang="fi-FI" dirty="0" err="1" smtClean="0">
                <a:sym typeface="Wingdings" pitchFamily="2" charset="2"/>
              </a:rPr>
              <a:t>Sessions</a:t>
            </a:r>
            <a:r>
              <a:rPr lang="fi-FI" dirty="0" smtClean="0">
                <a:sym typeface="Wingdings" pitchFamily="2" charset="2"/>
              </a:rPr>
              <a:t> </a:t>
            </a:r>
            <a:r>
              <a:rPr lang="fi-FI" dirty="0" err="1" smtClean="0">
                <a:sym typeface="Wingdings" pitchFamily="2" charset="2"/>
              </a:rPr>
              <a:t>based</a:t>
            </a:r>
            <a:r>
              <a:rPr lang="fi-FI" dirty="0" smtClean="0">
                <a:sym typeface="Wingdings" pitchFamily="2" charset="2"/>
              </a:rPr>
              <a:t> on </a:t>
            </a:r>
            <a:r>
              <a:rPr lang="fi-FI" dirty="0" err="1" smtClean="0">
                <a:sym typeface="Wingdings" pitchFamily="2" charset="2"/>
              </a:rPr>
              <a:t>Technology</a:t>
            </a:r>
            <a:r>
              <a:rPr lang="fi-FI" dirty="0" smtClean="0">
                <a:sym typeface="Wingdings" pitchFamily="2" charset="2"/>
              </a:rPr>
              <a:t> Bank</a:t>
            </a:r>
            <a:endParaRPr lang="en-US" dirty="0" smtClean="0"/>
          </a:p>
        </p:txBody>
      </p:sp>
      <p:sp>
        <p:nvSpPr>
          <p:cNvPr id="24580" name="Tekstikehys 6"/>
          <p:cNvSpPr txBox="1">
            <a:spLocks noChangeArrowheads="1"/>
          </p:cNvSpPr>
          <p:nvPr/>
        </p:nvSpPr>
        <p:spPr bwMode="auto">
          <a:xfrm>
            <a:off x="5023339" y="1152526"/>
            <a:ext cx="27366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dirty="0" err="1" smtClean="0"/>
              <a:t>Finpro</a:t>
            </a:r>
            <a:r>
              <a:rPr lang="fi-FI" dirty="0" smtClean="0"/>
              <a:t> </a:t>
            </a:r>
            <a:r>
              <a:rPr lang="fi-FI" dirty="0" err="1" smtClean="0"/>
              <a:t>gathering</a:t>
            </a:r>
            <a:r>
              <a:rPr lang="fi-FI" dirty="0" smtClean="0"/>
              <a:t> </a:t>
            </a:r>
            <a:r>
              <a:rPr lang="fi-FI" dirty="0" err="1" smtClean="0"/>
              <a:t>process</a:t>
            </a:r>
            <a:endParaRPr lang="en-US" dirty="0"/>
          </a:p>
        </p:txBody>
      </p:sp>
      <p:sp>
        <p:nvSpPr>
          <p:cNvPr id="24581" name="Tekstikehys 7"/>
          <p:cNvSpPr txBox="1">
            <a:spLocks noChangeArrowheads="1"/>
          </p:cNvSpPr>
          <p:nvPr/>
        </p:nvSpPr>
        <p:spPr bwMode="auto">
          <a:xfrm>
            <a:off x="5162551" y="1392238"/>
            <a:ext cx="26854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dirty="0" smtClean="0"/>
              <a:t>Tekes </a:t>
            </a:r>
            <a:r>
              <a:rPr lang="fi-FI" dirty="0" err="1" smtClean="0"/>
              <a:t>gathering</a:t>
            </a:r>
            <a:r>
              <a:rPr lang="fi-FI" dirty="0" smtClean="0"/>
              <a:t> </a:t>
            </a:r>
            <a:r>
              <a:rPr lang="fi-FI" dirty="0" err="1" smtClean="0"/>
              <a:t>process</a:t>
            </a:r>
            <a:endParaRPr lang="en-US" dirty="0"/>
          </a:p>
        </p:txBody>
      </p:sp>
      <p:sp>
        <p:nvSpPr>
          <p:cNvPr id="24582" name="Tekstikehys 8"/>
          <p:cNvSpPr txBox="1">
            <a:spLocks noChangeArrowheads="1"/>
          </p:cNvSpPr>
          <p:nvPr/>
        </p:nvSpPr>
        <p:spPr bwMode="auto">
          <a:xfrm>
            <a:off x="5314950" y="1670051"/>
            <a:ext cx="25571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dirty="0" smtClean="0"/>
              <a:t>Sitra </a:t>
            </a:r>
            <a:r>
              <a:rPr lang="fi-FI" dirty="0" err="1" smtClean="0"/>
              <a:t>gathering</a:t>
            </a:r>
            <a:r>
              <a:rPr lang="fi-FI" dirty="0" smtClean="0"/>
              <a:t> </a:t>
            </a:r>
            <a:r>
              <a:rPr lang="fi-FI" dirty="0" err="1" smtClean="0"/>
              <a:t>process</a:t>
            </a:r>
            <a:endParaRPr lang="en-US" dirty="0"/>
          </a:p>
        </p:txBody>
      </p:sp>
      <p:sp>
        <p:nvSpPr>
          <p:cNvPr id="24583" name="Tekstikehys 9"/>
          <p:cNvSpPr txBox="1">
            <a:spLocks noChangeArrowheads="1"/>
          </p:cNvSpPr>
          <p:nvPr/>
        </p:nvSpPr>
        <p:spPr bwMode="auto">
          <a:xfrm>
            <a:off x="5605097" y="1809751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/>
              <a:t>…</a:t>
            </a:r>
            <a:endParaRPr lang="en-US"/>
          </a:p>
        </p:txBody>
      </p:sp>
      <p:sp>
        <p:nvSpPr>
          <p:cNvPr id="11" name="Tekstikehys 10"/>
          <p:cNvSpPr txBox="1"/>
          <p:nvPr/>
        </p:nvSpPr>
        <p:spPr>
          <a:xfrm>
            <a:off x="5954040" y="2158653"/>
            <a:ext cx="1853392" cy="646331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i-FI" dirty="0" err="1" smtClean="0"/>
              <a:t>Cases</a:t>
            </a:r>
            <a:r>
              <a:rPr lang="fi-FI" dirty="0" smtClean="0"/>
              <a:t> of </a:t>
            </a:r>
            <a:r>
              <a:rPr lang="fi-FI" dirty="0" err="1" smtClean="0"/>
              <a:t>FinNode</a:t>
            </a:r>
            <a:r>
              <a:rPr lang="fi-FI" dirty="0" smtClean="0"/>
              <a:t> </a:t>
            </a:r>
          </a:p>
          <a:p>
            <a:pPr>
              <a:defRPr/>
            </a:pPr>
            <a:r>
              <a:rPr lang="fi-FI" dirty="0" err="1" smtClean="0"/>
              <a:t>projects</a:t>
            </a:r>
            <a:endParaRPr lang="en-US" dirty="0"/>
          </a:p>
        </p:txBody>
      </p:sp>
      <p:sp>
        <p:nvSpPr>
          <p:cNvPr id="24587" name="Tekstikehys 11"/>
          <p:cNvSpPr txBox="1">
            <a:spLocks noChangeArrowheads="1"/>
          </p:cNvSpPr>
          <p:nvPr/>
        </p:nvSpPr>
        <p:spPr bwMode="auto">
          <a:xfrm>
            <a:off x="6139961" y="4887914"/>
            <a:ext cx="23135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/>
              <a:t>Tekes Sence Making</a:t>
            </a:r>
            <a:endParaRPr lang="en-US"/>
          </a:p>
        </p:txBody>
      </p:sp>
      <p:sp>
        <p:nvSpPr>
          <p:cNvPr id="24588" name="Tekstikehys 12"/>
          <p:cNvSpPr txBox="1">
            <a:spLocks noChangeArrowheads="1"/>
          </p:cNvSpPr>
          <p:nvPr/>
        </p:nvSpPr>
        <p:spPr bwMode="auto">
          <a:xfrm>
            <a:off x="6321669" y="4600576"/>
            <a:ext cx="25827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/>
              <a:t>FinNode Sence Making</a:t>
            </a:r>
            <a:endParaRPr lang="en-US"/>
          </a:p>
        </p:txBody>
      </p:sp>
      <p:sp>
        <p:nvSpPr>
          <p:cNvPr id="14" name="Tekstikehys 13"/>
          <p:cNvSpPr txBox="1"/>
          <p:nvPr/>
        </p:nvSpPr>
        <p:spPr>
          <a:xfrm>
            <a:off x="5621200" y="5630451"/>
            <a:ext cx="2143728" cy="646331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i-FI" dirty="0" err="1" smtClean="0"/>
              <a:t>Interaction</a:t>
            </a:r>
            <a:r>
              <a:rPr lang="fi-FI" dirty="0" smtClean="0"/>
              <a:t> </a:t>
            </a:r>
            <a:r>
              <a:rPr lang="fi-FI" dirty="0" err="1" smtClean="0"/>
              <a:t>between</a:t>
            </a:r>
            <a:r>
              <a:rPr lang="fi-FI" dirty="0" smtClean="0"/>
              <a:t> </a:t>
            </a:r>
          </a:p>
          <a:p>
            <a:pPr>
              <a:defRPr/>
            </a:pPr>
            <a:r>
              <a:rPr lang="fi-FI" dirty="0" err="1" smtClean="0"/>
              <a:t>FinNode</a:t>
            </a:r>
            <a:r>
              <a:rPr lang="fi-FI" dirty="0" smtClean="0"/>
              <a:t> </a:t>
            </a:r>
            <a:r>
              <a:rPr lang="fi-FI" dirty="0" err="1" smtClean="0"/>
              <a:t>projects</a:t>
            </a:r>
            <a:endParaRPr lang="en-US" dirty="0"/>
          </a:p>
        </p:txBody>
      </p:sp>
      <p:sp>
        <p:nvSpPr>
          <p:cNvPr id="24592" name="Tekstikehys 14"/>
          <p:cNvSpPr txBox="1">
            <a:spLocks noChangeArrowheads="1"/>
          </p:cNvSpPr>
          <p:nvPr/>
        </p:nvSpPr>
        <p:spPr bwMode="auto">
          <a:xfrm>
            <a:off x="6003681" y="5189538"/>
            <a:ext cx="27751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dirty="0" err="1"/>
              <a:t>Finpro</a:t>
            </a:r>
            <a:r>
              <a:rPr lang="fi-FI" dirty="0"/>
              <a:t> </a:t>
            </a:r>
            <a:r>
              <a:rPr lang="fi-FI" dirty="0" err="1" smtClean="0"/>
              <a:t>trend</a:t>
            </a:r>
            <a:r>
              <a:rPr lang="fi-FI" dirty="0" smtClean="0"/>
              <a:t> </a:t>
            </a:r>
            <a:r>
              <a:rPr lang="fi-FI" dirty="0" err="1" smtClean="0"/>
              <a:t>identification</a:t>
            </a:r>
            <a:endParaRPr lang="en-US" dirty="0"/>
          </a:p>
        </p:txBody>
      </p:sp>
      <p:sp>
        <p:nvSpPr>
          <p:cNvPr id="24593" name="Tekstikehys 15"/>
          <p:cNvSpPr txBox="1">
            <a:spLocks noChangeArrowheads="1"/>
          </p:cNvSpPr>
          <p:nvPr/>
        </p:nvSpPr>
        <p:spPr bwMode="auto">
          <a:xfrm>
            <a:off x="5908431" y="5307014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/>
              <a:t>…</a:t>
            </a:r>
            <a:endParaRPr lang="en-US"/>
          </a:p>
        </p:txBody>
      </p:sp>
      <p:sp>
        <p:nvSpPr>
          <p:cNvPr id="24594" name="Tekstikehys 16"/>
          <p:cNvSpPr txBox="1">
            <a:spLocks noChangeArrowheads="1"/>
          </p:cNvSpPr>
          <p:nvPr/>
        </p:nvSpPr>
        <p:spPr bwMode="auto">
          <a:xfrm>
            <a:off x="1131278" y="5527676"/>
            <a:ext cx="17491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dirty="0" err="1" smtClean="0"/>
              <a:t>Finpro</a:t>
            </a:r>
            <a:r>
              <a:rPr lang="fi-FI" dirty="0" smtClean="0"/>
              <a:t> </a:t>
            </a:r>
            <a:r>
              <a:rPr lang="fi-FI" dirty="0" err="1" smtClean="0"/>
              <a:t>services</a:t>
            </a:r>
            <a:endParaRPr lang="en-US" dirty="0"/>
          </a:p>
        </p:txBody>
      </p:sp>
      <p:sp>
        <p:nvSpPr>
          <p:cNvPr id="19" name="Tekstikehys 18"/>
          <p:cNvSpPr txBox="1"/>
          <p:nvPr/>
        </p:nvSpPr>
        <p:spPr>
          <a:xfrm>
            <a:off x="292862" y="4743189"/>
            <a:ext cx="1821781" cy="646331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i-FI" dirty="0" smtClean="0"/>
              <a:t>New </a:t>
            </a:r>
            <a:r>
              <a:rPr lang="fi-FI" dirty="0" err="1" smtClean="0"/>
              <a:t>ideas</a:t>
            </a:r>
            <a:r>
              <a:rPr lang="fi-FI" dirty="0" smtClean="0"/>
              <a:t> </a:t>
            </a:r>
            <a:r>
              <a:rPr lang="fi-FI" dirty="0" err="1" smtClean="0"/>
              <a:t>based</a:t>
            </a:r>
            <a:r>
              <a:rPr lang="fi-FI" dirty="0" smtClean="0"/>
              <a:t> </a:t>
            </a:r>
          </a:p>
          <a:p>
            <a:pPr>
              <a:defRPr/>
            </a:pPr>
            <a:r>
              <a:rPr lang="fi-FI" dirty="0" smtClean="0"/>
              <a:t>on </a:t>
            </a:r>
            <a:r>
              <a:rPr lang="fi-FI" dirty="0" err="1" smtClean="0"/>
              <a:t>themes</a:t>
            </a:r>
            <a:endParaRPr lang="en-US" dirty="0"/>
          </a:p>
        </p:txBody>
      </p:sp>
      <p:sp>
        <p:nvSpPr>
          <p:cNvPr id="24598" name="Tekstikehys 19"/>
          <p:cNvSpPr txBox="1">
            <a:spLocks noChangeArrowheads="1"/>
          </p:cNvSpPr>
          <p:nvPr/>
        </p:nvSpPr>
        <p:spPr bwMode="auto">
          <a:xfrm>
            <a:off x="1384789" y="5830889"/>
            <a:ext cx="16979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dirty="0" smtClean="0"/>
              <a:t>Tekes </a:t>
            </a:r>
            <a:r>
              <a:rPr lang="fi-FI" dirty="0" err="1" smtClean="0"/>
              <a:t>services</a:t>
            </a:r>
            <a:endParaRPr lang="en-US" dirty="0"/>
          </a:p>
        </p:txBody>
      </p:sp>
      <p:sp>
        <p:nvSpPr>
          <p:cNvPr id="24599" name="Tekstikehys 20"/>
          <p:cNvSpPr txBox="1">
            <a:spLocks noChangeArrowheads="1"/>
          </p:cNvSpPr>
          <p:nvPr/>
        </p:nvSpPr>
        <p:spPr bwMode="auto">
          <a:xfrm>
            <a:off x="1115159" y="5283201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/>
              <a:t>…</a:t>
            </a:r>
            <a:endParaRPr lang="en-US"/>
          </a:p>
        </p:txBody>
      </p:sp>
      <p:sp>
        <p:nvSpPr>
          <p:cNvPr id="24600" name="Tekstikehys 21"/>
          <p:cNvSpPr txBox="1">
            <a:spLocks noChangeArrowheads="1"/>
          </p:cNvSpPr>
          <p:nvPr/>
        </p:nvSpPr>
        <p:spPr bwMode="auto">
          <a:xfrm>
            <a:off x="1648558" y="6156012"/>
            <a:ext cx="1736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dirty="0" smtClean="0"/>
              <a:t>OSKE </a:t>
            </a:r>
            <a:r>
              <a:rPr lang="fi-FI" dirty="0" err="1" smtClean="0"/>
              <a:t>services</a:t>
            </a:r>
            <a:endParaRPr lang="en-US" dirty="0"/>
          </a:p>
        </p:txBody>
      </p:sp>
      <p:sp>
        <p:nvSpPr>
          <p:cNvPr id="24601" name="Tekstikehys 22"/>
          <p:cNvSpPr txBox="1">
            <a:spLocks noChangeArrowheads="1"/>
          </p:cNvSpPr>
          <p:nvPr/>
        </p:nvSpPr>
        <p:spPr bwMode="auto">
          <a:xfrm>
            <a:off x="451338" y="2324101"/>
            <a:ext cx="23006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dirty="0" err="1" smtClean="0"/>
              <a:t>Funding</a:t>
            </a:r>
            <a:r>
              <a:rPr lang="fi-FI" dirty="0" smtClean="0"/>
              <a:t> </a:t>
            </a:r>
            <a:r>
              <a:rPr lang="fi-FI" dirty="0" err="1" smtClean="0"/>
              <a:t>applications</a:t>
            </a:r>
            <a:endParaRPr lang="en-US" dirty="0"/>
          </a:p>
        </p:txBody>
      </p:sp>
      <p:sp>
        <p:nvSpPr>
          <p:cNvPr id="24" name="Tekstikehys 23"/>
          <p:cNvSpPr txBox="1"/>
          <p:nvPr/>
        </p:nvSpPr>
        <p:spPr>
          <a:xfrm>
            <a:off x="665475" y="1551138"/>
            <a:ext cx="1579728" cy="646331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i-FI" dirty="0" smtClean="0"/>
              <a:t>New business, </a:t>
            </a:r>
          </a:p>
          <a:p>
            <a:pPr>
              <a:defRPr/>
            </a:pPr>
            <a:r>
              <a:rPr lang="fi-FI" dirty="0" err="1" smtClean="0"/>
              <a:t>Better</a:t>
            </a:r>
            <a:r>
              <a:rPr lang="fi-FI" dirty="0" smtClean="0"/>
              <a:t> </a:t>
            </a:r>
            <a:r>
              <a:rPr lang="fi-FI" dirty="0" err="1" smtClean="0"/>
              <a:t>choices</a:t>
            </a:r>
            <a:endParaRPr lang="en-US" dirty="0"/>
          </a:p>
        </p:txBody>
      </p:sp>
      <p:sp>
        <p:nvSpPr>
          <p:cNvPr id="24605" name="Tekstikehys 24"/>
          <p:cNvSpPr txBox="1">
            <a:spLocks noChangeArrowheads="1"/>
          </p:cNvSpPr>
          <p:nvPr/>
        </p:nvSpPr>
        <p:spPr bwMode="auto">
          <a:xfrm>
            <a:off x="190501" y="2538413"/>
            <a:ext cx="14670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dirty="0" smtClean="0"/>
              <a:t>Market </a:t>
            </a:r>
            <a:r>
              <a:rPr lang="fi-FI" dirty="0" err="1" smtClean="0"/>
              <a:t>entry</a:t>
            </a:r>
            <a:endParaRPr lang="en-US" dirty="0"/>
          </a:p>
        </p:txBody>
      </p:sp>
      <p:sp>
        <p:nvSpPr>
          <p:cNvPr id="24606" name="Tekstikehys 25"/>
          <p:cNvSpPr txBox="1">
            <a:spLocks noChangeArrowheads="1"/>
          </p:cNvSpPr>
          <p:nvPr/>
        </p:nvSpPr>
        <p:spPr bwMode="auto">
          <a:xfrm>
            <a:off x="1123951" y="2041526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/>
              <a:t>…</a:t>
            </a:r>
            <a:endParaRPr lang="en-US"/>
          </a:p>
        </p:txBody>
      </p:sp>
      <p:sp>
        <p:nvSpPr>
          <p:cNvPr id="24607" name="Tekstikehys 26"/>
          <p:cNvSpPr txBox="1">
            <a:spLocks noChangeArrowheads="1"/>
          </p:cNvSpPr>
          <p:nvPr/>
        </p:nvSpPr>
        <p:spPr bwMode="auto">
          <a:xfrm>
            <a:off x="155331" y="2778126"/>
            <a:ext cx="12490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dirty="0" err="1" smtClean="0"/>
              <a:t>Partnering</a:t>
            </a:r>
            <a:endParaRPr lang="en-US" dirty="0"/>
          </a:p>
        </p:txBody>
      </p:sp>
      <p:sp>
        <p:nvSpPr>
          <p:cNvPr id="24608" name="Tekstikehys 27"/>
          <p:cNvSpPr txBox="1">
            <a:spLocks noChangeArrowheads="1"/>
          </p:cNvSpPr>
          <p:nvPr/>
        </p:nvSpPr>
        <p:spPr bwMode="auto">
          <a:xfrm>
            <a:off x="307731" y="3043238"/>
            <a:ext cx="17748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dirty="0" smtClean="0"/>
              <a:t>New </a:t>
            </a:r>
            <a:r>
              <a:rPr lang="fi-FI" dirty="0" err="1" smtClean="0"/>
              <a:t>inititiatives</a:t>
            </a:r>
            <a:endParaRPr lang="en-US" dirty="0"/>
          </a:p>
        </p:txBody>
      </p:sp>
      <p:sp>
        <p:nvSpPr>
          <p:cNvPr id="30" name="Sektori 29"/>
          <p:cNvSpPr/>
          <p:nvPr/>
        </p:nvSpPr>
        <p:spPr>
          <a:xfrm rot="10800000">
            <a:off x="2432539" y="2081213"/>
            <a:ext cx="3707423" cy="3632200"/>
          </a:xfrm>
          <a:prstGeom prst="pie">
            <a:avLst>
              <a:gd name="adj1" fmla="val 6696349"/>
              <a:gd name="adj2" fmla="val 9902333"/>
            </a:avLst>
          </a:prstGeom>
          <a:solidFill>
            <a:srgbClr val="99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 err="1">
              <a:solidFill>
                <a:srgbClr val="FFFFFF"/>
              </a:solidFill>
            </a:endParaRPr>
          </a:p>
        </p:txBody>
      </p:sp>
      <p:graphicFrame>
        <p:nvGraphicFramePr>
          <p:cNvPr id="6" name="Kaaviokuva 5"/>
          <p:cNvGraphicFramePr/>
          <p:nvPr/>
        </p:nvGraphicFramePr>
        <p:xfrm>
          <a:off x="480391" y="1196752"/>
          <a:ext cx="7620001" cy="538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540000"/>
            <a:ext cx="8096250" cy="889200"/>
          </a:xfrm>
        </p:spPr>
        <p:txBody>
          <a:bodyPr/>
          <a:lstStyle/>
          <a:p>
            <a:r>
              <a:rPr lang="en-GB" smtClean="0"/>
              <a:t>Science and innovation profile of Finland</a:t>
            </a:r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7199" y="5950800"/>
            <a:ext cx="5203371" cy="428400"/>
          </a:xfrm>
        </p:spPr>
        <p:txBody>
          <a:bodyPr/>
          <a:lstStyle/>
          <a:p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Source: OECD Science, Technology and Industry Outlook 2010.</a:t>
            </a:r>
          </a:p>
          <a:p>
            <a:endParaRPr lang="en-GB"/>
          </a:p>
        </p:txBody>
      </p:sp>
      <p:sp>
        <p:nvSpPr>
          <p:cNvPr id="7170" name="Päivämäärän paikkamerkki 4"/>
          <p:cNvSpPr>
            <a:spLocks noGrp="1"/>
          </p:cNvSpPr>
          <p:nvPr>
            <p:ph type="dt" sz="half" idx="10"/>
          </p:nvPr>
        </p:nvSpPr>
        <p:spPr bwMode="auto"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/>
              <a:t>01-2011</a:t>
            </a:r>
          </a:p>
        </p:txBody>
      </p:sp>
      <p:sp>
        <p:nvSpPr>
          <p:cNvPr id="7171" name="Alatunnisteen paikkamerkki 5"/>
          <p:cNvSpPr>
            <a:spLocks noGrp="1"/>
          </p:cNvSpPr>
          <p:nvPr>
            <p:ph type="ftr" sz="quarter" idx="11"/>
          </p:nvPr>
        </p:nvSpPr>
        <p:spPr bwMode="auto"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/>
              <a:t>DM 36054</a:t>
            </a: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4294967295"/>
          </p:nvPr>
        </p:nvGraphicFramePr>
        <p:xfrm>
          <a:off x="0" y="1760538"/>
          <a:ext cx="7848600" cy="4284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457200" y="1493388"/>
            <a:ext cx="7386638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sz="2000" b="1" smtClean="0">
                <a:solidFill>
                  <a:schemeClr val="accent2"/>
                </a:solidFill>
              </a:rPr>
              <a:t>Finland is a pioneer in many aspects of innovation activities.</a:t>
            </a:r>
            <a:endParaRPr lang="en-GB" sz="20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451992" y="6149975"/>
            <a:ext cx="7178920" cy="5539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000000"/>
                </a:solidFill>
              </a:rPr>
              <a:t>The figures represent the total extent of each organisation in million euros in 2008, those marked</a:t>
            </a:r>
            <a:br>
              <a:rPr lang="en-GB" sz="1200" dirty="0">
                <a:solidFill>
                  <a:srgbClr val="000000"/>
                </a:solidFill>
              </a:rPr>
            </a:br>
            <a:r>
              <a:rPr lang="en-GB" sz="1200" dirty="0">
                <a:solidFill>
                  <a:srgbClr val="000000"/>
                </a:solidFill>
              </a:rPr>
              <a:t>with star are earlier. In parenthesis the share that is funded from the State budget.</a:t>
            </a:r>
            <a:br>
              <a:rPr lang="en-GB" sz="1200" dirty="0">
                <a:solidFill>
                  <a:srgbClr val="000000"/>
                </a:solidFill>
              </a:rPr>
            </a:br>
            <a:r>
              <a:rPr lang="en-GB" sz="1200" dirty="0">
                <a:solidFill>
                  <a:srgbClr val="000000"/>
                </a:solidFill>
              </a:rPr>
              <a:t>**includes polytechnics  *** includes R&amp;D costs of corporations foreign units                            </a:t>
            </a:r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9144000" y="215901"/>
            <a:ext cx="0" cy="3082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30000"/>
              </a:spcBef>
              <a:spcAft>
                <a:spcPct val="0"/>
              </a:spcAft>
            </a:pPr>
            <a:endParaRPr lang="en-GB" sz="1200" dirty="0">
              <a:solidFill>
                <a:srgbClr val="004B8D"/>
              </a:solidFill>
            </a:endParaRPr>
          </a:p>
        </p:txBody>
      </p:sp>
      <p:grpSp>
        <p:nvGrpSpPr>
          <p:cNvPr id="2" name="Group 91"/>
          <p:cNvGrpSpPr/>
          <p:nvPr/>
        </p:nvGrpSpPr>
        <p:grpSpPr>
          <a:xfrm>
            <a:off x="451992" y="1120045"/>
            <a:ext cx="7636931" cy="4955318"/>
            <a:chOff x="489658" y="1120045"/>
            <a:chExt cx="8273342" cy="4955318"/>
          </a:xfrm>
        </p:grpSpPr>
        <p:grpSp>
          <p:nvGrpSpPr>
            <p:cNvPr id="3" name="Group 90"/>
            <p:cNvGrpSpPr/>
            <p:nvPr/>
          </p:nvGrpSpPr>
          <p:grpSpPr>
            <a:xfrm>
              <a:off x="489658" y="1120045"/>
              <a:ext cx="8273342" cy="4955318"/>
              <a:chOff x="489658" y="1120045"/>
              <a:chExt cx="8273342" cy="4955318"/>
            </a:xfrm>
          </p:grpSpPr>
          <p:sp>
            <p:nvSpPr>
              <p:cNvPr id="73" name="Freeform 5"/>
              <p:cNvSpPr>
                <a:spLocks/>
              </p:cNvSpPr>
              <p:nvPr/>
            </p:nvSpPr>
            <p:spPr bwMode="auto">
              <a:xfrm>
                <a:off x="489658" y="1120045"/>
                <a:ext cx="8063791" cy="4955318"/>
              </a:xfrm>
              <a:custGeom>
                <a:avLst/>
                <a:gdLst>
                  <a:gd name="T0" fmla="*/ 0 w 5301"/>
                  <a:gd name="T1" fmla="*/ 2147483647 h 3372"/>
                  <a:gd name="T2" fmla="*/ 0 w 5301"/>
                  <a:gd name="T3" fmla="*/ 2147483647 h 3372"/>
                  <a:gd name="T4" fmla="*/ 2147483647 w 5301"/>
                  <a:gd name="T5" fmla="*/ 2147483647 h 3372"/>
                  <a:gd name="T6" fmla="*/ 2147483647 w 5301"/>
                  <a:gd name="T7" fmla="*/ 2147483647 h 3372"/>
                  <a:gd name="T8" fmla="*/ 2147483647 w 5301"/>
                  <a:gd name="T9" fmla="*/ 2147483647 h 3372"/>
                  <a:gd name="T10" fmla="*/ 2147483647 w 5301"/>
                  <a:gd name="T11" fmla="*/ 2147483647 h 3372"/>
                  <a:gd name="T12" fmla="*/ 2147483647 w 5301"/>
                  <a:gd name="T13" fmla="*/ 2147483647 h 3372"/>
                  <a:gd name="T14" fmla="*/ 2147483647 w 5301"/>
                  <a:gd name="T15" fmla="*/ 0 h 3372"/>
                  <a:gd name="T16" fmla="*/ 0 w 5301"/>
                  <a:gd name="T17" fmla="*/ 2147483647 h 33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01"/>
                  <a:gd name="T28" fmla="*/ 0 h 3372"/>
                  <a:gd name="T29" fmla="*/ 5301 w 5301"/>
                  <a:gd name="T30" fmla="*/ 3372 h 3372"/>
                  <a:gd name="connsiteX0" fmla="*/ 0 w 10000"/>
                  <a:gd name="connsiteY0" fmla="*/ 10 h 9257"/>
                  <a:gd name="connsiteX1" fmla="*/ 0 w 10000"/>
                  <a:gd name="connsiteY1" fmla="*/ 9257 h 9257"/>
                  <a:gd name="connsiteX2" fmla="*/ 9610 w 10000"/>
                  <a:gd name="connsiteY2" fmla="*/ 9257 h 9257"/>
                  <a:gd name="connsiteX3" fmla="*/ 10000 w 10000"/>
                  <a:gd name="connsiteY3" fmla="*/ 8590 h 9257"/>
                  <a:gd name="connsiteX4" fmla="*/ 9610 w 10000"/>
                  <a:gd name="connsiteY4" fmla="*/ 7997 h 9257"/>
                  <a:gd name="connsiteX5" fmla="*/ 987 w 10000"/>
                  <a:gd name="connsiteY5" fmla="*/ 7997 h 9257"/>
                  <a:gd name="connsiteX6" fmla="*/ 987 w 10000"/>
                  <a:gd name="connsiteY6" fmla="*/ 10 h 9257"/>
                  <a:gd name="connsiteX7" fmla="*/ 480 w 10000"/>
                  <a:gd name="connsiteY7" fmla="*/ 0 h 9257"/>
                  <a:gd name="connsiteX8" fmla="*/ 0 w 10000"/>
                  <a:gd name="connsiteY8" fmla="*/ 10 h 9257"/>
                  <a:gd name="connsiteX0" fmla="*/ 450 w 10450"/>
                  <a:gd name="connsiteY0" fmla="*/ 11 h 10000"/>
                  <a:gd name="connsiteX1" fmla="*/ 450 w 10450"/>
                  <a:gd name="connsiteY1" fmla="*/ 10000 h 10000"/>
                  <a:gd name="connsiteX2" fmla="*/ 10060 w 10450"/>
                  <a:gd name="connsiteY2" fmla="*/ 10000 h 10000"/>
                  <a:gd name="connsiteX3" fmla="*/ 10450 w 10450"/>
                  <a:gd name="connsiteY3" fmla="*/ 9279 h 10000"/>
                  <a:gd name="connsiteX4" fmla="*/ 10060 w 10450"/>
                  <a:gd name="connsiteY4" fmla="*/ 8639 h 10000"/>
                  <a:gd name="connsiteX5" fmla="*/ 1437 w 10450"/>
                  <a:gd name="connsiteY5" fmla="*/ 8639 h 10000"/>
                  <a:gd name="connsiteX6" fmla="*/ 1437 w 10450"/>
                  <a:gd name="connsiteY6" fmla="*/ 622 h 10000"/>
                  <a:gd name="connsiteX7" fmla="*/ 930 w 10450"/>
                  <a:gd name="connsiteY7" fmla="*/ 0 h 10000"/>
                  <a:gd name="connsiteX8" fmla="*/ 450 w 10450"/>
                  <a:gd name="connsiteY8" fmla="*/ 11 h 10000"/>
                  <a:gd name="connsiteX0" fmla="*/ 450 w 10450"/>
                  <a:gd name="connsiteY0" fmla="*/ 831 h 10820"/>
                  <a:gd name="connsiteX1" fmla="*/ 450 w 10450"/>
                  <a:gd name="connsiteY1" fmla="*/ 10820 h 10820"/>
                  <a:gd name="connsiteX2" fmla="*/ 10060 w 10450"/>
                  <a:gd name="connsiteY2" fmla="*/ 10820 h 10820"/>
                  <a:gd name="connsiteX3" fmla="*/ 10450 w 10450"/>
                  <a:gd name="connsiteY3" fmla="*/ 10099 h 10820"/>
                  <a:gd name="connsiteX4" fmla="*/ 10060 w 10450"/>
                  <a:gd name="connsiteY4" fmla="*/ 9459 h 10820"/>
                  <a:gd name="connsiteX5" fmla="*/ 1437 w 10450"/>
                  <a:gd name="connsiteY5" fmla="*/ 9459 h 10820"/>
                  <a:gd name="connsiteX6" fmla="*/ 1437 w 10450"/>
                  <a:gd name="connsiteY6" fmla="*/ 1442 h 10820"/>
                  <a:gd name="connsiteX7" fmla="*/ 930 w 10450"/>
                  <a:gd name="connsiteY7" fmla="*/ 820 h 10820"/>
                  <a:gd name="connsiteX8" fmla="*/ 450 w 10450"/>
                  <a:gd name="connsiteY8" fmla="*/ 831 h 10820"/>
                  <a:gd name="connsiteX0" fmla="*/ 450 w 10450"/>
                  <a:gd name="connsiteY0" fmla="*/ 831 h 10820"/>
                  <a:gd name="connsiteX1" fmla="*/ 450 w 10450"/>
                  <a:gd name="connsiteY1" fmla="*/ 10820 h 10820"/>
                  <a:gd name="connsiteX2" fmla="*/ 10060 w 10450"/>
                  <a:gd name="connsiteY2" fmla="*/ 10820 h 10820"/>
                  <a:gd name="connsiteX3" fmla="*/ 10450 w 10450"/>
                  <a:gd name="connsiteY3" fmla="*/ 10099 h 10820"/>
                  <a:gd name="connsiteX4" fmla="*/ 10060 w 10450"/>
                  <a:gd name="connsiteY4" fmla="*/ 9459 h 10820"/>
                  <a:gd name="connsiteX5" fmla="*/ 1437 w 10450"/>
                  <a:gd name="connsiteY5" fmla="*/ 9459 h 10820"/>
                  <a:gd name="connsiteX6" fmla="*/ 1437 w 10450"/>
                  <a:gd name="connsiteY6" fmla="*/ 1442 h 10820"/>
                  <a:gd name="connsiteX7" fmla="*/ 930 w 10450"/>
                  <a:gd name="connsiteY7" fmla="*/ 820 h 10820"/>
                  <a:gd name="connsiteX8" fmla="*/ 450 w 10450"/>
                  <a:gd name="connsiteY8" fmla="*/ 831 h 10820"/>
                  <a:gd name="connsiteX0" fmla="*/ 450 w 10450"/>
                  <a:gd name="connsiteY0" fmla="*/ 88 h 10077"/>
                  <a:gd name="connsiteX1" fmla="*/ 450 w 10450"/>
                  <a:gd name="connsiteY1" fmla="*/ 10077 h 10077"/>
                  <a:gd name="connsiteX2" fmla="*/ 10060 w 10450"/>
                  <a:gd name="connsiteY2" fmla="*/ 10077 h 10077"/>
                  <a:gd name="connsiteX3" fmla="*/ 10450 w 10450"/>
                  <a:gd name="connsiteY3" fmla="*/ 9356 h 10077"/>
                  <a:gd name="connsiteX4" fmla="*/ 10060 w 10450"/>
                  <a:gd name="connsiteY4" fmla="*/ 8716 h 10077"/>
                  <a:gd name="connsiteX5" fmla="*/ 1437 w 10450"/>
                  <a:gd name="connsiteY5" fmla="*/ 8716 h 10077"/>
                  <a:gd name="connsiteX6" fmla="*/ 1437 w 10450"/>
                  <a:gd name="connsiteY6" fmla="*/ 699 h 10077"/>
                  <a:gd name="connsiteX7" fmla="*/ 930 w 10450"/>
                  <a:gd name="connsiteY7" fmla="*/ 77 h 10077"/>
                  <a:gd name="connsiteX8" fmla="*/ 450 w 10450"/>
                  <a:gd name="connsiteY8" fmla="*/ 88 h 10077"/>
                  <a:gd name="connsiteX0" fmla="*/ 443 w 10450"/>
                  <a:gd name="connsiteY0" fmla="*/ 651 h 10077"/>
                  <a:gd name="connsiteX1" fmla="*/ 450 w 10450"/>
                  <a:gd name="connsiteY1" fmla="*/ 10077 h 10077"/>
                  <a:gd name="connsiteX2" fmla="*/ 10060 w 10450"/>
                  <a:gd name="connsiteY2" fmla="*/ 10077 h 10077"/>
                  <a:gd name="connsiteX3" fmla="*/ 10450 w 10450"/>
                  <a:gd name="connsiteY3" fmla="*/ 9356 h 10077"/>
                  <a:gd name="connsiteX4" fmla="*/ 10060 w 10450"/>
                  <a:gd name="connsiteY4" fmla="*/ 8716 h 10077"/>
                  <a:gd name="connsiteX5" fmla="*/ 1437 w 10450"/>
                  <a:gd name="connsiteY5" fmla="*/ 8716 h 10077"/>
                  <a:gd name="connsiteX6" fmla="*/ 1437 w 10450"/>
                  <a:gd name="connsiteY6" fmla="*/ 699 h 10077"/>
                  <a:gd name="connsiteX7" fmla="*/ 930 w 10450"/>
                  <a:gd name="connsiteY7" fmla="*/ 77 h 10077"/>
                  <a:gd name="connsiteX8" fmla="*/ 443 w 10450"/>
                  <a:gd name="connsiteY8" fmla="*/ 651 h 10077"/>
                  <a:gd name="connsiteX0" fmla="*/ 443 w 10450"/>
                  <a:gd name="connsiteY0" fmla="*/ 651 h 10077"/>
                  <a:gd name="connsiteX1" fmla="*/ 450 w 10450"/>
                  <a:gd name="connsiteY1" fmla="*/ 10077 h 10077"/>
                  <a:gd name="connsiteX2" fmla="*/ 10060 w 10450"/>
                  <a:gd name="connsiteY2" fmla="*/ 10077 h 10077"/>
                  <a:gd name="connsiteX3" fmla="*/ 10450 w 10450"/>
                  <a:gd name="connsiteY3" fmla="*/ 9356 h 10077"/>
                  <a:gd name="connsiteX4" fmla="*/ 10060 w 10450"/>
                  <a:gd name="connsiteY4" fmla="*/ 8716 h 10077"/>
                  <a:gd name="connsiteX5" fmla="*/ 1437 w 10450"/>
                  <a:gd name="connsiteY5" fmla="*/ 8716 h 10077"/>
                  <a:gd name="connsiteX6" fmla="*/ 1437 w 10450"/>
                  <a:gd name="connsiteY6" fmla="*/ 699 h 10077"/>
                  <a:gd name="connsiteX7" fmla="*/ 930 w 10450"/>
                  <a:gd name="connsiteY7" fmla="*/ 77 h 10077"/>
                  <a:gd name="connsiteX8" fmla="*/ 443 w 10450"/>
                  <a:gd name="connsiteY8" fmla="*/ 651 h 10077"/>
                  <a:gd name="connsiteX0" fmla="*/ 0 w 10007"/>
                  <a:gd name="connsiteY0" fmla="*/ 651 h 10077"/>
                  <a:gd name="connsiteX1" fmla="*/ 7 w 10007"/>
                  <a:gd name="connsiteY1" fmla="*/ 10077 h 10077"/>
                  <a:gd name="connsiteX2" fmla="*/ 9617 w 10007"/>
                  <a:gd name="connsiteY2" fmla="*/ 10077 h 10077"/>
                  <a:gd name="connsiteX3" fmla="*/ 10007 w 10007"/>
                  <a:gd name="connsiteY3" fmla="*/ 9356 h 10077"/>
                  <a:gd name="connsiteX4" fmla="*/ 9617 w 10007"/>
                  <a:gd name="connsiteY4" fmla="*/ 8716 h 10077"/>
                  <a:gd name="connsiteX5" fmla="*/ 994 w 10007"/>
                  <a:gd name="connsiteY5" fmla="*/ 8716 h 10077"/>
                  <a:gd name="connsiteX6" fmla="*/ 994 w 10007"/>
                  <a:gd name="connsiteY6" fmla="*/ 699 h 10077"/>
                  <a:gd name="connsiteX7" fmla="*/ 487 w 10007"/>
                  <a:gd name="connsiteY7" fmla="*/ 77 h 10077"/>
                  <a:gd name="connsiteX8" fmla="*/ 0 w 10007"/>
                  <a:gd name="connsiteY8" fmla="*/ 651 h 10077"/>
                  <a:gd name="connsiteX0" fmla="*/ 0 w 10007"/>
                  <a:gd name="connsiteY0" fmla="*/ 651 h 10077"/>
                  <a:gd name="connsiteX1" fmla="*/ 7 w 10007"/>
                  <a:gd name="connsiteY1" fmla="*/ 10077 h 10077"/>
                  <a:gd name="connsiteX2" fmla="*/ 9617 w 10007"/>
                  <a:gd name="connsiteY2" fmla="*/ 10077 h 10077"/>
                  <a:gd name="connsiteX3" fmla="*/ 10007 w 10007"/>
                  <a:gd name="connsiteY3" fmla="*/ 9356 h 10077"/>
                  <a:gd name="connsiteX4" fmla="*/ 9617 w 10007"/>
                  <a:gd name="connsiteY4" fmla="*/ 8716 h 10077"/>
                  <a:gd name="connsiteX5" fmla="*/ 994 w 10007"/>
                  <a:gd name="connsiteY5" fmla="*/ 8716 h 10077"/>
                  <a:gd name="connsiteX6" fmla="*/ 994 w 10007"/>
                  <a:gd name="connsiteY6" fmla="*/ 699 h 10077"/>
                  <a:gd name="connsiteX7" fmla="*/ 487 w 10007"/>
                  <a:gd name="connsiteY7" fmla="*/ 77 h 10077"/>
                  <a:gd name="connsiteX8" fmla="*/ 0 w 10007"/>
                  <a:gd name="connsiteY8" fmla="*/ 651 h 10077"/>
                  <a:gd name="connsiteX0" fmla="*/ 0 w 10007"/>
                  <a:gd name="connsiteY0" fmla="*/ 651 h 10077"/>
                  <a:gd name="connsiteX1" fmla="*/ 7 w 10007"/>
                  <a:gd name="connsiteY1" fmla="*/ 10077 h 10077"/>
                  <a:gd name="connsiteX2" fmla="*/ 9617 w 10007"/>
                  <a:gd name="connsiteY2" fmla="*/ 10077 h 10077"/>
                  <a:gd name="connsiteX3" fmla="*/ 10007 w 10007"/>
                  <a:gd name="connsiteY3" fmla="*/ 9356 h 10077"/>
                  <a:gd name="connsiteX4" fmla="*/ 9617 w 10007"/>
                  <a:gd name="connsiteY4" fmla="*/ 8716 h 10077"/>
                  <a:gd name="connsiteX5" fmla="*/ 994 w 10007"/>
                  <a:gd name="connsiteY5" fmla="*/ 8716 h 10077"/>
                  <a:gd name="connsiteX6" fmla="*/ 994 w 10007"/>
                  <a:gd name="connsiteY6" fmla="*/ 699 h 10077"/>
                  <a:gd name="connsiteX7" fmla="*/ 487 w 10007"/>
                  <a:gd name="connsiteY7" fmla="*/ 77 h 10077"/>
                  <a:gd name="connsiteX8" fmla="*/ 0 w 10007"/>
                  <a:gd name="connsiteY8" fmla="*/ 651 h 10077"/>
                  <a:gd name="connsiteX0" fmla="*/ 0 w 10007"/>
                  <a:gd name="connsiteY0" fmla="*/ 651 h 10077"/>
                  <a:gd name="connsiteX1" fmla="*/ 7 w 10007"/>
                  <a:gd name="connsiteY1" fmla="*/ 10077 h 10077"/>
                  <a:gd name="connsiteX2" fmla="*/ 9617 w 10007"/>
                  <a:gd name="connsiteY2" fmla="*/ 10077 h 10077"/>
                  <a:gd name="connsiteX3" fmla="*/ 10007 w 10007"/>
                  <a:gd name="connsiteY3" fmla="*/ 9356 h 10077"/>
                  <a:gd name="connsiteX4" fmla="*/ 9617 w 10007"/>
                  <a:gd name="connsiteY4" fmla="*/ 8716 h 10077"/>
                  <a:gd name="connsiteX5" fmla="*/ 994 w 10007"/>
                  <a:gd name="connsiteY5" fmla="*/ 8716 h 10077"/>
                  <a:gd name="connsiteX6" fmla="*/ 994 w 10007"/>
                  <a:gd name="connsiteY6" fmla="*/ 699 h 10077"/>
                  <a:gd name="connsiteX7" fmla="*/ 487 w 10007"/>
                  <a:gd name="connsiteY7" fmla="*/ 77 h 10077"/>
                  <a:gd name="connsiteX8" fmla="*/ 0 w 10007"/>
                  <a:gd name="connsiteY8" fmla="*/ 651 h 10077"/>
                  <a:gd name="connsiteX0" fmla="*/ 0 w 10007"/>
                  <a:gd name="connsiteY0" fmla="*/ 574 h 10000"/>
                  <a:gd name="connsiteX1" fmla="*/ 7 w 10007"/>
                  <a:gd name="connsiteY1" fmla="*/ 10000 h 10000"/>
                  <a:gd name="connsiteX2" fmla="*/ 9617 w 10007"/>
                  <a:gd name="connsiteY2" fmla="*/ 10000 h 10000"/>
                  <a:gd name="connsiteX3" fmla="*/ 10007 w 10007"/>
                  <a:gd name="connsiteY3" fmla="*/ 9279 h 10000"/>
                  <a:gd name="connsiteX4" fmla="*/ 9617 w 10007"/>
                  <a:gd name="connsiteY4" fmla="*/ 8639 h 10000"/>
                  <a:gd name="connsiteX5" fmla="*/ 994 w 10007"/>
                  <a:gd name="connsiteY5" fmla="*/ 8639 h 10000"/>
                  <a:gd name="connsiteX6" fmla="*/ 994 w 10007"/>
                  <a:gd name="connsiteY6" fmla="*/ 622 h 10000"/>
                  <a:gd name="connsiteX7" fmla="*/ 487 w 10007"/>
                  <a:gd name="connsiteY7" fmla="*/ 0 h 10000"/>
                  <a:gd name="connsiteX8" fmla="*/ 0 w 10007"/>
                  <a:gd name="connsiteY8" fmla="*/ 574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7" h="10000">
                    <a:moveTo>
                      <a:pt x="0" y="574"/>
                    </a:moveTo>
                    <a:cubicBezTo>
                      <a:pt x="2" y="3716"/>
                      <a:pt x="5" y="6858"/>
                      <a:pt x="7" y="10000"/>
                    </a:cubicBezTo>
                    <a:lnTo>
                      <a:pt x="9617" y="10000"/>
                    </a:lnTo>
                    <a:lnTo>
                      <a:pt x="10007" y="9279"/>
                    </a:lnTo>
                    <a:lnTo>
                      <a:pt x="9617" y="8639"/>
                    </a:lnTo>
                    <a:lnTo>
                      <a:pt x="994" y="8639"/>
                    </a:lnTo>
                    <a:cubicBezTo>
                      <a:pt x="964" y="2870"/>
                      <a:pt x="994" y="3294"/>
                      <a:pt x="994" y="622"/>
                    </a:cubicBezTo>
                    <a:cubicBezTo>
                      <a:pt x="501" y="67"/>
                      <a:pt x="924" y="545"/>
                      <a:pt x="487" y="0"/>
                    </a:cubicBezTo>
                    <a:lnTo>
                      <a:pt x="0" y="574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/>
              <a:lstStyle/>
              <a:p>
                <a:pPr fontAlgn="base">
                  <a:spcBef>
                    <a:spcPct val="30000"/>
                  </a:spcBef>
                  <a:spcAft>
                    <a:spcPct val="0"/>
                  </a:spcAft>
                </a:pPr>
                <a:endParaRPr lang="sv-SE" sz="1200" dirty="0">
                  <a:solidFill>
                    <a:srgbClr val="004B8D"/>
                  </a:solidFill>
                </a:endParaRPr>
              </a:p>
            </p:txBody>
          </p:sp>
          <p:sp>
            <p:nvSpPr>
              <p:cNvPr id="77" name="Freeform 2"/>
              <p:cNvSpPr>
                <a:spLocks/>
              </p:cNvSpPr>
              <p:nvPr/>
            </p:nvSpPr>
            <p:spPr bwMode="auto">
              <a:xfrm>
                <a:off x="2057400" y="1409700"/>
                <a:ext cx="6623050" cy="2901297"/>
              </a:xfrm>
              <a:custGeom>
                <a:avLst/>
                <a:gdLst>
                  <a:gd name="T0" fmla="*/ 2147483647 w 596"/>
                  <a:gd name="T1" fmla="*/ 2147483647 h 304"/>
                  <a:gd name="T2" fmla="*/ 2147483647 w 596"/>
                  <a:gd name="T3" fmla="*/ 2147483647 h 304"/>
                  <a:gd name="T4" fmla="*/ 2147483647 w 596"/>
                  <a:gd name="T5" fmla="*/ 2147483647 h 304"/>
                  <a:gd name="T6" fmla="*/ 2147483647 w 596"/>
                  <a:gd name="T7" fmla="*/ 2147483647 h 304"/>
                  <a:gd name="T8" fmla="*/ 2147483647 w 596"/>
                  <a:gd name="T9" fmla="*/ 0 h 304"/>
                  <a:gd name="T10" fmla="*/ 2147483647 w 596"/>
                  <a:gd name="T11" fmla="*/ 2147483647 h 304"/>
                  <a:gd name="T12" fmla="*/ 2147483647 w 596"/>
                  <a:gd name="T13" fmla="*/ 2147483647 h 304"/>
                  <a:gd name="T14" fmla="*/ 2147483647 w 596"/>
                  <a:gd name="T15" fmla="*/ 2147483647 h 304"/>
                  <a:gd name="T16" fmla="*/ 2147483647 w 596"/>
                  <a:gd name="T17" fmla="*/ 2147483647 h 304"/>
                  <a:gd name="T18" fmla="*/ 2147483647 w 596"/>
                  <a:gd name="T19" fmla="*/ 2147483647 h 304"/>
                  <a:gd name="T20" fmla="*/ 2147483647 w 596"/>
                  <a:gd name="T21" fmla="*/ 2147483647 h 304"/>
                  <a:gd name="T22" fmla="*/ 2147483647 w 596"/>
                  <a:gd name="T23" fmla="*/ 2147483647 h 304"/>
                  <a:gd name="T24" fmla="*/ 2147483647 w 596"/>
                  <a:gd name="T25" fmla="*/ 2147483647 h 304"/>
                  <a:gd name="T26" fmla="*/ 2147483647 w 596"/>
                  <a:gd name="T27" fmla="*/ 2147483647 h 304"/>
                  <a:gd name="T28" fmla="*/ 2147483647 w 596"/>
                  <a:gd name="T29" fmla="*/ 2147483647 h 304"/>
                  <a:gd name="T30" fmla="*/ 0 w 596"/>
                  <a:gd name="T31" fmla="*/ 2147483647 h 304"/>
                  <a:gd name="T32" fmla="*/ 2147483647 w 596"/>
                  <a:gd name="T33" fmla="*/ 2147483647 h 304"/>
                  <a:gd name="T34" fmla="*/ 2147483647 w 596"/>
                  <a:gd name="T35" fmla="*/ 2147483647 h 304"/>
                  <a:gd name="T36" fmla="*/ 2147483647 w 596"/>
                  <a:gd name="T37" fmla="*/ 2147483647 h 304"/>
                  <a:gd name="T38" fmla="*/ 2147483647 w 596"/>
                  <a:gd name="T39" fmla="*/ 2147483647 h 304"/>
                  <a:gd name="T40" fmla="*/ 2147483647 w 596"/>
                  <a:gd name="T41" fmla="*/ 2147483647 h 304"/>
                  <a:gd name="T42" fmla="*/ 2147483647 w 596"/>
                  <a:gd name="T43" fmla="*/ 2147483647 h 304"/>
                  <a:gd name="T44" fmla="*/ 2147483647 w 596"/>
                  <a:gd name="T45" fmla="*/ 2147483647 h 304"/>
                  <a:gd name="T46" fmla="*/ 2147483647 w 596"/>
                  <a:gd name="T47" fmla="*/ 2147483647 h 304"/>
                  <a:gd name="T48" fmla="*/ 2147483647 w 596"/>
                  <a:gd name="T49" fmla="*/ 2147483647 h 304"/>
                  <a:gd name="T50" fmla="*/ 2147483647 w 596"/>
                  <a:gd name="T51" fmla="*/ 2147483647 h 304"/>
                  <a:gd name="T52" fmla="*/ 2147483647 w 596"/>
                  <a:gd name="T53" fmla="*/ 2147483647 h 304"/>
                  <a:gd name="T54" fmla="*/ 2147483647 w 596"/>
                  <a:gd name="T55" fmla="*/ 2147483647 h 304"/>
                  <a:gd name="T56" fmla="*/ 2147483647 w 596"/>
                  <a:gd name="T57" fmla="*/ 2147483647 h 304"/>
                  <a:gd name="T58" fmla="*/ 2147483647 w 596"/>
                  <a:gd name="T59" fmla="*/ 2147483647 h 304"/>
                  <a:gd name="T60" fmla="*/ 2147483647 w 596"/>
                  <a:gd name="T61" fmla="*/ 2147483647 h 304"/>
                  <a:gd name="T62" fmla="*/ 2147483647 w 596"/>
                  <a:gd name="T63" fmla="*/ 2147483647 h 304"/>
                  <a:gd name="T64" fmla="*/ 2147483647 w 596"/>
                  <a:gd name="T65" fmla="*/ 2147483647 h 304"/>
                  <a:gd name="T66" fmla="*/ 2147483647 w 596"/>
                  <a:gd name="T67" fmla="*/ 2147483647 h 304"/>
                  <a:gd name="T68" fmla="*/ 2147483647 w 596"/>
                  <a:gd name="T69" fmla="*/ 2147483647 h 304"/>
                  <a:gd name="T70" fmla="*/ 2147483647 w 596"/>
                  <a:gd name="T71" fmla="*/ 2147483647 h 304"/>
                  <a:gd name="T72" fmla="*/ 2147483647 w 596"/>
                  <a:gd name="T73" fmla="*/ 2147483647 h 304"/>
                  <a:gd name="T74" fmla="*/ 2147483647 w 596"/>
                  <a:gd name="T75" fmla="*/ 2147483647 h 304"/>
                  <a:gd name="T76" fmla="*/ 2147483647 w 596"/>
                  <a:gd name="T77" fmla="*/ 2147483647 h 304"/>
                  <a:gd name="T78" fmla="*/ 2147483647 w 596"/>
                  <a:gd name="T79" fmla="*/ 2147483647 h 304"/>
                  <a:gd name="T80" fmla="*/ 2147483647 w 596"/>
                  <a:gd name="T81" fmla="*/ 2147483647 h 304"/>
                  <a:gd name="T82" fmla="*/ 2147483647 w 596"/>
                  <a:gd name="T83" fmla="*/ 2147483647 h 304"/>
                  <a:gd name="T84" fmla="*/ 2147483647 w 596"/>
                  <a:gd name="T85" fmla="*/ 2147483647 h 304"/>
                  <a:gd name="T86" fmla="*/ 2147483647 w 596"/>
                  <a:gd name="T87" fmla="*/ 2147483647 h 304"/>
                  <a:gd name="T88" fmla="*/ 2147483647 w 596"/>
                  <a:gd name="T89" fmla="*/ 2147483647 h 304"/>
                  <a:gd name="T90" fmla="*/ 2147483647 w 596"/>
                  <a:gd name="T91" fmla="*/ 2147483647 h 304"/>
                  <a:gd name="T92" fmla="*/ 2147483647 w 596"/>
                  <a:gd name="T93" fmla="*/ 2147483647 h 304"/>
                  <a:gd name="T94" fmla="*/ 2147483647 w 596"/>
                  <a:gd name="T95" fmla="*/ 2147483647 h 304"/>
                  <a:gd name="T96" fmla="*/ 2147483647 w 596"/>
                  <a:gd name="T97" fmla="*/ 2147483647 h 304"/>
                  <a:gd name="T98" fmla="*/ 2147483647 w 596"/>
                  <a:gd name="T99" fmla="*/ 2147483647 h 304"/>
                  <a:gd name="T100" fmla="*/ 2147483647 w 596"/>
                  <a:gd name="T101" fmla="*/ 2147483647 h 304"/>
                  <a:gd name="T102" fmla="*/ 2147483647 w 596"/>
                  <a:gd name="T103" fmla="*/ 2147483647 h 304"/>
                  <a:gd name="T104" fmla="*/ 2147483647 w 596"/>
                  <a:gd name="T105" fmla="*/ 2147483647 h 304"/>
                  <a:gd name="T106" fmla="*/ 2147483647 w 596"/>
                  <a:gd name="T107" fmla="*/ 2147483647 h 304"/>
                  <a:gd name="T108" fmla="*/ 2147483647 w 596"/>
                  <a:gd name="T109" fmla="*/ 2147483647 h 304"/>
                  <a:gd name="T110" fmla="*/ 2147483647 w 596"/>
                  <a:gd name="T111" fmla="*/ 2147483647 h 304"/>
                  <a:gd name="T112" fmla="*/ 2147483647 w 596"/>
                  <a:gd name="T113" fmla="*/ 2147483647 h 304"/>
                  <a:gd name="T114" fmla="*/ 2147483647 w 596"/>
                  <a:gd name="T115" fmla="*/ 2147483647 h 304"/>
                  <a:gd name="T116" fmla="*/ 2147483647 w 596"/>
                  <a:gd name="T117" fmla="*/ 2147483647 h 304"/>
                  <a:gd name="T118" fmla="*/ 2147483647 w 596"/>
                  <a:gd name="T119" fmla="*/ 2147483647 h 304"/>
                  <a:gd name="T120" fmla="*/ 2147483647 w 596"/>
                  <a:gd name="T121" fmla="*/ 2147483647 h 304"/>
                  <a:gd name="T122" fmla="*/ 2147483647 w 596"/>
                  <a:gd name="T123" fmla="*/ 2147483647 h 304"/>
                  <a:gd name="T124" fmla="*/ 2147483647 w 596"/>
                  <a:gd name="T125" fmla="*/ 2147483647 h 30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96"/>
                  <a:gd name="T190" fmla="*/ 0 h 304"/>
                  <a:gd name="T191" fmla="*/ 596 w 596"/>
                  <a:gd name="T192" fmla="*/ 304 h 304"/>
                  <a:gd name="connsiteX0" fmla="*/ 10000 w 10000"/>
                  <a:gd name="connsiteY0" fmla="*/ 5691 h 10000"/>
                  <a:gd name="connsiteX1" fmla="*/ 10000 w 10000"/>
                  <a:gd name="connsiteY1" fmla="*/ 1020 h 10000"/>
                  <a:gd name="connsiteX2" fmla="*/ 9950 w 10000"/>
                  <a:gd name="connsiteY2" fmla="*/ 855 h 10000"/>
                  <a:gd name="connsiteX3" fmla="*/ 9899 w 10000"/>
                  <a:gd name="connsiteY3" fmla="*/ 724 h 10000"/>
                  <a:gd name="connsiteX4" fmla="*/ 9849 w 10000"/>
                  <a:gd name="connsiteY4" fmla="*/ 559 h 10000"/>
                  <a:gd name="connsiteX5" fmla="*/ 9782 w 10000"/>
                  <a:gd name="connsiteY5" fmla="*/ 428 h 10000"/>
                  <a:gd name="connsiteX6" fmla="*/ 9732 w 10000"/>
                  <a:gd name="connsiteY6" fmla="*/ 296 h 10000"/>
                  <a:gd name="connsiteX7" fmla="*/ 9664 w 10000"/>
                  <a:gd name="connsiteY7" fmla="*/ 164 h 10000"/>
                  <a:gd name="connsiteX8" fmla="*/ 9597 w 10000"/>
                  <a:gd name="connsiteY8" fmla="*/ 0 h 10000"/>
                  <a:gd name="connsiteX9" fmla="*/ 688 w 10000"/>
                  <a:gd name="connsiteY9" fmla="*/ 164 h 10000"/>
                  <a:gd name="connsiteX10" fmla="*/ 638 w 10000"/>
                  <a:gd name="connsiteY10" fmla="*/ 296 h 10000"/>
                  <a:gd name="connsiteX11" fmla="*/ 570 w 10000"/>
                  <a:gd name="connsiteY11" fmla="*/ 428 h 10000"/>
                  <a:gd name="connsiteX12" fmla="*/ 520 w 10000"/>
                  <a:gd name="connsiteY12" fmla="*/ 559 h 10000"/>
                  <a:gd name="connsiteX13" fmla="*/ 470 w 10000"/>
                  <a:gd name="connsiteY13" fmla="*/ 724 h 10000"/>
                  <a:gd name="connsiteX14" fmla="*/ 419 w 10000"/>
                  <a:gd name="connsiteY14" fmla="*/ 855 h 10000"/>
                  <a:gd name="connsiteX15" fmla="*/ 369 w 10000"/>
                  <a:gd name="connsiteY15" fmla="*/ 1020 h 10000"/>
                  <a:gd name="connsiteX16" fmla="*/ 319 w 10000"/>
                  <a:gd name="connsiteY16" fmla="*/ 1151 h 10000"/>
                  <a:gd name="connsiteX17" fmla="*/ 285 w 10000"/>
                  <a:gd name="connsiteY17" fmla="*/ 1316 h 10000"/>
                  <a:gd name="connsiteX18" fmla="*/ 235 w 10000"/>
                  <a:gd name="connsiteY18" fmla="*/ 1480 h 10000"/>
                  <a:gd name="connsiteX19" fmla="*/ 201 w 10000"/>
                  <a:gd name="connsiteY19" fmla="*/ 1612 h 10000"/>
                  <a:gd name="connsiteX20" fmla="*/ 168 w 10000"/>
                  <a:gd name="connsiteY20" fmla="*/ 1776 h 10000"/>
                  <a:gd name="connsiteX21" fmla="*/ 134 w 10000"/>
                  <a:gd name="connsiteY21" fmla="*/ 1941 h 10000"/>
                  <a:gd name="connsiteX22" fmla="*/ 117 w 10000"/>
                  <a:gd name="connsiteY22" fmla="*/ 2105 h 10000"/>
                  <a:gd name="connsiteX23" fmla="*/ 84 w 10000"/>
                  <a:gd name="connsiteY23" fmla="*/ 2270 h 10000"/>
                  <a:gd name="connsiteX24" fmla="*/ 67 w 10000"/>
                  <a:gd name="connsiteY24" fmla="*/ 2434 h 10000"/>
                  <a:gd name="connsiteX25" fmla="*/ 50 w 10000"/>
                  <a:gd name="connsiteY25" fmla="*/ 2599 h 10000"/>
                  <a:gd name="connsiteX26" fmla="*/ 34 w 10000"/>
                  <a:gd name="connsiteY26" fmla="*/ 2763 h 10000"/>
                  <a:gd name="connsiteX27" fmla="*/ 17 w 10000"/>
                  <a:gd name="connsiteY27" fmla="*/ 2928 h 10000"/>
                  <a:gd name="connsiteX28" fmla="*/ 17 w 10000"/>
                  <a:gd name="connsiteY28" fmla="*/ 3092 h 10000"/>
                  <a:gd name="connsiteX29" fmla="*/ 0 w 10000"/>
                  <a:gd name="connsiteY29" fmla="*/ 3257 h 10000"/>
                  <a:gd name="connsiteX30" fmla="*/ 0 w 10000"/>
                  <a:gd name="connsiteY30" fmla="*/ 3421 h 10000"/>
                  <a:gd name="connsiteX31" fmla="*/ 0 w 10000"/>
                  <a:gd name="connsiteY31" fmla="*/ 3586 h 10000"/>
                  <a:gd name="connsiteX32" fmla="*/ 17 w 10000"/>
                  <a:gd name="connsiteY32" fmla="*/ 3750 h 10000"/>
                  <a:gd name="connsiteX33" fmla="*/ 17 w 10000"/>
                  <a:gd name="connsiteY33" fmla="*/ 3914 h 10000"/>
                  <a:gd name="connsiteX34" fmla="*/ 34 w 10000"/>
                  <a:gd name="connsiteY34" fmla="*/ 4079 h 10000"/>
                  <a:gd name="connsiteX35" fmla="*/ 50 w 10000"/>
                  <a:gd name="connsiteY35" fmla="*/ 4243 h 10000"/>
                  <a:gd name="connsiteX36" fmla="*/ 67 w 10000"/>
                  <a:gd name="connsiteY36" fmla="*/ 4408 h 10000"/>
                  <a:gd name="connsiteX37" fmla="*/ 84 w 10000"/>
                  <a:gd name="connsiteY37" fmla="*/ 4572 h 10000"/>
                  <a:gd name="connsiteX38" fmla="*/ 117 w 10000"/>
                  <a:gd name="connsiteY38" fmla="*/ 4737 h 10000"/>
                  <a:gd name="connsiteX39" fmla="*/ 134 w 10000"/>
                  <a:gd name="connsiteY39" fmla="*/ 4901 h 10000"/>
                  <a:gd name="connsiteX40" fmla="*/ 168 w 10000"/>
                  <a:gd name="connsiteY40" fmla="*/ 5066 h 10000"/>
                  <a:gd name="connsiteX41" fmla="*/ 201 w 10000"/>
                  <a:gd name="connsiteY41" fmla="*/ 5230 h 10000"/>
                  <a:gd name="connsiteX42" fmla="*/ 235 w 10000"/>
                  <a:gd name="connsiteY42" fmla="*/ 5362 h 10000"/>
                  <a:gd name="connsiteX43" fmla="*/ 285 w 10000"/>
                  <a:gd name="connsiteY43" fmla="*/ 5526 h 10000"/>
                  <a:gd name="connsiteX44" fmla="*/ 319 w 10000"/>
                  <a:gd name="connsiteY44" fmla="*/ 5691 h 10000"/>
                  <a:gd name="connsiteX45" fmla="*/ 369 w 10000"/>
                  <a:gd name="connsiteY45" fmla="*/ 5822 h 10000"/>
                  <a:gd name="connsiteX46" fmla="*/ 419 w 10000"/>
                  <a:gd name="connsiteY46" fmla="*/ 5987 h 10000"/>
                  <a:gd name="connsiteX47" fmla="*/ 470 w 10000"/>
                  <a:gd name="connsiteY47" fmla="*/ 6118 h 10000"/>
                  <a:gd name="connsiteX48" fmla="*/ 520 w 10000"/>
                  <a:gd name="connsiteY48" fmla="*/ 6250 h 10000"/>
                  <a:gd name="connsiteX49" fmla="*/ 570 w 10000"/>
                  <a:gd name="connsiteY49" fmla="*/ 6414 h 10000"/>
                  <a:gd name="connsiteX50" fmla="*/ 638 w 10000"/>
                  <a:gd name="connsiteY50" fmla="*/ 6546 h 10000"/>
                  <a:gd name="connsiteX51" fmla="*/ 688 w 10000"/>
                  <a:gd name="connsiteY51" fmla="*/ 6678 h 10000"/>
                  <a:gd name="connsiteX52" fmla="*/ 755 w 10000"/>
                  <a:gd name="connsiteY52" fmla="*/ 6809 h 10000"/>
                  <a:gd name="connsiteX53" fmla="*/ 822 w 10000"/>
                  <a:gd name="connsiteY53" fmla="*/ 6974 h 10000"/>
                  <a:gd name="connsiteX54" fmla="*/ 889 w 10000"/>
                  <a:gd name="connsiteY54" fmla="*/ 7105 h 10000"/>
                  <a:gd name="connsiteX55" fmla="*/ 956 w 10000"/>
                  <a:gd name="connsiteY55" fmla="*/ 7204 h 10000"/>
                  <a:gd name="connsiteX56" fmla="*/ 1040 w 10000"/>
                  <a:gd name="connsiteY56" fmla="*/ 7336 h 10000"/>
                  <a:gd name="connsiteX57" fmla="*/ 1107 w 10000"/>
                  <a:gd name="connsiteY57" fmla="*/ 7467 h 10000"/>
                  <a:gd name="connsiteX58" fmla="*/ 1191 w 10000"/>
                  <a:gd name="connsiteY58" fmla="*/ 7599 h 10000"/>
                  <a:gd name="connsiteX59" fmla="*/ 1275 w 10000"/>
                  <a:gd name="connsiteY59" fmla="*/ 7697 h 10000"/>
                  <a:gd name="connsiteX60" fmla="*/ 1342 w 10000"/>
                  <a:gd name="connsiteY60" fmla="*/ 7829 h 10000"/>
                  <a:gd name="connsiteX61" fmla="*/ 1443 w 10000"/>
                  <a:gd name="connsiteY61" fmla="*/ 7961 h 10000"/>
                  <a:gd name="connsiteX62" fmla="*/ 1527 w 10000"/>
                  <a:gd name="connsiteY62" fmla="*/ 8059 h 10000"/>
                  <a:gd name="connsiteX63" fmla="*/ 1611 w 10000"/>
                  <a:gd name="connsiteY63" fmla="*/ 8158 h 10000"/>
                  <a:gd name="connsiteX64" fmla="*/ 1695 w 10000"/>
                  <a:gd name="connsiteY64" fmla="*/ 8289 h 10000"/>
                  <a:gd name="connsiteX65" fmla="*/ 1795 w 10000"/>
                  <a:gd name="connsiteY65" fmla="*/ 8388 h 10000"/>
                  <a:gd name="connsiteX66" fmla="*/ 1896 w 10000"/>
                  <a:gd name="connsiteY66" fmla="*/ 8487 h 10000"/>
                  <a:gd name="connsiteX67" fmla="*/ 2081 w 10000"/>
                  <a:gd name="connsiteY67" fmla="*/ 8684 h 10000"/>
                  <a:gd name="connsiteX68" fmla="*/ 2282 w 10000"/>
                  <a:gd name="connsiteY68" fmla="*/ 8849 h 10000"/>
                  <a:gd name="connsiteX69" fmla="*/ 2500 w 10000"/>
                  <a:gd name="connsiteY69" fmla="*/ 9046 h 10000"/>
                  <a:gd name="connsiteX70" fmla="*/ 2718 w 10000"/>
                  <a:gd name="connsiteY70" fmla="*/ 9178 h 10000"/>
                  <a:gd name="connsiteX71" fmla="*/ 2936 w 10000"/>
                  <a:gd name="connsiteY71" fmla="*/ 9342 h 10000"/>
                  <a:gd name="connsiteX72" fmla="*/ 3171 w 10000"/>
                  <a:gd name="connsiteY72" fmla="*/ 9474 h 10000"/>
                  <a:gd name="connsiteX73" fmla="*/ 3406 w 10000"/>
                  <a:gd name="connsiteY73" fmla="*/ 9572 h 10000"/>
                  <a:gd name="connsiteX74" fmla="*/ 3641 w 10000"/>
                  <a:gd name="connsiteY74" fmla="*/ 9671 h 10000"/>
                  <a:gd name="connsiteX75" fmla="*/ 3893 w 10000"/>
                  <a:gd name="connsiteY75" fmla="*/ 9770 h 10000"/>
                  <a:gd name="connsiteX76" fmla="*/ 4128 w 10000"/>
                  <a:gd name="connsiteY76" fmla="*/ 9836 h 10000"/>
                  <a:gd name="connsiteX77" fmla="*/ 4262 w 10000"/>
                  <a:gd name="connsiteY77" fmla="*/ 9868 h 10000"/>
                  <a:gd name="connsiteX78" fmla="*/ 4396 w 10000"/>
                  <a:gd name="connsiteY78" fmla="*/ 9901 h 10000"/>
                  <a:gd name="connsiteX79" fmla="*/ 4513 w 10000"/>
                  <a:gd name="connsiteY79" fmla="*/ 9934 h 10000"/>
                  <a:gd name="connsiteX80" fmla="*/ 4648 w 10000"/>
                  <a:gd name="connsiteY80" fmla="*/ 9934 h 10000"/>
                  <a:gd name="connsiteX81" fmla="*/ 4782 w 10000"/>
                  <a:gd name="connsiteY81" fmla="*/ 9967 h 10000"/>
                  <a:gd name="connsiteX82" fmla="*/ 4916 w 10000"/>
                  <a:gd name="connsiteY82" fmla="*/ 9967 h 10000"/>
                  <a:gd name="connsiteX83" fmla="*/ 5050 w 10000"/>
                  <a:gd name="connsiteY83" fmla="*/ 9967 h 10000"/>
                  <a:gd name="connsiteX84" fmla="*/ 5185 w 10000"/>
                  <a:gd name="connsiteY84" fmla="*/ 10000 h 10000"/>
                  <a:gd name="connsiteX85" fmla="*/ 5319 w 10000"/>
                  <a:gd name="connsiteY85" fmla="*/ 9967 h 10000"/>
                  <a:gd name="connsiteX86" fmla="*/ 5453 w 10000"/>
                  <a:gd name="connsiteY86" fmla="*/ 9967 h 10000"/>
                  <a:gd name="connsiteX87" fmla="*/ 5570 w 10000"/>
                  <a:gd name="connsiteY87" fmla="*/ 9967 h 10000"/>
                  <a:gd name="connsiteX88" fmla="*/ 5705 w 10000"/>
                  <a:gd name="connsiteY88" fmla="*/ 9934 h 10000"/>
                  <a:gd name="connsiteX89" fmla="*/ 5839 w 10000"/>
                  <a:gd name="connsiteY89" fmla="*/ 9934 h 10000"/>
                  <a:gd name="connsiteX90" fmla="*/ 5973 w 10000"/>
                  <a:gd name="connsiteY90" fmla="*/ 9901 h 10000"/>
                  <a:gd name="connsiteX91" fmla="*/ 6091 w 10000"/>
                  <a:gd name="connsiteY91" fmla="*/ 9868 h 10000"/>
                  <a:gd name="connsiteX92" fmla="*/ 6225 w 10000"/>
                  <a:gd name="connsiteY92" fmla="*/ 9836 h 10000"/>
                  <a:gd name="connsiteX93" fmla="*/ 6477 w 10000"/>
                  <a:gd name="connsiteY93" fmla="*/ 9770 h 10000"/>
                  <a:gd name="connsiteX94" fmla="*/ 6711 w 10000"/>
                  <a:gd name="connsiteY94" fmla="*/ 9671 h 10000"/>
                  <a:gd name="connsiteX95" fmla="*/ 6963 w 10000"/>
                  <a:gd name="connsiteY95" fmla="*/ 9572 h 10000"/>
                  <a:gd name="connsiteX96" fmla="*/ 7198 w 10000"/>
                  <a:gd name="connsiteY96" fmla="*/ 9474 h 10000"/>
                  <a:gd name="connsiteX97" fmla="*/ 7416 w 10000"/>
                  <a:gd name="connsiteY97" fmla="*/ 9342 h 10000"/>
                  <a:gd name="connsiteX98" fmla="*/ 7651 w 10000"/>
                  <a:gd name="connsiteY98" fmla="*/ 9178 h 10000"/>
                  <a:gd name="connsiteX99" fmla="*/ 7852 w 10000"/>
                  <a:gd name="connsiteY99" fmla="*/ 9046 h 10000"/>
                  <a:gd name="connsiteX100" fmla="*/ 8070 w 10000"/>
                  <a:gd name="connsiteY100" fmla="*/ 8849 h 10000"/>
                  <a:gd name="connsiteX101" fmla="*/ 8272 w 10000"/>
                  <a:gd name="connsiteY101" fmla="*/ 8684 h 10000"/>
                  <a:gd name="connsiteX102" fmla="*/ 8473 w 10000"/>
                  <a:gd name="connsiteY102" fmla="*/ 8487 h 10000"/>
                  <a:gd name="connsiteX103" fmla="*/ 8557 w 10000"/>
                  <a:gd name="connsiteY103" fmla="*/ 8388 h 10000"/>
                  <a:gd name="connsiteX104" fmla="*/ 8658 w 10000"/>
                  <a:gd name="connsiteY104" fmla="*/ 8289 h 10000"/>
                  <a:gd name="connsiteX105" fmla="*/ 8742 w 10000"/>
                  <a:gd name="connsiteY105" fmla="*/ 8158 h 10000"/>
                  <a:gd name="connsiteX106" fmla="*/ 8842 w 10000"/>
                  <a:gd name="connsiteY106" fmla="*/ 8059 h 10000"/>
                  <a:gd name="connsiteX107" fmla="*/ 8926 w 10000"/>
                  <a:gd name="connsiteY107" fmla="*/ 7961 h 10000"/>
                  <a:gd name="connsiteX108" fmla="*/ 9010 w 10000"/>
                  <a:gd name="connsiteY108" fmla="*/ 7829 h 10000"/>
                  <a:gd name="connsiteX109" fmla="*/ 9094 w 10000"/>
                  <a:gd name="connsiteY109" fmla="*/ 7697 h 10000"/>
                  <a:gd name="connsiteX110" fmla="*/ 9178 w 10000"/>
                  <a:gd name="connsiteY110" fmla="*/ 7599 h 10000"/>
                  <a:gd name="connsiteX111" fmla="*/ 9245 w 10000"/>
                  <a:gd name="connsiteY111" fmla="*/ 7467 h 10000"/>
                  <a:gd name="connsiteX112" fmla="*/ 9329 w 10000"/>
                  <a:gd name="connsiteY112" fmla="*/ 7336 h 10000"/>
                  <a:gd name="connsiteX113" fmla="*/ 9396 w 10000"/>
                  <a:gd name="connsiteY113" fmla="*/ 7204 h 10000"/>
                  <a:gd name="connsiteX114" fmla="*/ 9463 w 10000"/>
                  <a:gd name="connsiteY114" fmla="*/ 7105 h 10000"/>
                  <a:gd name="connsiteX115" fmla="*/ 9530 w 10000"/>
                  <a:gd name="connsiteY115" fmla="*/ 6974 h 10000"/>
                  <a:gd name="connsiteX116" fmla="*/ 9597 w 10000"/>
                  <a:gd name="connsiteY116" fmla="*/ 6809 h 10000"/>
                  <a:gd name="connsiteX117" fmla="*/ 9664 w 10000"/>
                  <a:gd name="connsiteY117" fmla="*/ 6678 h 10000"/>
                  <a:gd name="connsiteX118" fmla="*/ 9732 w 10000"/>
                  <a:gd name="connsiteY118" fmla="*/ 6546 h 10000"/>
                  <a:gd name="connsiteX119" fmla="*/ 9782 w 10000"/>
                  <a:gd name="connsiteY119" fmla="*/ 6414 h 10000"/>
                  <a:gd name="connsiteX120" fmla="*/ 9849 w 10000"/>
                  <a:gd name="connsiteY120" fmla="*/ 6250 h 10000"/>
                  <a:gd name="connsiteX121" fmla="*/ 9899 w 10000"/>
                  <a:gd name="connsiteY121" fmla="*/ 6118 h 10000"/>
                  <a:gd name="connsiteX122" fmla="*/ 9950 w 10000"/>
                  <a:gd name="connsiteY122" fmla="*/ 5987 h 10000"/>
                  <a:gd name="connsiteX123" fmla="*/ 10000 w 10000"/>
                  <a:gd name="connsiteY123" fmla="*/ 5822 h 10000"/>
                  <a:gd name="connsiteX124" fmla="*/ 10000 w 10000"/>
                  <a:gd name="connsiteY124" fmla="*/ 5691 h 10000"/>
                  <a:gd name="connsiteX0" fmla="*/ 10816 w 10816"/>
                  <a:gd name="connsiteY0" fmla="*/ 5691 h 10000"/>
                  <a:gd name="connsiteX1" fmla="*/ 10816 w 10816"/>
                  <a:gd name="connsiteY1" fmla="*/ 1020 h 10000"/>
                  <a:gd name="connsiteX2" fmla="*/ 10766 w 10816"/>
                  <a:gd name="connsiteY2" fmla="*/ 855 h 10000"/>
                  <a:gd name="connsiteX3" fmla="*/ 10715 w 10816"/>
                  <a:gd name="connsiteY3" fmla="*/ 724 h 10000"/>
                  <a:gd name="connsiteX4" fmla="*/ 10665 w 10816"/>
                  <a:gd name="connsiteY4" fmla="*/ 559 h 10000"/>
                  <a:gd name="connsiteX5" fmla="*/ 10598 w 10816"/>
                  <a:gd name="connsiteY5" fmla="*/ 428 h 10000"/>
                  <a:gd name="connsiteX6" fmla="*/ 10548 w 10816"/>
                  <a:gd name="connsiteY6" fmla="*/ 296 h 10000"/>
                  <a:gd name="connsiteX7" fmla="*/ 10480 w 10816"/>
                  <a:gd name="connsiteY7" fmla="*/ 164 h 10000"/>
                  <a:gd name="connsiteX8" fmla="*/ 10413 w 10816"/>
                  <a:gd name="connsiteY8" fmla="*/ 0 h 10000"/>
                  <a:gd name="connsiteX9" fmla="*/ 1504 w 10816"/>
                  <a:gd name="connsiteY9" fmla="*/ 164 h 10000"/>
                  <a:gd name="connsiteX10" fmla="*/ 1386 w 10816"/>
                  <a:gd name="connsiteY10" fmla="*/ 428 h 10000"/>
                  <a:gd name="connsiteX11" fmla="*/ 1336 w 10816"/>
                  <a:gd name="connsiteY11" fmla="*/ 559 h 10000"/>
                  <a:gd name="connsiteX12" fmla="*/ 1286 w 10816"/>
                  <a:gd name="connsiteY12" fmla="*/ 724 h 10000"/>
                  <a:gd name="connsiteX13" fmla="*/ 1235 w 10816"/>
                  <a:gd name="connsiteY13" fmla="*/ 855 h 10000"/>
                  <a:gd name="connsiteX14" fmla="*/ 1185 w 10816"/>
                  <a:gd name="connsiteY14" fmla="*/ 1020 h 10000"/>
                  <a:gd name="connsiteX15" fmla="*/ 1135 w 10816"/>
                  <a:gd name="connsiteY15" fmla="*/ 1151 h 10000"/>
                  <a:gd name="connsiteX16" fmla="*/ 1101 w 10816"/>
                  <a:gd name="connsiteY16" fmla="*/ 1316 h 10000"/>
                  <a:gd name="connsiteX17" fmla="*/ 1051 w 10816"/>
                  <a:gd name="connsiteY17" fmla="*/ 1480 h 10000"/>
                  <a:gd name="connsiteX18" fmla="*/ 1017 w 10816"/>
                  <a:gd name="connsiteY18" fmla="*/ 1612 h 10000"/>
                  <a:gd name="connsiteX19" fmla="*/ 984 w 10816"/>
                  <a:gd name="connsiteY19" fmla="*/ 1776 h 10000"/>
                  <a:gd name="connsiteX20" fmla="*/ 950 w 10816"/>
                  <a:gd name="connsiteY20" fmla="*/ 1941 h 10000"/>
                  <a:gd name="connsiteX21" fmla="*/ 933 w 10816"/>
                  <a:gd name="connsiteY21" fmla="*/ 2105 h 10000"/>
                  <a:gd name="connsiteX22" fmla="*/ 900 w 10816"/>
                  <a:gd name="connsiteY22" fmla="*/ 2270 h 10000"/>
                  <a:gd name="connsiteX23" fmla="*/ 883 w 10816"/>
                  <a:gd name="connsiteY23" fmla="*/ 2434 h 10000"/>
                  <a:gd name="connsiteX24" fmla="*/ 866 w 10816"/>
                  <a:gd name="connsiteY24" fmla="*/ 2599 h 10000"/>
                  <a:gd name="connsiteX25" fmla="*/ 850 w 10816"/>
                  <a:gd name="connsiteY25" fmla="*/ 2763 h 10000"/>
                  <a:gd name="connsiteX26" fmla="*/ 833 w 10816"/>
                  <a:gd name="connsiteY26" fmla="*/ 2928 h 10000"/>
                  <a:gd name="connsiteX27" fmla="*/ 833 w 10816"/>
                  <a:gd name="connsiteY27" fmla="*/ 3092 h 10000"/>
                  <a:gd name="connsiteX28" fmla="*/ 816 w 10816"/>
                  <a:gd name="connsiteY28" fmla="*/ 3257 h 10000"/>
                  <a:gd name="connsiteX29" fmla="*/ 816 w 10816"/>
                  <a:gd name="connsiteY29" fmla="*/ 3421 h 10000"/>
                  <a:gd name="connsiteX30" fmla="*/ 816 w 10816"/>
                  <a:gd name="connsiteY30" fmla="*/ 3586 h 10000"/>
                  <a:gd name="connsiteX31" fmla="*/ 833 w 10816"/>
                  <a:gd name="connsiteY31" fmla="*/ 3750 h 10000"/>
                  <a:gd name="connsiteX32" fmla="*/ 833 w 10816"/>
                  <a:gd name="connsiteY32" fmla="*/ 3914 h 10000"/>
                  <a:gd name="connsiteX33" fmla="*/ 850 w 10816"/>
                  <a:gd name="connsiteY33" fmla="*/ 4079 h 10000"/>
                  <a:gd name="connsiteX34" fmla="*/ 866 w 10816"/>
                  <a:gd name="connsiteY34" fmla="*/ 4243 h 10000"/>
                  <a:gd name="connsiteX35" fmla="*/ 883 w 10816"/>
                  <a:gd name="connsiteY35" fmla="*/ 4408 h 10000"/>
                  <a:gd name="connsiteX36" fmla="*/ 900 w 10816"/>
                  <a:gd name="connsiteY36" fmla="*/ 4572 h 10000"/>
                  <a:gd name="connsiteX37" fmla="*/ 933 w 10816"/>
                  <a:gd name="connsiteY37" fmla="*/ 4737 h 10000"/>
                  <a:gd name="connsiteX38" fmla="*/ 950 w 10816"/>
                  <a:gd name="connsiteY38" fmla="*/ 4901 h 10000"/>
                  <a:gd name="connsiteX39" fmla="*/ 984 w 10816"/>
                  <a:gd name="connsiteY39" fmla="*/ 5066 h 10000"/>
                  <a:gd name="connsiteX40" fmla="*/ 1017 w 10816"/>
                  <a:gd name="connsiteY40" fmla="*/ 5230 h 10000"/>
                  <a:gd name="connsiteX41" fmla="*/ 1051 w 10816"/>
                  <a:gd name="connsiteY41" fmla="*/ 5362 h 10000"/>
                  <a:gd name="connsiteX42" fmla="*/ 1101 w 10816"/>
                  <a:gd name="connsiteY42" fmla="*/ 5526 h 10000"/>
                  <a:gd name="connsiteX43" fmla="*/ 1135 w 10816"/>
                  <a:gd name="connsiteY43" fmla="*/ 5691 h 10000"/>
                  <a:gd name="connsiteX44" fmla="*/ 1185 w 10816"/>
                  <a:gd name="connsiteY44" fmla="*/ 5822 h 10000"/>
                  <a:gd name="connsiteX45" fmla="*/ 1235 w 10816"/>
                  <a:gd name="connsiteY45" fmla="*/ 5987 h 10000"/>
                  <a:gd name="connsiteX46" fmla="*/ 1286 w 10816"/>
                  <a:gd name="connsiteY46" fmla="*/ 6118 h 10000"/>
                  <a:gd name="connsiteX47" fmla="*/ 1336 w 10816"/>
                  <a:gd name="connsiteY47" fmla="*/ 6250 h 10000"/>
                  <a:gd name="connsiteX48" fmla="*/ 1386 w 10816"/>
                  <a:gd name="connsiteY48" fmla="*/ 6414 h 10000"/>
                  <a:gd name="connsiteX49" fmla="*/ 1454 w 10816"/>
                  <a:gd name="connsiteY49" fmla="*/ 6546 h 10000"/>
                  <a:gd name="connsiteX50" fmla="*/ 1504 w 10816"/>
                  <a:gd name="connsiteY50" fmla="*/ 6678 h 10000"/>
                  <a:gd name="connsiteX51" fmla="*/ 1571 w 10816"/>
                  <a:gd name="connsiteY51" fmla="*/ 6809 h 10000"/>
                  <a:gd name="connsiteX52" fmla="*/ 1638 w 10816"/>
                  <a:gd name="connsiteY52" fmla="*/ 6974 h 10000"/>
                  <a:gd name="connsiteX53" fmla="*/ 1705 w 10816"/>
                  <a:gd name="connsiteY53" fmla="*/ 7105 h 10000"/>
                  <a:gd name="connsiteX54" fmla="*/ 1772 w 10816"/>
                  <a:gd name="connsiteY54" fmla="*/ 7204 h 10000"/>
                  <a:gd name="connsiteX55" fmla="*/ 1856 w 10816"/>
                  <a:gd name="connsiteY55" fmla="*/ 7336 h 10000"/>
                  <a:gd name="connsiteX56" fmla="*/ 1923 w 10816"/>
                  <a:gd name="connsiteY56" fmla="*/ 7467 h 10000"/>
                  <a:gd name="connsiteX57" fmla="*/ 2007 w 10816"/>
                  <a:gd name="connsiteY57" fmla="*/ 7599 h 10000"/>
                  <a:gd name="connsiteX58" fmla="*/ 2091 w 10816"/>
                  <a:gd name="connsiteY58" fmla="*/ 7697 h 10000"/>
                  <a:gd name="connsiteX59" fmla="*/ 2158 w 10816"/>
                  <a:gd name="connsiteY59" fmla="*/ 7829 h 10000"/>
                  <a:gd name="connsiteX60" fmla="*/ 2259 w 10816"/>
                  <a:gd name="connsiteY60" fmla="*/ 7961 h 10000"/>
                  <a:gd name="connsiteX61" fmla="*/ 2343 w 10816"/>
                  <a:gd name="connsiteY61" fmla="*/ 8059 h 10000"/>
                  <a:gd name="connsiteX62" fmla="*/ 2427 w 10816"/>
                  <a:gd name="connsiteY62" fmla="*/ 8158 h 10000"/>
                  <a:gd name="connsiteX63" fmla="*/ 2511 w 10816"/>
                  <a:gd name="connsiteY63" fmla="*/ 8289 h 10000"/>
                  <a:gd name="connsiteX64" fmla="*/ 2611 w 10816"/>
                  <a:gd name="connsiteY64" fmla="*/ 8388 h 10000"/>
                  <a:gd name="connsiteX65" fmla="*/ 2712 w 10816"/>
                  <a:gd name="connsiteY65" fmla="*/ 8487 h 10000"/>
                  <a:gd name="connsiteX66" fmla="*/ 2897 w 10816"/>
                  <a:gd name="connsiteY66" fmla="*/ 8684 h 10000"/>
                  <a:gd name="connsiteX67" fmla="*/ 3098 w 10816"/>
                  <a:gd name="connsiteY67" fmla="*/ 8849 h 10000"/>
                  <a:gd name="connsiteX68" fmla="*/ 3316 w 10816"/>
                  <a:gd name="connsiteY68" fmla="*/ 9046 h 10000"/>
                  <a:gd name="connsiteX69" fmla="*/ 3534 w 10816"/>
                  <a:gd name="connsiteY69" fmla="*/ 9178 h 10000"/>
                  <a:gd name="connsiteX70" fmla="*/ 3752 w 10816"/>
                  <a:gd name="connsiteY70" fmla="*/ 9342 h 10000"/>
                  <a:gd name="connsiteX71" fmla="*/ 3987 w 10816"/>
                  <a:gd name="connsiteY71" fmla="*/ 9474 h 10000"/>
                  <a:gd name="connsiteX72" fmla="*/ 4222 w 10816"/>
                  <a:gd name="connsiteY72" fmla="*/ 9572 h 10000"/>
                  <a:gd name="connsiteX73" fmla="*/ 4457 w 10816"/>
                  <a:gd name="connsiteY73" fmla="*/ 9671 h 10000"/>
                  <a:gd name="connsiteX74" fmla="*/ 4709 w 10816"/>
                  <a:gd name="connsiteY74" fmla="*/ 9770 h 10000"/>
                  <a:gd name="connsiteX75" fmla="*/ 4944 w 10816"/>
                  <a:gd name="connsiteY75" fmla="*/ 9836 h 10000"/>
                  <a:gd name="connsiteX76" fmla="*/ 5078 w 10816"/>
                  <a:gd name="connsiteY76" fmla="*/ 9868 h 10000"/>
                  <a:gd name="connsiteX77" fmla="*/ 5212 w 10816"/>
                  <a:gd name="connsiteY77" fmla="*/ 9901 h 10000"/>
                  <a:gd name="connsiteX78" fmla="*/ 5329 w 10816"/>
                  <a:gd name="connsiteY78" fmla="*/ 9934 h 10000"/>
                  <a:gd name="connsiteX79" fmla="*/ 5464 w 10816"/>
                  <a:gd name="connsiteY79" fmla="*/ 9934 h 10000"/>
                  <a:gd name="connsiteX80" fmla="*/ 5598 w 10816"/>
                  <a:gd name="connsiteY80" fmla="*/ 9967 h 10000"/>
                  <a:gd name="connsiteX81" fmla="*/ 5732 w 10816"/>
                  <a:gd name="connsiteY81" fmla="*/ 9967 h 10000"/>
                  <a:gd name="connsiteX82" fmla="*/ 5866 w 10816"/>
                  <a:gd name="connsiteY82" fmla="*/ 9967 h 10000"/>
                  <a:gd name="connsiteX83" fmla="*/ 6001 w 10816"/>
                  <a:gd name="connsiteY83" fmla="*/ 10000 h 10000"/>
                  <a:gd name="connsiteX84" fmla="*/ 6135 w 10816"/>
                  <a:gd name="connsiteY84" fmla="*/ 9967 h 10000"/>
                  <a:gd name="connsiteX85" fmla="*/ 6269 w 10816"/>
                  <a:gd name="connsiteY85" fmla="*/ 9967 h 10000"/>
                  <a:gd name="connsiteX86" fmla="*/ 6386 w 10816"/>
                  <a:gd name="connsiteY86" fmla="*/ 9967 h 10000"/>
                  <a:gd name="connsiteX87" fmla="*/ 6521 w 10816"/>
                  <a:gd name="connsiteY87" fmla="*/ 9934 h 10000"/>
                  <a:gd name="connsiteX88" fmla="*/ 6655 w 10816"/>
                  <a:gd name="connsiteY88" fmla="*/ 9934 h 10000"/>
                  <a:gd name="connsiteX89" fmla="*/ 6789 w 10816"/>
                  <a:gd name="connsiteY89" fmla="*/ 9901 h 10000"/>
                  <a:gd name="connsiteX90" fmla="*/ 6907 w 10816"/>
                  <a:gd name="connsiteY90" fmla="*/ 9868 h 10000"/>
                  <a:gd name="connsiteX91" fmla="*/ 7041 w 10816"/>
                  <a:gd name="connsiteY91" fmla="*/ 9836 h 10000"/>
                  <a:gd name="connsiteX92" fmla="*/ 7293 w 10816"/>
                  <a:gd name="connsiteY92" fmla="*/ 9770 h 10000"/>
                  <a:gd name="connsiteX93" fmla="*/ 7527 w 10816"/>
                  <a:gd name="connsiteY93" fmla="*/ 9671 h 10000"/>
                  <a:gd name="connsiteX94" fmla="*/ 7779 w 10816"/>
                  <a:gd name="connsiteY94" fmla="*/ 9572 h 10000"/>
                  <a:gd name="connsiteX95" fmla="*/ 8014 w 10816"/>
                  <a:gd name="connsiteY95" fmla="*/ 9474 h 10000"/>
                  <a:gd name="connsiteX96" fmla="*/ 8232 w 10816"/>
                  <a:gd name="connsiteY96" fmla="*/ 9342 h 10000"/>
                  <a:gd name="connsiteX97" fmla="*/ 8467 w 10816"/>
                  <a:gd name="connsiteY97" fmla="*/ 9178 h 10000"/>
                  <a:gd name="connsiteX98" fmla="*/ 8668 w 10816"/>
                  <a:gd name="connsiteY98" fmla="*/ 9046 h 10000"/>
                  <a:gd name="connsiteX99" fmla="*/ 8886 w 10816"/>
                  <a:gd name="connsiteY99" fmla="*/ 8849 h 10000"/>
                  <a:gd name="connsiteX100" fmla="*/ 9088 w 10816"/>
                  <a:gd name="connsiteY100" fmla="*/ 8684 h 10000"/>
                  <a:gd name="connsiteX101" fmla="*/ 9289 w 10816"/>
                  <a:gd name="connsiteY101" fmla="*/ 8487 h 10000"/>
                  <a:gd name="connsiteX102" fmla="*/ 9373 w 10816"/>
                  <a:gd name="connsiteY102" fmla="*/ 8388 h 10000"/>
                  <a:gd name="connsiteX103" fmla="*/ 9474 w 10816"/>
                  <a:gd name="connsiteY103" fmla="*/ 8289 h 10000"/>
                  <a:gd name="connsiteX104" fmla="*/ 9558 w 10816"/>
                  <a:gd name="connsiteY104" fmla="*/ 8158 h 10000"/>
                  <a:gd name="connsiteX105" fmla="*/ 9658 w 10816"/>
                  <a:gd name="connsiteY105" fmla="*/ 8059 h 10000"/>
                  <a:gd name="connsiteX106" fmla="*/ 9742 w 10816"/>
                  <a:gd name="connsiteY106" fmla="*/ 7961 h 10000"/>
                  <a:gd name="connsiteX107" fmla="*/ 9826 w 10816"/>
                  <a:gd name="connsiteY107" fmla="*/ 7829 h 10000"/>
                  <a:gd name="connsiteX108" fmla="*/ 9910 w 10816"/>
                  <a:gd name="connsiteY108" fmla="*/ 7697 h 10000"/>
                  <a:gd name="connsiteX109" fmla="*/ 9994 w 10816"/>
                  <a:gd name="connsiteY109" fmla="*/ 7599 h 10000"/>
                  <a:gd name="connsiteX110" fmla="*/ 10061 w 10816"/>
                  <a:gd name="connsiteY110" fmla="*/ 7467 h 10000"/>
                  <a:gd name="connsiteX111" fmla="*/ 10145 w 10816"/>
                  <a:gd name="connsiteY111" fmla="*/ 7336 h 10000"/>
                  <a:gd name="connsiteX112" fmla="*/ 10212 w 10816"/>
                  <a:gd name="connsiteY112" fmla="*/ 7204 h 10000"/>
                  <a:gd name="connsiteX113" fmla="*/ 10279 w 10816"/>
                  <a:gd name="connsiteY113" fmla="*/ 7105 h 10000"/>
                  <a:gd name="connsiteX114" fmla="*/ 10346 w 10816"/>
                  <a:gd name="connsiteY114" fmla="*/ 6974 h 10000"/>
                  <a:gd name="connsiteX115" fmla="*/ 10413 w 10816"/>
                  <a:gd name="connsiteY115" fmla="*/ 6809 h 10000"/>
                  <a:gd name="connsiteX116" fmla="*/ 10480 w 10816"/>
                  <a:gd name="connsiteY116" fmla="*/ 6678 h 10000"/>
                  <a:gd name="connsiteX117" fmla="*/ 10548 w 10816"/>
                  <a:gd name="connsiteY117" fmla="*/ 6546 h 10000"/>
                  <a:gd name="connsiteX118" fmla="*/ 10598 w 10816"/>
                  <a:gd name="connsiteY118" fmla="*/ 6414 h 10000"/>
                  <a:gd name="connsiteX119" fmla="*/ 10665 w 10816"/>
                  <a:gd name="connsiteY119" fmla="*/ 6250 h 10000"/>
                  <a:gd name="connsiteX120" fmla="*/ 10715 w 10816"/>
                  <a:gd name="connsiteY120" fmla="*/ 6118 h 10000"/>
                  <a:gd name="connsiteX121" fmla="*/ 10766 w 10816"/>
                  <a:gd name="connsiteY121" fmla="*/ 5987 h 10000"/>
                  <a:gd name="connsiteX122" fmla="*/ 10816 w 10816"/>
                  <a:gd name="connsiteY122" fmla="*/ 5822 h 10000"/>
                  <a:gd name="connsiteX123" fmla="*/ 10816 w 10816"/>
                  <a:gd name="connsiteY123" fmla="*/ 5691 h 10000"/>
                  <a:gd name="connsiteX0" fmla="*/ 10000 w 10000"/>
                  <a:gd name="connsiteY0" fmla="*/ 5691 h 10000"/>
                  <a:gd name="connsiteX1" fmla="*/ 10000 w 10000"/>
                  <a:gd name="connsiteY1" fmla="*/ 1020 h 10000"/>
                  <a:gd name="connsiteX2" fmla="*/ 9950 w 10000"/>
                  <a:gd name="connsiteY2" fmla="*/ 855 h 10000"/>
                  <a:gd name="connsiteX3" fmla="*/ 9899 w 10000"/>
                  <a:gd name="connsiteY3" fmla="*/ 724 h 10000"/>
                  <a:gd name="connsiteX4" fmla="*/ 9849 w 10000"/>
                  <a:gd name="connsiteY4" fmla="*/ 559 h 10000"/>
                  <a:gd name="connsiteX5" fmla="*/ 9782 w 10000"/>
                  <a:gd name="connsiteY5" fmla="*/ 428 h 10000"/>
                  <a:gd name="connsiteX6" fmla="*/ 9732 w 10000"/>
                  <a:gd name="connsiteY6" fmla="*/ 296 h 10000"/>
                  <a:gd name="connsiteX7" fmla="*/ 9664 w 10000"/>
                  <a:gd name="connsiteY7" fmla="*/ 164 h 10000"/>
                  <a:gd name="connsiteX8" fmla="*/ 9597 w 10000"/>
                  <a:gd name="connsiteY8" fmla="*/ 0 h 10000"/>
                  <a:gd name="connsiteX9" fmla="*/ 570 w 10000"/>
                  <a:gd name="connsiteY9" fmla="*/ 428 h 10000"/>
                  <a:gd name="connsiteX10" fmla="*/ 520 w 10000"/>
                  <a:gd name="connsiteY10" fmla="*/ 559 h 10000"/>
                  <a:gd name="connsiteX11" fmla="*/ 470 w 10000"/>
                  <a:gd name="connsiteY11" fmla="*/ 724 h 10000"/>
                  <a:gd name="connsiteX12" fmla="*/ 419 w 10000"/>
                  <a:gd name="connsiteY12" fmla="*/ 855 h 10000"/>
                  <a:gd name="connsiteX13" fmla="*/ 369 w 10000"/>
                  <a:gd name="connsiteY13" fmla="*/ 1020 h 10000"/>
                  <a:gd name="connsiteX14" fmla="*/ 319 w 10000"/>
                  <a:gd name="connsiteY14" fmla="*/ 1151 h 10000"/>
                  <a:gd name="connsiteX15" fmla="*/ 285 w 10000"/>
                  <a:gd name="connsiteY15" fmla="*/ 1316 h 10000"/>
                  <a:gd name="connsiteX16" fmla="*/ 235 w 10000"/>
                  <a:gd name="connsiteY16" fmla="*/ 1480 h 10000"/>
                  <a:gd name="connsiteX17" fmla="*/ 201 w 10000"/>
                  <a:gd name="connsiteY17" fmla="*/ 1612 h 10000"/>
                  <a:gd name="connsiteX18" fmla="*/ 168 w 10000"/>
                  <a:gd name="connsiteY18" fmla="*/ 1776 h 10000"/>
                  <a:gd name="connsiteX19" fmla="*/ 134 w 10000"/>
                  <a:gd name="connsiteY19" fmla="*/ 1941 h 10000"/>
                  <a:gd name="connsiteX20" fmla="*/ 117 w 10000"/>
                  <a:gd name="connsiteY20" fmla="*/ 2105 h 10000"/>
                  <a:gd name="connsiteX21" fmla="*/ 84 w 10000"/>
                  <a:gd name="connsiteY21" fmla="*/ 2270 h 10000"/>
                  <a:gd name="connsiteX22" fmla="*/ 67 w 10000"/>
                  <a:gd name="connsiteY22" fmla="*/ 2434 h 10000"/>
                  <a:gd name="connsiteX23" fmla="*/ 50 w 10000"/>
                  <a:gd name="connsiteY23" fmla="*/ 2599 h 10000"/>
                  <a:gd name="connsiteX24" fmla="*/ 34 w 10000"/>
                  <a:gd name="connsiteY24" fmla="*/ 2763 h 10000"/>
                  <a:gd name="connsiteX25" fmla="*/ 17 w 10000"/>
                  <a:gd name="connsiteY25" fmla="*/ 2928 h 10000"/>
                  <a:gd name="connsiteX26" fmla="*/ 17 w 10000"/>
                  <a:gd name="connsiteY26" fmla="*/ 3092 h 10000"/>
                  <a:gd name="connsiteX27" fmla="*/ 0 w 10000"/>
                  <a:gd name="connsiteY27" fmla="*/ 3257 h 10000"/>
                  <a:gd name="connsiteX28" fmla="*/ 0 w 10000"/>
                  <a:gd name="connsiteY28" fmla="*/ 3421 h 10000"/>
                  <a:gd name="connsiteX29" fmla="*/ 0 w 10000"/>
                  <a:gd name="connsiteY29" fmla="*/ 3586 h 10000"/>
                  <a:gd name="connsiteX30" fmla="*/ 17 w 10000"/>
                  <a:gd name="connsiteY30" fmla="*/ 3750 h 10000"/>
                  <a:gd name="connsiteX31" fmla="*/ 17 w 10000"/>
                  <a:gd name="connsiteY31" fmla="*/ 3914 h 10000"/>
                  <a:gd name="connsiteX32" fmla="*/ 34 w 10000"/>
                  <a:gd name="connsiteY32" fmla="*/ 4079 h 10000"/>
                  <a:gd name="connsiteX33" fmla="*/ 50 w 10000"/>
                  <a:gd name="connsiteY33" fmla="*/ 4243 h 10000"/>
                  <a:gd name="connsiteX34" fmla="*/ 67 w 10000"/>
                  <a:gd name="connsiteY34" fmla="*/ 4408 h 10000"/>
                  <a:gd name="connsiteX35" fmla="*/ 84 w 10000"/>
                  <a:gd name="connsiteY35" fmla="*/ 4572 h 10000"/>
                  <a:gd name="connsiteX36" fmla="*/ 117 w 10000"/>
                  <a:gd name="connsiteY36" fmla="*/ 4737 h 10000"/>
                  <a:gd name="connsiteX37" fmla="*/ 134 w 10000"/>
                  <a:gd name="connsiteY37" fmla="*/ 4901 h 10000"/>
                  <a:gd name="connsiteX38" fmla="*/ 168 w 10000"/>
                  <a:gd name="connsiteY38" fmla="*/ 5066 h 10000"/>
                  <a:gd name="connsiteX39" fmla="*/ 201 w 10000"/>
                  <a:gd name="connsiteY39" fmla="*/ 5230 h 10000"/>
                  <a:gd name="connsiteX40" fmla="*/ 235 w 10000"/>
                  <a:gd name="connsiteY40" fmla="*/ 5362 h 10000"/>
                  <a:gd name="connsiteX41" fmla="*/ 285 w 10000"/>
                  <a:gd name="connsiteY41" fmla="*/ 5526 h 10000"/>
                  <a:gd name="connsiteX42" fmla="*/ 319 w 10000"/>
                  <a:gd name="connsiteY42" fmla="*/ 5691 h 10000"/>
                  <a:gd name="connsiteX43" fmla="*/ 369 w 10000"/>
                  <a:gd name="connsiteY43" fmla="*/ 5822 h 10000"/>
                  <a:gd name="connsiteX44" fmla="*/ 419 w 10000"/>
                  <a:gd name="connsiteY44" fmla="*/ 5987 h 10000"/>
                  <a:gd name="connsiteX45" fmla="*/ 470 w 10000"/>
                  <a:gd name="connsiteY45" fmla="*/ 6118 h 10000"/>
                  <a:gd name="connsiteX46" fmla="*/ 520 w 10000"/>
                  <a:gd name="connsiteY46" fmla="*/ 6250 h 10000"/>
                  <a:gd name="connsiteX47" fmla="*/ 570 w 10000"/>
                  <a:gd name="connsiteY47" fmla="*/ 6414 h 10000"/>
                  <a:gd name="connsiteX48" fmla="*/ 638 w 10000"/>
                  <a:gd name="connsiteY48" fmla="*/ 6546 h 10000"/>
                  <a:gd name="connsiteX49" fmla="*/ 688 w 10000"/>
                  <a:gd name="connsiteY49" fmla="*/ 6678 h 10000"/>
                  <a:gd name="connsiteX50" fmla="*/ 755 w 10000"/>
                  <a:gd name="connsiteY50" fmla="*/ 6809 h 10000"/>
                  <a:gd name="connsiteX51" fmla="*/ 822 w 10000"/>
                  <a:gd name="connsiteY51" fmla="*/ 6974 h 10000"/>
                  <a:gd name="connsiteX52" fmla="*/ 889 w 10000"/>
                  <a:gd name="connsiteY52" fmla="*/ 7105 h 10000"/>
                  <a:gd name="connsiteX53" fmla="*/ 956 w 10000"/>
                  <a:gd name="connsiteY53" fmla="*/ 7204 h 10000"/>
                  <a:gd name="connsiteX54" fmla="*/ 1040 w 10000"/>
                  <a:gd name="connsiteY54" fmla="*/ 7336 h 10000"/>
                  <a:gd name="connsiteX55" fmla="*/ 1107 w 10000"/>
                  <a:gd name="connsiteY55" fmla="*/ 7467 h 10000"/>
                  <a:gd name="connsiteX56" fmla="*/ 1191 w 10000"/>
                  <a:gd name="connsiteY56" fmla="*/ 7599 h 10000"/>
                  <a:gd name="connsiteX57" fmla="*/ 1275 w 10000"/>
                  <a:gd name="connsiteY57" fmla="*/ 7697 h 10000"/>
                  <a:gd name="connsiteX58" fmla="*/ 1342 w 10000"/>
                  <a:gd name="connsiteY58" fmla="*/ 7829 h 10000"/>
                  <a:gd name="connsiteX59" fmla="*/ 1443 w 10000"/>
                  <a:gd name="connsiteY59" fmla="*/ 7961 h 10000"/>
                  <a:gd name="connsiteX60" fmla="*/ 1527 w 10000"/>
                  <a:gd name="connsiteY60" fmla="*/ 8059 h 10000"/>
                  <a:gd name="connsiteX61" fmla="*/ 1611 w 10000"/>
                  <a:gd name="connsiteY61" fmla="*/ 8158 h 10000"/>
                  <a:gd name="connsiteX62" fmla="*/ 1695 w 10000"/>
                  <a:gd name="connsiteY62" fmla="*/ 8289 h 10000"/>
                  <a:gd name="connsiteX63" fmla="*/ 1795 w 10000"/>
                  <a:gd name="connsiteY63" fmla="*/ 8388 h 10000"/>
                  <a:gd name="connsiteX64" fmla="*/ 1896 w 10000"/>
                  <a:gd name="connsiteY64" fmla="*/ 8487 h 10000"/>
                  <a:gd name="connsiteX65" fmla="*/ 2081 w 10000"/>
                  <a:gd name="connsiteY65" fmla="*/ 8684 h 10000"/>
                  <a:gd name="connsiteX66" fmla="*/ 2282 w 10000"/>
                  <a:gd name="connsiteY66" fmla="*/ 8849 h 10000"/>
                  <a:gd name="connsiteX67" fmla="*/ 2500 w 10000"/>
                  <a:gd name="connsiteY67" fmla="*/ 9046 h 10000"/>
                  <a:gd name="connsiteX68" fmla="*/ 2718 w 10000"/>
                  <a:gd name="connsiteY68" fmla="*/ 9178 h 10000"/>
                  <a:gd name="connsiteX69" fmla="*/ 2936 w 10000"/>
                  <a:gd name="connsiteY69" fmla="*/ 9342 h 10000"/>
                  <a:gd name="connsiteX70" fmla="*/ 3171 w 10000"/>
                  <a:gd name="connsiteY70" fmla="*/ 9474 h 10000"/>
                  <a:gd name="connsiteX71" fmla="*/ 3406 w 10000"/>
                  <a:gd name="connsiteY71" fmla="*/ 9572 h 10000"/>
                  <a:gd name="connsiteX72" fmla="*/ 3641 w 10000"/>
                  <a:gd name="connsiteY72" fmla="*/ 9671 h 10000"/>
                  <a:gd name="connsiteX73" fmla="*/ 3893 w 10000"/>
                  <a:gd name="connsiteY73" fmla="*/ 9770 h 10000"/>
                  <a:gd name="connsiteX74" fmla="*/ 4128 w 10000"/>
                  <a:gd name="connsiteY74" fmla="*/ 9836 h 10000"/>
                  <a:gd name="connsiteX75" fmla="*/ 4262 w 10000"/>
                  <a:gd name="connsiteY75" fmla="*/ 9868 h 10000"/>
                  <a:gd name="connsiteX76" fmla="*/ 4396 w 10000"/>
                  <a:gd name="connsiteY76" fmla="*/ 9901 h 10000"/>
                  <a:gd name="connsiteX77" fmla="*/ 4513 w 10000"/>
                  <a:gd name="connsiteY77" fmla="*/ 9934 h 10000"/>
                  <a:gd name="connsiteX78" fmla="*/ 4648 w 10000"/>
                  <a:gd name="connsiteY78" fmla="*/ 9934 h 10000"/>
                  <a:gd name="connsiteX79" fmla="*/ 4782 w 10000"/>
                  <a:gd name="connsiteY79" fmla="*/ 9967 h 10000"/>
                  <a:gd name="connsiteX80" fmla="*/ 4916 w 10000"/>
                  <a:gd name="connsiteY80" fmla="*/ 9967 h 10000"/>
                  <a:gd name="connsiteX81" fmla="*/ 5050 w 10000"/>
                  <a:gd name="connsiteY81" fmla="*/ 9967 h 10000"/>
                  <a:gd name="connsiteX82" fmla="*/ 5185 w 10000"/>
                  <a:gd name="connsiteY82" fmla="*/ 10000 h 10000"/>
                  <a:gd name="connsiteX83" fmla="*/ 5319 w 10000"/>
                  <a:gd name="connsiteY83" fmla="*/ 9967 h 10000"/>
                  <a:gd name="connsiteX84" fmla="*/ 5453 w 10000"/>
                  <a:gd name="connsiteY84" fmla="*/ 9967 h 10000"/>
                  <a:gd name="connsiteX85" fmla="*/ 5570 w 10000"/>
                  <a:gd name="connsiteY85" fmla="*/ 9967 h 10000"/>
                  <a:gd name="connsiteX86" fmla="*/ 5705 w 10000"/>
                  <a:gd name="connsiteY86" fmla="*/ 9934 h 10000"/>
                  <a:gd name="connsiteX87" fmla="*/ 5839 w 10000"/>
                  <a:gd name="connsiteY87" fmla="*/ 9934 h 10000"/>
                  <a:gd name="connsiteX88" fmla="*/ 5973 w 10000"/>
                  <a:gd name="connsiteY88" fmla="*/ 9901 h 10000"/>
                  <a:gd name="connsiteX89" fmla="*/ 6091 w 10000"/>
                  <a:gd name="connsiteY89" fmla="*/ 9868 h 10000"/>
                  <a:gd name="connsiteX90" fmla="*/ 6225 w 10000"/>
                  <a:gd name="connsiteY90" fmla="*/ 9836 h 10000"/>
                  <a:gd name="connsiteX91" fmla="*/ 6477 w 10000"/>
                  <a:gd name="connsiteY91" fmla="*/ 9770 h 10000"/>
                  <a:gd name="connsiteX92" fmla="*/ 6711 w 10000"/>
                  <a:gd name="connsiteY92" fmla="*/ 9671 h 10000"/>
                  <a:gd name="connsiteX93" fmla="*/ 6963 w 10000"/>
                  <a:gd name="connsiteY93" fmla="*/ 9572 h 10000"/>
                  <a:gd name="connsiteX94" fmla="*/ 7198 w 10000"/>
                  <a:gd name="connsiteY94" fmla="*/ 9474 h 10000"/>
                  <a:gd name="connsiteX95" fmla="*/ 7416 w 10000"/>
                  <a:gd name="connsiteY95" fmla="*/ 9342 h 10000"/>
                  <a:gd name="connsiteX96" fmla="*/ 7651 w 10000"/>
                  <a:gd name="connsiteY96" fmla="*/ 9178 h 10000"/>
                  <a:gd name="connsiteX97" fmla="*/ 7852 w 10000"/>
                  <a:gd name="connsiteY97" fmla="*/ 9046 h 10000"/>
                  <a:gd name="connsiteX98" fmla="*/ 8070 w 10000"/>
                  <a:gd name="connsiteY98" fmla="*/ 8849 h 10000"/>
                  <a:gd name="connsiteX99" fmla="*/ 8272 w 10000"/>
                  <a:gd name="connsiteY99" fmla="*/ 8684 h 10000"/>
                  <a:gd name="connsiteX100" fmla="*/ 8473 w 10000"/>
                  <a:gd name="connsiteY100" fmla="*/ 8487 h 10000"/>
                  <a:gd name="connsiteX101" fmla="*/ 8557 w 10000"/>
                  <a:gd name="connsiteY101" fmla="*/ 8388 h 10000"/>
                  <a:gd name="connsiteX102" fmla="*/ 8658 w 10000"/>
                  <a:gd name="connsiteY102" fmla="*/ 8289 h 10000"/>
                  <a:gd name="connsiteX103" fmla="*/ 8742 w 10000"/>
                  <a:gd name="connsiteY103" fmla="*/ 8158 h 10000"/>
                  <a:gd name="connsiteX104" fmla="*/ 8842 w 10000"/>
                  <a:gd name="connsiteY104" fmla="*/ 8059 h 10000"/>
                  <a:gd name="connsiteX105" fmla="*/ 8926 w 10000"/>
                  <a:gd name="connsiteY105" fmla="*/ 7961 h 10000"/>
                  <a:gd name="connsiteX106" fmla="*/ 9010 w 10000"/>
                  <a:gd name="connsiteY106" fmla="*/ 7829 h 10000"/>
                  <a:gd name="connsiteX107" fmla="*/ 9094 w 10000"/>
                  <a:gd name="connsiteY107" fmla="*/ 7697 h 10000"/>
                  <a:gd name="connsiteX108" fmla="*/ 9178 w 10000"/>
                  <a:gd name="connsiteY108" fmla="*/ 7599 h 10000"/>
                  <a:gd name="connsiteX109" fmla="*/ 9245 w 10000"/>
                  <a:gd name="connsiteY109" fmla="*/ 7467 h 10000"/>
                  <a:gd name="connsiteX110" fmla="*/ 9329 w 10000"/>
                  <a:gd name="connsiteY110" fmla="*/ 7336 h 10000"/>
                  <a:gd name="connsiteX111" fmla="*/ 9396 w 10000"/>
                  <a:gd name="connsiteY111" fmla="*/ 7204 h 10000"/>
                  <a:gd name="connsiteX112" fmla="*/ 9463 w 10000"/>
                  <a:gd name="connsiteY112" fmla="*/ 7105 h 10000"/>
                  <a:gd name="connsiteX113" fmla="*/ 9530 w 10000"/>
                  <a:gd name="connsiteY113" fmla="*/ 6974 h 10000"/>
                  <a:gd name="connsiteX114" fmla="*/ 9597 w 10000"/>
                  <a:gd name="connsiteY114" fmla="*/ 6809 h 10000"/>
                  <a:gd name="connsiteX115" fmla="*/ 9664 w 10000"/>
                  <a:gd name="connsiteY115" fmla="*/ 6678 h 10000"/>
                  <a:gd name="connsiteX116" fmla="*/ 9732 w 10000"/>
                  <a:gd name="connsiteY116" fmla="*/ 6546 h 10000"/>
                  <a:gd name="connsiteX117" fmla="*/ 9782 w 10000"/>
                  <a:gd name="connsiteY117" fmla="*/ 6414 h 10000"/>
                  <a:gd name="connsiteX118" fmla="*/ 9849 w 10000"/>
                  <a:gd name="connsiteY118" fmla="*/ 6250 h 10000"/>
                  <a:gd name="connsiteX119" fmla="*/ 9899 w 10000"/>
                  <a:gd name="connsiteY119" fmla="*/ 6118 h 10000"/>
                  <a:gd name="connsiteX120" fmla="*/ 9950 w 10000"/>
                  <a:gd name="connsiteY120" fmla="*/ 5987 h 10000"/>
                  <a:gd name="connsiteX121" fmla="*/ 10000 w 10000"/>
                  <a:gd name="connsiteY121" fmla="*/ 5822 h 10000"/>
                  <a:gd name="connsiteX122" fmla="*/ 10000 w 10000"/>
                  <a:gd name="connsiteY122" fmla="*/ 5691 h 10000"/>
                  <a:gd name="connsiteX0" fmla="*/ 10000 w 10000"/>
                  <a:gd name="connsiteY0" fmla="*/ 5691 h 10000"/>
                  <a:gd name="connsiteX1" fmla="*/ 10000 w 10000"/>
                  <a:gd name="connsiteY1" fmla="*/ 1020 h 10000"/>
                  <a:gd name="connsiteX2" fmla="*/ 9950 w 10000"/>
                  <a:gd name="connsiteY2" fmla="*/ 855 h 10000"/>
                  <a:gd name="connsiteX3" fmla="*/ 9899 w 10000"/>
                  <a:gd name="connsiteY3" fmla="*/ 724 h 10000"/>
                  <a:gd name="connsiteX4" fmla="*/ 9849 w 10000"/>
                  <a:gd name="connsiteY4" fmla="*/ 559 h 10000"/>
                  <a:gd name="connsiteX5" fmla="*/ 9782 w 10000"/>
                  <a:gd name="connsiteY5" fmla="*/ 428 h 10000"/>
                  <a:gd name="connsiteX6" fmla="*/ 9732 w 10000"/>
                  <a:gd name="connsiteY6" fmla="*/ 296 h 10000"/>
                  <a:gd name="connsiteX7" fmla="*/ 9664 w 10000"/>
                  <a:gd name="connsiteY7" fmla="*/ 164 h 10000"/>
                  <a:gd name="connsiteX8" fmla="*/ 9597 w 10000"/>
                  <a:gd name="connsiteY8" fmla="*/ 0 h 10000"/>
                  <a:gd name="connsiteX9" fmla="*/ 520 w 10000"/>
                  <a:gd name="connsiteY9" fmla="*/ 559 h 10000"/>
                  <a:gd name="connsiteX10" fmla="*/ 470 w 10000"/>
                  <a:gd name="connsiteY10" fmla="*/ 724 h 10000"/>
                  <a:gd name="connsiteX11" fmla="*/ 419 w 10000"/>
                  <a:gd name="connsiteY11" fmla="*/ 855 h 10000"/>
                  <a:gd name="connsiteX12" fmla="*/ 369 w 10000"/>
                  <a:gd name="connsiteY12" fmla="*/ 1020 h 10000"/>
                  <a:gd name="connsiteX13" fmla="*/ 319 w 10000"/>
                  <a:gd name="connsiteY13" fmla="*/ 1151 h 10000"/>
                  <a:gd name="connsiteX14" fmla="*/ 285 w 10000"/>
                  <a:gd name="connsiteY14" fmla="*/ 1316 h 10000"/>
                  <a:gd name="connsiteX15" fmla="*/ 235 w 10000"/>
                  <a:gd name="connsiteY15" fmla="*/ 1480 h 10000"/>
                  <a:gd name="connsiteX16" fmla="*/ 201 w 10000"/>
                  <a:gd name="connsiteY16" fmla="*/ 1612 h 10000"/>
                  <a:gd name="connsiteX17" fmla="*/ 168 w 10000"/>
                  <a:gd name="connsiteY17" fmla="*/ 1776 h 10000"/>
                  <a:gd name="connsiteX18" fmla="*/ 134 w 10000"/>
                  <a:gd name="connsiteY18" fmla="*/ 1941 h 10000"/>
                  <a:gd name="connsiteX19" fmla="*/ 117 w 10000"/>
                  <a:gd name="connsiteY19" fmla="*/ 2105 h 10000"/>
                  <a:gd name="connsiteX20" fmla="*/ 84 w 10000"/>
                  <a:gd name="connsiteY20" fmla="*/ 2270 h 10000"/>
                  <a:gd name="connsiteX21" fmla="*/ 67 w 10000"/>
                  <a:gd name="connsiteY21" fmla="*/ 2434 h 10000"/>
                  <a:gd name="connsiteX22" fmla="*/ 50 w 10000"/>
                  <a:gd name="connsiteY22" fmla="*/ 2599 h 10000"/>
                  <a:gd name="connsiteX23" fmla="*/ 34 w 10000"/>
                  <a:gd name="connsiteY23" fmla="*/ 2763 h 10000"/>
                  <a:gd name="connsiteX24" fmla="*/ 17 w 10000"/>
                  <a:gd name="connsiteY24" fmla="*/ 2928 h 10000"/>
                  <a:gd name="connsiteX25" fmla="*/ 17 w 10000"/>
                  <a:gd name="connsiteY25" fmla="*/ 3092 h 10000"/>
                  <a:gd name="connsiteX26" fmla="*/ 0 w 10000"/>
                  <a:gd name="connsiteY26" fmla="*/ 3257 h 10000"/>
                  <a:gd name="connsiteX27" fmla="*/ 0 w 10000"/>
                  <a:gd name="connsiteY27" fmla="*/ 3421 h 10000"/>
                  <a:gd name="connsiteX28" fmla="*/ 0 w 10000"/>
                  <a:gd name="connsiteY28" fmla="*/ 3586 h 10000"/>
                  <a:gd name="connsiteX29" fmla="*/ 17 w 10000"/>
                  <a:gd name="connsiteY29" fmla="*/ 3750 h 10000"/>
                  <a:gd name="connsiteX30" fmla="*/ 17 w 10000"/>
                  <a:gd name="connsiteY30" fmla="*/ 3914 h 10000"/>
                  <a:gd name="connsiteX31" fmla="*/ 34 w 10000"/>
                  <a:gd name="connsiteY31" fmla="*/ 4079 h 10000"/>
                  <a:gd name="connsiteX32" fmla="*/ 50 w 10000"/>
                  <a:gd name="connsiteY32" fmla="*/ 4243 h 10000"/>
                  <a:gd name="connsiteX33" fmla="*/ 67 w 10000"/>
                  <a:gd name="connsiteY33" fmla="*/ 4408 h 10000"/>
                  <a:gd name="connsiteX34" fmla="*/ 84 w 10000"/>
                  <a:gd name="connsiteY34" fmla="*/ 4572 h 10000"/>
                  <a:gd name="connsiteX35" fmla="*/ 117 w 10000"/>
                  <a:gd name="connsiteY35" fmla="*/ 4737 h 10000"/>
                  <a:gd name="connsiteX36" fmla="*/ 134 w 10000"/>
                  <a:gd name="connsiteY36" fmla="*/ 4901 h 10000"/>
                  <a:gd name="connsiteX37" fmla="*/ 168 w 10000"/>
                  <a:gd name="connsiteY37" fmla="*/ 5066 h 10000"/>
                  <a:gd name="connsiteX38" fmla="*/ 201 w 10000"/>
                  <a:gd name="connsiteY38" fmla="*/ 5230 h 10000"/>
                  <a:gd name="connsiteX39" fmla="*/ 235 w 10000"/>
                  <a:gd name="connsiteY39" fmla="*/ 5362 h 10000"/>
                  <a:gd name="connsiteX40" fmla="*/ 285 w 10000"/>
                  <a:gd name="connsiteY40" fmla="*/ 5526 h 10000"/>
                  <a:gd name="connsiteX41" fmla="*/ 319 w 10000"/>
                  <a:gd name="connsiteY41" fmla="*/ 5691 h 10000"/>
                  <a:gd name="connsiteX42" fmla="*/ 369 w 10000"/>
                  <a:gd name="connsiteY42" fmla="*/ 5822 h 10000"/>
                  <a:gd name="connsiteX43" fmla="*/ 419 w 10000"/>
                  <a:gd name="connsiteY43" fmla="*/ 5987 h 10000"/>
                  <a:gd name="connsiteX44" fmla="*/ 470 w 10000"/>
                  <a:gd name="connsiteY44" fmla="*/ 6118 h 10000"/>
                  <a:gd name="connsiteX45" fmla="*/ 520 w 10000"/>
                  <a:gd name="connsiteY45" fmla="*/ 6250 h 10000"/>
                  <a:gd name="connsiteX46" fmla="*/ 570 w 10000"/>
                  <a:gd name="connsiteY46" fmla="*/ 6414 h 10000"/>
                  <a:gd name="connsiteX47" fmla="*/ 638 w 10000"/>
                  <a:gd name="connsiteY47" fmla="*/ 6546 h 10000"/>
                  <a:gd name="connsiteX48" fmla="*/ 688 w 10000"/>
                  <a:gd name="connsiteY48" fmla="*/ 6678 h 10000"/>
                  <a:gd name="connsiteX49" fmla="*/ 755 w 10000"/>
                  <a:gd name="connsiteY49" fmla="*/ 6809 h 10000"/>
                  <a:gd name="connsiteX50" fmla="*/ 822 w 10000"/>
                  <a:gd name="connsiteY50" fmla="*/ 6974 h 10000"/>
                  <a:gd name="connsiteX51" fmla="*/ 889 w 10000"/>
                  <a:gd name="connsiteY51" fmla="*/ 7105 h 10000"/>
                  <a:gd name="connsiteX52" fmla="*/ 956 w 10000"/>
                  <a:gd name="connsiteY52" fmla="*/ 7204 h 10000"/>
                  <a:gd name="connsiteX53" fmla="*/ 1040 w 10000"/>
                  <a:gd name="connsiteY53" fmla="*/ 7336 h 10000"/>
                  <a:gd name="connsiteX54" fmla="*/ 1107 w 10000"/>
                  <a:gd name="connsiteY54" fmla="*/ 7467 h 10000"/>
                  <a:gd name="connsiteX55" fmla="*/ 1191 w 10000"/>
                  <a:gd name="connsiteY55" fmla="*/ 7599 h 10000"/>
                  <a:gd name="connsiteX56" fmla="*/ 1275 w 10000"/>
                  <a:gd name="connsiteY56" fmla="*/ 7697 h 10000"/>
                  <a:gd name="connsiteX57" fmla="*/ 1342 w 10000"/>
                  <a:gd name="connsiteY57" fmla="*/ 7829 h 10000"/>
                  <a:gd name="connsiteX58" fmla="*/ 1443 w 10000"/>
                  <a:gd name="connsiteY58" fmla="*/ 7961 h 10000"/>
                  <a:gd name="connsiteX59" fmla="*/ 1527 w 10000"/>
                  <a:gd name="connsiteY59" fmla="*/ 8059 h 10000"/>
                  <a:gd name="connsiteX60" fmla="*/ 1611 w 10000"/>
                  <a:gd name="connsiteY60" fmla="*/ 8158 h 10000"/>
                  <a:gd name="connsiteX61" fmla="*/ 1695 w 10000"/>
                  <a:gd name="connsiteY61" fmla="*/ 8289 h 10000"/>
                  <a:gd name="connsiteX62" fmla="*/ 1795 w 10000"/>
                  <a:gd name="connsiteY62" fmla="*/ 8388 h 10000"/>
                  <a:gd name="connsiteX63" fmla="*/ 1896 w 10000"/>
                  <a:gd name="connsiteY63" fmla="*/ 8487 h 10000"/>
                  <a:gd name="connsiteX64" fmla="*/ 2081 w 10000"/>
                  <a:gd name="connsiteY64" fmla="*/ 8684 h 10000"/>
                  <a:gd name="connsiteX65" fmla="*/ 2282 w 10000"/>
                  <a:gd name="connsiteY65" fmla="*/ 8849 h 10000"/>
                  <a:gd name="connsiteX66" fmla="*/ 2500 w 10000"/>
                  <a:gd name="connsiteY66" fmla="*/ 9046 h 10000"/>
                  <a:gd name="connsiteX67" fmla="*/ 2718 w 10000"/>
                  <a:gd name="connsiteY67" fmla="*/ 9178 h 10000"/>
                  <a:gd name="connsiteX68" fmla="*/ 2936 w 10000"/>
                  <a:gd name="connsiteY68" fmla="*/ 9342 h 10000"/>
                  <a:gd name="connsiteX69" fmla="*/ 3171 w 10000"/>
                  <a:gd name="connsiteY69" fmla="*/ 9474 h 10000"/>
                  <a:gd name="connsiteX70" fmla="*/ 3406 w 10000"/>
                  <a:gd name="connsiteY70" fmla="*/ 9572 h 10000"/>
                  <a:gd name="connsiteX71" fmla="*/ 3641 w 10000"/>
                  <a:gd name="connsiteY71" fmla="*/ 9671 h 10000"/>
                  <a:gd name="connsiteX72" fmla="*/ 3893 w 10000"/>
                  <a:gd name="connsiteY72" fmla="*/ 9770 h 10000"/>
                  <a:gd name="connsiteX73" fmla="*/ 4128 w 10000"/>
                  <a:gd name="connsiteY73" fmla="*/ 9836 h 10000"/>
                  <a:gd name="connsiteX74" fmla="*/ 4262 w 10000"/>
                  <a:gd name="connsiteY74" fmla="*/ 9868 h 10000"/>
                  <a:gd name="connsiteX75" fmla="*/ 4396 w 10000"/>
                  <a:gd name="connsiteY75" fmla="*/ 9901 h 10000"/>
                  <a:gd name="connsiteX76" fmla="*/ 4513 w 10000"/>
                  <a:gd name="connsiteY76" fmla="*/ 9934 h 10000"/>
                  <a:gd name="connsiteX77" fmla="*/ 4648 w 10000"/>
                  <a:gd name="connsiteY77" fmla="*/ 9934 h 10000"/>
                  <a:gd name="connsiteX78" fmla="*/ 4782 w 10000"/>
                  <a:gd name="connsiteY78" fmla="*/ 9967 h 10000"/>
                  <a:gd name="connsiteX79" fmla="*/ 4916 w 10000"/>
                  <a:gd name="connsiteY79" fmla="*/ 9967 h 10000"/>
                  <a:gd name="connsiteX80" fmla="*/ 5050 w 10000"/>
                  <a:gd name="connsiteY80" fmla="*/ 9967 h 10000"/>
                  <a:gd name="connsiteX81" fmla="*/ 5185 w 10000"/>
                  <a:gd name="connsiteY81" fmla="*/ 10000 h 10000"/>
                  <a:gd name="connsiteX82" fmla="*/ 5319 w 10000"/>
                  <a:gd name="connsiteY82" fmla="*/ 9967 h 10000"/>
                  <a:gd name="connsiteX83" fmla="*/ 5453 w 10000"/>
                  <a:gd name="connsiteY83" fmla="*/ 9967 h 10000"/>
                  <a:gd name="connsiteX84" fmla="*/ 5570 w 10000"/>
                  <a:gd name="connsiteY84" fmla="*/ 9967 h 10000"/>
                  <a:gd name="connsiteX85" fmla="*/ 5705 w 10000"/>
                  <a:gd name="connsiteY85" fmla="*/ 9934 h 10000"/>
                  <a:gd name="connsiteX86" fmla="*/ 5839 w 10000"/>
                  <a:gd name="connsiteY86" fmla="*/ 9934 h 10000"/>
                  <a:gd name="connsiteX87" fmla="*/ 5973 w 10000"/>
                  <a:gd name="connsiteY87" fmla="*/ 9901 h 10000"/>
                  <a:gd name="connsiteX88" fmla="*/ 6091 w 10000"/>
                  <a:gd name="connsiteY88" fmla="*/ 9868 h 10000"/>
                  <a:gd name="connsiteX89" fmla="*/ 6225 w 10000"/>
                  <a:gd name="connsiteY89" fmla="*/ 9836 h 10000"/>
                  <a:gd name="connsiteX90" fmla="*/ 6477 w 10000"/>
                  <a:gd name="connsiteY90" fmla="*/ 9770 h 10000"/>
                  <a:gd name="connsiteX91" fmla="*/ 6711 w 10000"/>
                  <a:gd name="connsiteY91" fmla="*/ 9671 h 10000"/>
                  <a:gd name="connsiteX92" fmla="*/ 6963 w 10000"/>
                  <a:gd name="connsiteY92" fmla="*/ 9572 h 10000"/>
                  <a:gd name="connsiteX93" fmla="*/ 7198 w 10000"/>
                  <a:gd name="connsiteY93" fmla="*/ 9474 h 10000"/>
                  <a:gd name="connsiteX94" fmla="*/ 7416 w 10000"/>
                  <a:gd name="connsiteY94" fmla="*/ 9342 h 10000"/>
                  <a:gd name="connsiteX95" fmla="*/ 7651 w 10000"/>
                  <a:gd name="connsiteY95" fmla="*/ 9178 h 10000"/>
                  <a:gd name="connsiteX96" fmla="*/ 7852 w 10000"/>
                  <a:gd name="connsiteY96" fmla="*/ 9046 h 10000"/>
                  <a:gd name="connsiteX97" fmla="*/ 8070 w 10000"/>
                  <a:gd name="connsiteY97" fmla="*/ 8849 h 10000"/>
                  <a:gd name="connsiteX98" fmla="*/ 8272 w 10000"/>
                  <a:gd name="connsiteY98" fmla="*/ 8684 h 10000"/>
                  <a:gd name="connsiteX99" fmla="*/ 8473 w 10000"/>
                  <a:gd name="connsiteY99" fmla="*/ 8487 h 10000"/>
                  <a:gd name="connsiteX100" fmla="*/ 8557 w 10000"/>
                  <a:gd name="connsiteY100" fmla="*/ 8388 h 10000"/>
                  <a:gd name="connsiteX101" fmla="*/ 8658 w 10000"/>
                  <a:gd name="connsiteY101" fmla="*/ 8289 h 10000"/>
                  <a:gd name="connsiteX102" fmla="*/ 8742 w 10000"/>
                  <a:gd name="connsiteY102" fmla="*/ 8158 h 10000"/>
                  <a:gd name="connsiteX103" fmla="*/ 8842 w 10000"/>
                  <a:gd name="connsiteY103" fmla="*/ 8059 h 10000"/>
                  <a:gd name="connsiteX104" fmla="*/ 8926 w 10000"/>
                  <a:gd name="connsiteY104" fmla="*/ 7961 h 10000"/>
                  <a:gd name="connsiteX105" fmla="*/ 9010 w 10000"/>
                  <a:gd name="connsiteY105" fmla="*/ 7829 h 10000"/>
                  <a:gd name="connsiteX106" fmla="*/ 9094 w 10000"/>
                  <a:gd name="connsiteY106" fmla="*/ 7697 h 10000"/>
                  <a:gd name="connsiteX107" fmla="*/ 9178 w 10000"/>
                  <a:gd name="connsiteY107" fmla="*/ 7599 h 10000"/>
                  <a:gd name="connsiteX108" fmla="*/ 9245 w 10000"/>
                  <a:gd name="connsiteY108" fmla="*/ 7467 h 10000"/>
                  <a:gd name="connsiteX109" fmla="*/ 9329 w 10000"/>
                  <a:gd name="connsiteY109" fmla="*/ 7336 h 10000"/>
                  <a:gd name="connsiteX110" fmla="*/ 9396 w 10000"/>
                  <a:gd name="connsiteY110" fmla="*/ 7204 h 10000"/>
                  <a:gd name="connsiteX111" fmla="*/ 9463 w 10000"/>
                  <a:gd name="connsiteY111" fmla="*/ 7105 h 10000"/>
                  <a:gd name="connsiteX112" fmla="*/ 9530 w 10000"/>
                  <a:gd name="connsiteY112" fmla="*/ 6974 h 10000"/>
                  <a:gd name="connsiteX113" fmla="*/ 9597 w 10000"/>
                  <a:gd name="connsiteY113" fmla="*/ 6809 h 10000"/>
                  <a:gd name="connsiteX114" fmla="*/ 9664 w 10000"/>
                  <a:gd name="connsiteY114" fmla="*/ 6678 h 10000"/>
                  <a:gd name="connsiteX115" fmla="*/ 9732 w 10000"/>
                  <a:gd name="connsiteY115" fmla="*/ 6546 h 10000"/>
                  <a:gd name="connsiteX116" fmla="*/ 9782 w 10000"/>
                  <a:gd name="connsiteY116" fmla="*/ 6414 h 10000"/>
                  <a:gd name="connsiteX117" fmla="*/ 9849 w 10000"/>
                  <a:gd name="connsiteY117" fmla="*/ 6250 h 10000"/>
                  <a:gd name="connsiteX118" fmla="*/ 9899 w 10000"/>
                  <a:gd name="connsiteY118" fmla="*/ 6118 h 10000"/>
                  <a:gd name="connsiteX119" fmla="*/ 9950 w 10000"/>
                  <a:gd name="connsiteY119" fmla="*/ 5987 h 10000"/>
                  <a:gd name="connsiteX120" fmla="*/ 10000 w 10000"/>
                  <a:gd name="connsiteY120" fmla="*/ 5822 h 10000"/>
                  <a:gd name="connsiteX121" fmla="*/ 10000 w 10000"/>
                  <a:gd name="connsiteY121" fmla="*/ 5691 h 10000"/>
                  <a:gd name="connsiteX0" fmla="*/ 10000 w 10000"/>
                  <a:gd name="connsiteY0" fmla="*/ 5527 h 9836"/>
                  <a:gd name="connsiteX1" fmla="*/ 10000 w 10000"/>
                  <a:gd name="connsiteY1" fmla="*/ 856 h 9836"/>
                  <a:gd name="connsiteX2" fmla="*/ 9950 w 10000"/>
                  <a:gd name="connsiteY2" fmla="*/ 691 h 9836"/>
                  <a:gd name="connsiteX3" fmla="*/ 9899 w 10000"/>
                  <a:gd name="connsiteY3" fmla="*/ 560 h 9836"/>
                  <a:gd name="connsiteX4" fmla="*/ 9849 w 10000"/>
                  <a:gd name="connsiteY4" fmla="*/ 395 h 9836"/>
                  <a:gd name="connsiteX5" fmla="*/ 9782 w 10000"/>
                  <a:gd name="connsiteY5" fmla="*/ 264 h 9836"/>
                  <a:gd name="connsiteX6" fmla="*/ 9732 w 10000"/>
                  <a:gd name="connsiteY6" fmla="*/ 132 h 9836"/>
                  <a:gd name="connsiteX7" fmla="*/ 9664 w 10000"/>
                  <a:gd name="connsiteY7" fmla="*/ 0 h 9836"/>
                  <a:gd name="connsiteX8" fmla="*/ 520 w 10000"/>
                  <a:gd name="connsiteY8" fmla="*/ 395 h 9836"/>
                  <a:gd name="connsiteX9" fmla="*/ 470 w 10000"/>
                  <a:gd name="connsiteY9" fmla="*/ 560 h 9836"/>
                  <a:gd name="connsiteX10" fmla="*/ 419 w 10000"/>
                  <a:gd name="connsiteY10" fmla="*/ 691 h 9836"/>
                  <a:gd name="connsiteX11" fmla="*/ 369 w 10000"/>
                  <a:gd name="connsiteY11" fmla="*/ 856 h 9836"/>
                  <a:gd name="connsiteX12" fmla="*/ 319 w 10000"/>
                  <a:gd name="connsiteY12" fmla="*/ 987 h 9836"/>
                  <a:gd name="connsiteX13" fmla="*/ 285 w 10000"/>
                  <a:gd name="connsiteY13" fmla="*/ 1152 h 9836"/>
                  <a:gd name="connsiteX14" fmla="*/ 235 w 10000"/>
                  <a:gd name="connsiteY14" fmla="*/ 1316 h 9836"/>
                  <a:gd name="connsiteX15" fmla="*/ 201 w 10000"/>
                  <a:gd name="connsiteY15" fmla="*/ 1448 h 9836"/>
                  <a:gd name="connsiteX16" fmla="*/ 168 w 10000"/>
                  <a:gd name="connsiteY16" fmla="*/ 1612 h 9836"/>
                  <a:gd name="connsiteX17" fmla="*/ 134 w 10000"/>
                  <a:gd name="connsiteY17" fmla="*/ 1777 h 9836"/>
                  <a:gd name="connsiteX18" fmla="*/ 117 w 10000"/>
                  <a:gd name="connsiteY18" fmla="*/ 1941 h 9836"/>
                  <a:gd name="connsiteX19" fmla="*/ 84 w 10000"/>
                  <a:gd name="connsiteY19" fmla="*/ 2106 h 9836"/>
                  <a:gd name="connsiteX20" fmla="*/ 67 w 10000"/>
                  <a:gd name="connsiteY20" fmla="*/ 2270 h 9836"/>
                  <a:gd name="connsiteX21" fmla="*/ 50 w 10000"/>
                  <a:gd name="connsiteY21" fmla="*/ 2435 h 9836"/>
                  <a:gd name="connsiteX22" fmla="*/ 34 w 10000"/>
                  <a:gd name="connsiteY22" fmla="*/ 2599 h 9836"/>
                  <a:gd name="connsiteX23" fmla="*/ 17 w 10000"/>
                  <a:gd name="connsiteY23" fmla="*/ 2764 h 9836"/>
                  <a:gd name="connsiteX24" fmla="*/ 17 w 10000"/>
                  <a:gd name="connsiteY24" fmla="*/ 2928 h 9836"/>
                  <a:gd name="connsiteX25" fmla="*/ 0 w 10000"/>
                  <a:gd name="connsiteY25" fmla="*/ 3093 h 9836"/>
                  <a:gd name="connsiteX26" fmla="*/ 0 w 10000"/>
                  <a:gd name="connsiteY26" fmla="*/ 3257 h 9836"/>
                  <a:gd name="connsiteX27" fmla="*/ 0 w 10000"/>
                  <a:gd name="connsiteY27" fmla="*/ 3422 h 9836"/>
                  <a:gd name="connsiteX28" fmla="*/ 17 w 10000"/>
                  <a:gd name="connsiteY28" fmla="*/ 3586 h 9836"/>
                  <a:gd name="connsiteX29" fmla="*/ 17 w 10000"/>
                  <a:gd name="connsiteY29" fmla="*/ 3750 h 9836"/>
                  <a:gd name="connsiteX30" fmla="*/ 34 w 10000"/>
                  <a:gd name="connsiteY30" fmla="*/ 3915 h 9836"/>
                  <a:gd name="connsiteX31" fmla="*/ 50 w 10000"/>
                  <a:gd name="connsiteY31" fmla="*/ 4079 h 9836"/>
                  <a:gd name="connsiteX32" fmla="*/ 67 w 10000"/>
                  <a:gd name="connsiteY32" fmla="*/ 4244 h 9836"/>
                  <a:gd name="connsiteX33" fmla="*/ 84 w 10000"/>
                  <a:gd name="connsiteY33" fmla="*/ 4408 h 9836"/>
                  <a:gd name="connsiteX34" fmla="*/ 117 w 10000"/>
                  <a:gd name="connsiteY34" fmla="*/ 4573 h 9836"/>
                  <a:gd name="connsiteX35" fmla="*/ 134 w 10000"/>
                  <a:gd name="connsiteY35" fmla="*/ 4737 h 9836"/>
                  <a:gd name="connsiteX36" fmla="*/ 168 w 10000"/>
                  <a:gd name="connsiteY36" fmla="*/ 4902 h 9836"/>
                  <a:gd name="connsiteX37" fmla="*/ 201 w 10000"/>
                  <a:gd name="connsiteY37" fmla="*/ 5066 h 9836"/>
                  <a:gd name="connsiteX38" fmla="*/ 235 w 10000"/>
                  <a:gd name="connsiteY38" fmla="*/ 5198 h 9836"/>
                  <a:gd name="connsiteX39" fmla="*/ 285 w 10000"/>
                  <a:gd name="connsiteY39" fmla="*/ 5362 h 9836"/>
                  <a:gd name="connsiteX40" fmla="*/ 319 w 10000"/>
                  <a:gd name="connsiteY40" fmla="*/ 5527 h 9836"/>
                  <a:gd name="connsiteX41" fmla="*/ 369 w 10000"/>
                  <a:gd name="connsiteY41" fmla="*/ 5658 h 9836"/>
                  <a:gd name="connsiteX42" fmla="*/ 419 w 10000"/>
                  <a:gd name="connsiteY42" fmla="*/ 5823 h 9836"/>
                  <a:gd name="connsiteX43" fmla="*/ 470 w 10000"/>
                  <a:gd name="connsiteY43" fmla="*/ 5954 h 9836"/>
                  <a:gd name="connsiteX44" fmla="*/ 520 w 10000"/>
                  <a:gd name="connsiteY44" fmla="*/ 6086 h 9836"/>
                  <a:gd name="connsiteX45" fmla="*/ 570 w 10000"/>
                  <a:gd name="connsiteY45" fmla="*/ 6250 h 9836"/>
                  <a:gd name="connsiteX46" fmla="*/ 638 w 10000"/>
                  <a:gd name="connsiteY46" fmla="*/ 6382 h 9836"/>
                  <a:gd name="connsiteX47" fmla="*/ 688 w 10000"/>
                  <a:gd name="connsiteY47" fmla="*/ 6514 h 9836"/>
                  <a:gd name="connsiteX48" fmla="*/ 755 w 10000"/>
                  <a:gd name="connsiteY48" fmla="*/ 6645 h 9836"/>
                  <a:gd name="connsiteX49" fmla="*/ 822 w 10000"/>
                  <a:gd name="connsiteY49" fmla="*/ 6810 h 9836"/>
                  <a:gd name="connsiteX50" fmla="*/ 889 w 10000"/>
                  <a:gd name="connsiteY50" fmla="*/ 6941 h 9836"/>
                  <a:gd name="connsiteX51" fmla="*/ 956 w 10000"/>
                  <a:gd name="connsiteY51" fmla="*/ 7040 h 9836"/>
                  <a:gd name="connsiteX52" fmla="*/ 1040 w 10000"/>
                  <a:gd name="connsiteY52" fmla="*/ 7172 h 9836"/>
                  <a:gd name="connsiteX53" fmla="*/ 1107 w 10000"/>
                  <a:gd name="connsiteY53" fmla="*/ 7303 h 9836"/>
                  <a:gd name="connsiteX54" fmla="*/ 1191 w 10000"/>
                  <a:gd name="connsiteY54" fmla="*/ 7435 h 9836"/>
                  <a:gd name="connsiteX55" fmla="*/ 1275 w 10000"/>
                  <a:gd name="connsiteY55" fmla="*/ 7533 h 9836"/>
                  <a:gd name="connsiteX56" fmla="*/ 1342 w 10000"/>
                  <a:gd name="connsiteY56" fmla="*/ 7665 h 9836"/>
                  <a:gd name="connsiteX57" fmla="*/ 1443 w 10000"/>
                  <a:gd name="connsiteY57" fmla="*/ 7797 h 9836"/>
                  <a:gd name="connsiteX58" fmla="*/ 1527 w 10000"/>
                  <a:gd name="connsiteY58" fmla="*/ 7895 h 9836"/>
                  <a:gd name="connsiteX59" fmla="*/ 1611 w 10000"/>
                  <a:gd name="connsiteY59" fmla="*/ 7994 h 9836"/>
                  <a:gd name="connsiteX60" fmla="*/ 1695 w 10000"/>
                  <a:gd name="connsiteY60" fmla="*/ 8125 h 9836"/>
                  <a:gd name="connsiteX61" fmla="*/ 1795 w 10000"/>
                  <a:gd name="connsiteY61" fmla="*/ 8224 h 9836"/>
                  <a:gd name="connsiteX62" fmla="*/ 1896 w 10000"/>
                  <a:gd name="connsiteY62" fmla="*/ 8323 h 9836"/>
                  <a:gd name="connsiteX63" fmla="*/ 2081 w 10000"/>
                  <a:gd name="connsiteY63" fmla="*/ 8520 h 9836"/>
                  <a:gd name="connsiteX64" fmla="*/ 2282 w 10000"/>
                  <a:gd name="connsiteY64" fmla="*/ 8685 h 9836"/>
                  <a:gd name="connsiteX65" fmla="*/ 2500 w 10000"/>
                  <a:gd name="connsiteY65" fmla="*/ 8882 h 9836"/>
                  <a:gd name="connsiteX66" fmla="*/ 2718 w 10000"/>
                  <a:gd name="connsiteY66" fmla="*/ 9014 h 9836"/>
                  <a:gd name="connsiteX67" fmla="*/ 2936 w 10000"/>
                  <a:gd name="connsiteY67" fmla="*/ 9178 h 9836"/>
                  <a:gd name="connsiteX68" fmla="*/ 3171 w 10000"/>
                  <a:gd name="connsiteY68" fmla="*/ 9310 h 9836"/>
                  <a:gd name="connsiteX69" fmla="*/ 3406 w 10000"/>
                  <a:gd name="connsiteY69" fmla="*/ 9408 h 9836"/>
                  <a:gd name="connsiteX70" fmla="*/ 3641 w 10000"/>
                  <a:gd name="connsiteY70" fmla="*/ 9507 h 9836"/>
                  <a:gd name="connsiteX71" fmla="*/ 3893 w 10000"/>
                  <a:gd name="connsiteY71" fmla="*/ 9606 h 9836"/>
                  <a:gd name="connsiteX72" fmla="*/ 4128 w 10000"/>
                  <a:gd name="connsiteY72" fmla="*/ 9672 h 9836"/>
                  <a:gd name="connsiteX73" fmla="*/ 4262 w 10000"/>
                  <a:gd name="connsiteY73" fmla="*/ 9704 h 9836"/>
                  <a:gd name="connsiteX74" fmla="*/ 4396 w 10000"/>
                  <a:gd name="connsiteY74" fmla="*/ 9737 h 9836"/>
                  <a:gd name="connsiteX75" fmla="*/ 4513 w 10000"/>
                  <a:gd name="connsiteY75" fmla="*/ 9770 h 9836"/>
                  <a:gd name="connsiteX76" fmla="*/ 4648 w 10000"/>
                  <a:gd name="connsiteY76" fmla="*/ 9770 h 9836"/>
                  <a:gd name="connsiteX77" fmla="*/ 4782 w 10000"/>
                  <a:gd name="connsiteY77" fmla="*/ 9803 h 9836"/>
                  <a:gd name="connsiteX78" fmla="*/ 4916 w 10000"/>
                  <a:gd name="connsiteY78" fmla="*/ 9803 h 9836"/>
                  <a:gd name="connsiteX79" fmla="*/ 5050 w 10000"/>
                  <a:gd name="connsiteY79" fmla="*/ 9803 h 9836"/>
                  <a:gd name="connsiteX80" fmla="*/ 5185 w 10000"/>
                  <a:gd name="connsiteY80" fmla="*/ 9836 h 9836"/>
                  <a:gd name="connsiteX81" fmla="*/ 5319 w 10000"/>
                  <a:gd name="connsiteY81" fmla="*/ 9803 h 9836"/>
                  <a:gd name="connsiteX82" fmla="*/ 5453 w 10000"/>
                  <a:gd name="connsiteY82" fmla="*/ 9803 h 9836"/>
                  <a:gd name="connsiteX83" fmla="*/ 5570 w 10000"/>
                  <a:gd name="connsiteY83" fmla="*/ 9803 h 9836"/>
                  <a:gd name="connsiteX84" fmla="*/ 5705 w 10000"/>
                  <a:gd name="connsiteY84" fmla="*/ 9770 h 9836"/>
                  <a:gd name="connsiteX85" fmla="*/ 5839 w 10000"/>
                  <a:gd name="connsiteY85" fmla="*/ 9770 h 9836"/>
                  <a:gd name="connsiteX86" fmla="*/ 5973 w 10000"/>
                  <a:gd name="connsiteY86" fmla="*/ 9737 h 9836"/>
                  <a:gd name="connsiteX87" fmla="*/ 6091 w 10000"/>
                  <a:gd name="connsiteY87" fmla="*/ 9704 h 9836"/>
                  <a:gd name="connsiteX88" fmla="*/ 6225 w 10000"/>
                  <a:gd name="connsiteY88" fmla="*/ 9672 h 9836"/>
                  <a:gd name="connsiteX89" fmla="*/ 6477 w 10000"/>
                  <a:gd name="connsiteY89" fmla="*/ 9606 h 9836"/>
                  <a:gd name="connsiteX90" fmla="*/ 6711 w 10000"/>
                  <a:gd name="connsiteY90" fmla="*/ 9507 h 9836"/>
                  <a:gd name="connsiteX91" fmla="*/ 6963 w 10000"/>
                  <a:gd name="connsiteY91" fmla="*/ 9408 h 9836"/>
                  <a:gd name="connsiteX92" fmla="*/ 7198 w 10000"/>
                  <a:gd name="connsiteY92" fmla="*/ 9310 h 9836"/>
                  <a:gd name="connsiteX93" fmla="*/ 7416 w 10000"/>
                  <a:gd name="connsiteY93" fmla="*/ 9178 h 9836"/>
                  <a:gd name="connsiteX94" fmla="*/ 7651 w 10000"/>
                  <a:gd name="connsiteY94" fmla="*/ 9014 h 9836"/>
                  <a:gd name="connsiteX95" fmla="*/ 7852 w 10000"/>
                  <a:gd name="connsiteY95" fmla="*/ 8882 h 9836"/>
                  <a:gd name="connsiteX96" fmla="*/ 8070 w 10000"/>
                  <a:gd name="connsiteY96" fmla="*/ 8685 h 9836"/>
                  <a:gd name="connsiteX97" fmla="*/ 8272 w 10000"/>
                  <a:gd name="connsiteY97" fmla="*/ 8520 h 9836"/>
                  <a:gd name="connsiteX98" fmla="*/ 8473 w 10000"/>
                  <a:gd name="connsiteY98" fmla="*/ 8323 h 9836"/>
                  <a:gd name="connsiteX99" fmla="*/ 8557 w 10000"/>
                  <a:gd name="connsiteY99" fmla="*/ 8224 h 9836"/>
                  <a:gd name="connsiteX100" fmla="*/ 8658 w 10000"/>
                  <a:gd name="connsiteY100" fmla="*/ 8125 h 9836"/>
                  <a:gd name="connsiteX101" fmla="*/ 8742 w 10000"/>
                  <a:gd name="connsiteY101" fmla="*/ 7994 h 9836"/>
                  <a:gd name="connsiteX102" fmla="*/ 8842 w 10000"/>
                  <a:gd name="connsiteY102" fmla="*/ 7895 h 9836"/>
                  <a:gd name="connsiteX103" fmla="*/ 8926 w 10000"/>
                  <a:gd name="connsiteY103" fmla="*/ 7797 h 9836"/>
                  <a:gd name="connsiteX104" fmla="*/ 9010 w 10000"/>
                  <a:gd name="connsiteY104" fmla="*/ 7665 h 9836"/>
                  <a:gd name="connsiteX105" fmla="*/ 9094 w 10000"/>
                  <a:gd name="connsiteY105" fmla="*/ 7533 h 9836"/>
                  <a:gd name="connsiteX106" fmla="*/ 9178 w 10000"/>
                  <a:gd name="connsiteY106" fmla="*/ 7435 h 9836"/>
                  <a:gd name="connsiteX107" fmla="*/ 9245 w 10000"/>
                  <a:gd name="connsiteY107" fmla="*/ 7303 h 9836"/>
                  <a:gd name="connsiteX108" fmla="*/ 9329 w 10000"/>
                  <a:gd name="connsiteY108" fmla="*/ 7172 h 9836"/>
                  <a:gd name="connsiteX109" fmla="*/ 9396 w 10000"/>
                  <a:gd name="connsiteY109" fmla="*/ 7040 h 9836"/>
                  <a:gd name="connsiteX110" fmla="*/ 9463 w 10000"/>
                  <a:gd name="connsiteY110" fmla="*/ 6941 h 9836"/>
                  <a:gd name="connsiteX111" fmla="*/ 9530 w 10000"/>
                  <a:gd name="connsiteY111" fmla="*/ 6810 h 9836"/>
                  <a:gd name="connsiteX112" fmla="*/ 9597 w 10000"/>
                  <a:gd name="connsiteY112" fmla="*/ 6645 h 9836"/>
                  <a:gd name="connsiteX113" fmla="*/ 9664 w 10000"/>
                  <a:gd name="connsiteY113" fmla="*/ 6514 h 9836"/>
                  <a:gd name="connsiteX114" fmla="*/ 9732 w 10000"/>
                  <a:gd name="connsiteY114" fmla="*/ 6382 h 9836"/>
                  <a:gd name="connsiteX115" fmla="*/ 9782 w 10000"/>
                  <a:gd name="connsiteY115" fmla="*/ 6250 h 9836"/>
                  <a:gd name="connsiteX116" fmla="*/ 9849 w 10000"/>
                  <a:gd name="connsiteY116" fmla="*/ 6086 h 9836"/>
                  <a:gd name="connsiteX117" fmla="*/ 9899 w 10000"/>
                  <a:gd name="connsiteY117" fmla="*/ 5954 h 9836"/>
                  <a:gd name="connsiteX118" fmla="*/ 9950 w 10000"/>
                  <a:gd name="connsiteY118" fmla="*/ 5823 h 9836"/>
                  <a:gd name="connsiteX119" fmla="*/ 10000 w 10000"/>
                  <a:gd name="connsiteY119" fmla="*/ 5658 h 9836"/>
                  <a:gd name="connsiteX120" fmla="*/ 10000 w 10000"/>
                  <a:gd name="connsiteY120" fmla="*/ 5527 h 9836"/>
                  <a:gd name="connsiteX0" fmla="*/ 10000 w 10000"/>
                  <a:gd name="connsiteY0" fmla="*/ 5485 h 9866"/>
                  <a:gd name="connsiteX1" fmla="*/ 10000 w 10000"/>
                  <a:gd name="connsiteY1" fmla="*/ 736 h 9866"/>
                  <a:gd name="connsiteX2" fmla="*/ 9950 w 10000"/>
                  <a:gd name="connsiteY2" fmla="*/ 569 h 9866"/>
                  <a:gd name="connsiteX3" fmla="*/ 9899 w 10000"/>
                  <a:gd name="connsiteY3" fmla="*/ 435 h 9866"/>
                  <a:gd name="connsiteX4" fmla="*/ 9849 w 10000"/>
                  <a:gd name="connsiteY4" fmla="*/ 268 h 9866"/>
                  <a:gd name="connsiteX5" fmla="*/ 9782 w 10000"/>
                  <a:gd name="connsiteY5" fmla="*/ 134 h 9866"/>
                  <a:gd name="connsiteX6" fmla="*/ 9732 w 10000"/>
                  <a:gd name="connsiteY6" fmla="*/ 0 h 9866"/>
                  <a:gd name="connsiteX7" fmla="*/ 520 w 10000"/>
                  <a:gd name="connsiteY7" fmla="*/ 268 h 9866"/>
                  <a:gd name="connsiteX8" fmla="*/ 470 w 10000"/>
                  <a:gd name="connsiteY8" fmla="*/ 435 h 9866"/>
                  <a:gd name="connsiteX9" fmla="*/ 419 w 10000"/>
                  <a:gd name="connsiteY9" fmla="*/ 569 h 9866"/>
                  <a:gd name="connsiteX10" fmla="*/ 369 w 10000"/>
                  <a:gd name="connsiteY10" fmla="*/ 736 h 9866"/>
                  <a:gd name="connsiteX11" fmla="*/ 319 w 10000"/>
                  <a:gd name="connsiteY11" fmla="*/ 869 h 9866"/>
                  <a:gd name="connsiteX12" fmla="*/ 285 w 10000"/>
                  <a:gd name="connsiteY12" fmla="*/ 1037 h 9866"/>
                  <a:gd name="connsiteX13" fmla="*/ 235 w 10000"/>
                  <a:gd name="connsiteY13" fmla="*/ 1204 h 9866"/>
                  <a:gd name="connsiteX14" fmla="*/ 201 w 10000"/>
                  <a:gd name="connsiteY14" fmla="*/ 1338 h 9866"/>
                  <a:gd name="connsiteX15" fmla="*/ 168 w 10000"/>
                  <a:gd name="connsiteY15" fmla="*/ 1505 h 9866"/>
                  <a:gd name="connsiteX16" fmla="*/ 134 w 10000"/>
                  <a:gd name="connsiteY16" fmla="*/ 1673 h 9866"/>
                  <a:gd name="connsiteX17" fmla="*/ 117 w 10000"/>
                  <a:gd name="connsiteY17" fmla="*/ 1839 h 9866"/>
                  <a:gd name="connsiteX18" fmla="*/ 84 w 10000"/>
                  <a:gd name="connsiteY18" fmla="*/ 2007 h 9866"/>
                  <a:gd name="connsiteX19" fmla="*/ 67 w 10000"/>
                  <a:gd name="connsiteY19" fmla="*/ 2174 h 9866"/>
                  <a:gd name="connsiteX20" fmla="*/ 50 w 10000"/>
                  <a:gd name="connsiteY20" fmla="*/ 2342 h 9866"/>
                  <a:gd name="connsiteX21" fmla="*/ 34 w 10000"/>
                  <a:gd name="connsiteY21" fmla="*/ 2508 h 9866"/>
                  <a:gd name="connsiteX22" fmla="*/ 17 w 10000"/>
                  <a:gd name="connsiteY22" fmla="*/ 2676 h 9866"/>
                  <a:gd name="connsiteX23" fmla="*/ 17 w 10000"/>
                  <a:gd name="connsiteY23" fmla="*/ 2843 h 9866"/>
                  <a:gd name="connsiteX24" fmla="*/ 0 w 10000"/>
                  <a:gd name="connsiteY24" fmla="*/ 3011 h 9866"/>
                  <a:gd name="connsiteX25" fmla="*/ 0 w 10000"/>
                  <a:gd name="connsiteY25" fmla="*/ 3177 h 9866"/>
                  <a:gd name="connsiteX26" fmla="*/ 0 w 10000"/>
                  <a:gd name="connsiteY26" fmla="*/ 3345 h 9866"/>
                  <a:gd name="connsiteX27" fmla="*/ 17 w 10000"/>
                  <a:gd name="connsiteY27" fmla="*/ 3512 h 9866"/>
                  <a:gd name="connsiteX28" fmla="*/ 17 w 10000"/>
                  <a:gd name="connsiteY28" fmla="*/ 3679 h 9866"/>
                  <a:gd name="connsiteX29" fmla="*/ 34 w 10000"/>
                  <a:gd name="connsiteY29" fmla="*/ 3846 h 9866"/>
                  <a:gd name="connsiteX30" fmla="*/ 50 w 10000"/>
                  <a:gd name="connsiteY30" fmla="*/ 4013 h 9866"/>
                  <a:gd name="connsiteX31" fmla="*/ 67 w 10000"/>
                  <a:gd name="connsiteY31" fmla="*/ 4181 h 9866"/>
                  <a:gd name="connsiteX32" fmla="*/ 84 w 10000"/>
                  <a:gd name="connsiteY32" fmla="*/ 4347 h 9866"/>
                  <a:gd name="connsiteX33" fmla="*/ 117 w 10000"/>
                  <a:gd name="connsiteY33" fmla="*/ 4515 h 9866"/>
                  <a:gd name="connsiteX34" fmla="*/ 134 w 10000"/>
                  <a:gd name="connsiteY34" fmla="*/ 4682 h 9866"/>
                  <a:gd name="connsiteX35" fmla="*/ 168 w 10000"/>
                  <a:gd name="connsiteY35" fmla="*/ 4850 h 9866"/>
                  <a:gd name="connsiteX36" fmla="*/ 201 w 10000"/>
                  <a:gd name="connsiteY36" fmla="*/ 5016 h 9866"/>
                  <a:gd name="connsiteX37" fmla="*/ 235 w 10000"/>
                  <a:gd name="connsiteY37" fmla="*/ 5151 h 9866"/>
                  <a:gd name="connsiteX38" fmla="*/ 285 w 10000"/>
                  <a:gd name="connsiteY38" fmla="*/ 5317 h 9866"/>
                  <a:gd name="connsiteX39" fmla="*/ 319 w 10000"/>
                  <a:gd name="connsiteY39" fmla="*/ 5485 h 9866"/>
                  <a:gd name="connsiteX40" fmla="*/ 369 w 10000"/>
                  <a:gd name="connsiteY40" fmla="*/ 5618 h 9866"/>
                  <a:gd name="connsiteX41" fmla="*/ 419 w 10000"/>
                  <a:gd name="connsiteY41" fmla="*/ 5786 h 9866"/>
                  <a:gd name="connsiteX42" fmla="*/ 470 w 10000"/>
                  <a:gd name="connsiteY42" fmla="*/ 5919 h 9866"/>
                  <a:gd name="connsiteX43" fmla="*/ 520 w 10000"/>
                  <a:gd name="connsiteY43" fmla="*/ 6053 h 9866"/>
                  <a:gd name="connsiteX44" fmla="*/ 570 w 10000"/>
                  <a:gd name="connsiteY44" fmla="*/ 6220 h 9866"/>
                  <a:gd name="connsiteX45" fmla="*/ 638 w 10000"/>
                  <a:gd name="connsiteY45" fmla="*/ 6354 h 9866"/>
                  <a:gd name="connsiteX46" fmla="*/ 688 w 10000"/>
                  <a:gd name="connsiteY46" fmla="*/ 6489 h 9866"/>
                  <a:gd name="connsiteX47" fmla="*/ 755 w 10000"/>
                  <a:gd name="connsiteY47" fmla="*/ 6622 h 9866"/>
                  <a:gd name="connsiteX48" fmla="*/ 822 w 10000"/>
                  <a:gd name="connsiteY48" fmla="*/ 6790 h 9866"/>
                  <a:gd name="connsiteX49" fmla="*/ 889 w 10000"/>
                  <a:gd name="connsiteY49" fmla="*/ 6923 h 9866"/>
                  <a:gd name="connsiteX50" fmla="*/ 956 w 10000"/>
                  <a:gd name="connsiteY50" fmla="*/ 7023 h 9866"/>
                  <a:gd name="connsiteX51" fmla="*/ 1040 w 10000"/>
                  <a:gd name="connsiteY51" fmla="*/ 7158 h 9866"/>
                  <a:gd name="connsiteX52" fmla="*/ 1107 w 10000"/>
                  <a:gd name="connsiteY52" fmla="*/ 7291 h 9866"/>
                  <a:gd name="connsiteX53" fmla="*/ 1191 w 10000"/>
                  <a:gd name="connsiteY53" fmla="*/ 7425 h 9866"/>
                  <a:gd name="connsiteX54" fmla="*/ 1275 w 10000"/>
                  <a:gd name="connsiteY54" fmla="*/ 7525 h 9866"/>
                  <a:gd name="connsiteX55" fmla="*/ 1342 w 10000"/>
                  <a:gd name="connsiteY55" fmla="*/ 7659 h 9866"/>
                  <a:gd name="connsiteX56" fmla="*/ 1443 w 10000"/>
                  <a:gd name="connsiteY56" fmla="*/ 7793 h 9866"/>
                  <a:gd name="connsiteX57" fmla="*/ 1527 w 10000"/>
                  <a:gd name="connsiteY57" fmla="*/ 7893 h 9866"/>
                  <a:gd name="connsiteX58" fmla="*/ 1611 w 10000"/>
                  <a:gd name="connsiteY58" fmla="*/ 7993 h 9866"/>
                  <a:gd name="connsiteX59" fmla="*/ 1695 w 10000"/>
                  <a:gd name="connsiteY59" fmla="*/ 8126 h 9866"/>
                  <a:gd name="connsiteX60" fmla="*/ 1795 w 10000"/>
                  <a:gd name="connsiteY60" fmla="*/ 8227 h 9866"/>
                  <a:gd name="connsiteX61" fmla="*/ 1896 w 10000"/>
                  <a:gd name="connsiteY61" fmla="*/ 8328 h 9866"/>
                  <a:gd name="connsiteX62" fmla="*/ 2081 w 10000"/>
                  <a:gd name="connsiteY62" fmla="*/ 8528 h 9866"/>
                  <a:gd name="connsiteX63" fmla="*/ 2282 w 10000"/>
                  <a:gd name="connsiteY63" fmla="*/ 8696 h 9866"/>
                  <a:gd name="connsiteX64" fmla="*/ 2500 w 10000"/>
                  <a:gd name="connsiteY64" fmla="*/ 8896 h 9866"/>
                  <a:gd name="connsiteX65" fmla="*/ 2718 w 10000"/>
                  <a:gd name="connsiteY65" fmla="*/ 9030 h 9866"/>
                  <a:gd name="connsiteX66" fmla="*/ 2936 w 10000"/>
                  <a:gd name="connsiteY66" fmla="*/ 9197 h 9866"/>
                  <a:gd name="connsiteX67" fmla="*/ 3171 w 10000"/>
                  <a:gd name="connsiteY67" fmla="*/ 9331 h 9866"/>
                  <a:gd name="connsiteX68" fmla="*/ 3406 w 10000"/>
                  <a:gd name="connsiteY68" fmla="*/ 9431 h 9866"/>
                  <a:gd name="connsiteX69" fmla="*/ 3641 w 10000"/>
                  <a:gd name="connsiteY69" fmla="*/ 9532 h 9866"/>
                  <a:gd name="connsiteX70" fmla="*/ 3893 w 10000"/>
                  <a:gd name="connsiteY70" fmla="*/ 9632 h 9866"/>
                  <a:gd name="connsiteX71" fmla="*/ 4128 w 10000"/>
                  <a:gd name="connsiteY71" fmla="*/ 9699 h 9866"/>
                  <a:gd name="connsiteX72" fmla="*/ 4262 w 10000"/>
                  <a:gd name="connsiteY72" fmla="*/ 9732 h 9866"/>
                  <a:gd name="connsiteX73" fmla="*/ 4396 w 10000"/>
                  <a:gd name="connsiteY73" fmla="*/ 9765 h 9866"/>
                  <a:gd name="connsiteX74" fmla="*/ 4513 w 10000"/>
                  <a:gd name="connsiteY74" fmla="*/ 9799 h 9866"/>
                  <a:gd name="connsiteX75" fmla="*/ 4648 w 10000"/>
                  <a:gd name="connsiteY75" fmla="*/ 9799 h 9866"/>
                  <a:gd name="connsiteX76" fmla="*/ 4782 w 10000"/>
                  <a:gd name="connsiteY76" fmla="*/ 9832 h 9866"/>
                  <a:gd name="connsiteX77" fmla="*/ 4916 w 10000"/>
                  <a:gd name="connsiteY77" fmla="*/ 9832 h 9866"/>
                  <a:gd name="connsiteX78" fmla="*/ 5050 w 10000"/>
                  <a:gd name="connsiteY78" fmla="*/ 9832 h 9866"/>
                  <a:gd name="connsiteX79" fmla="*/ 5185 w 10000"/>
                  <a:gd name="connsiteY79" fmla="*/ 9866 h 9866"/>
                  <a:gd name="connsiteX80" fmla="*/ 5319 w 10000"/>
                  <a:gd name="connsiteY80" fmla="*/ 9832 h 9866"/>
                  <a:gd name="connsiteX81" fmla="*/ 5453 w 10000"/>
                  <a:gd name="connsiteY81" fmla="*/ 9832 h 9866"/>
                  <a:gd name="connsiteX82" fmla="*/ 5570 w 10000"/>
                  <a:gd name="connsiteY82" fmla="*/ 9832 h 9866"/>
                  <a:gd name="connsiteX83" fmla="*/ 5705 w 10000"/>
                  <a:gd name="connsiteY83" fmla="*/ 9799 h 9866"/>
                  <a:gd name="connsiteX84" fmla="*/ 5839 w 10000"/>
                  <a:gd name="connsiteY84" fmla="*/ 9799 h 9866"/>
                  <a:gd name="connsiteX85" fmla="*/ 5973 w 10000"/>
                  <a:gd name="connsiteY85" fmla="*/ 9765 h 9866"/>
                  <a:gd name="connsiteX86" fmla="*/ 6091 w 10000"/>
                  <a:gd name="connsiteY86" fmla="*/ 9732 h 9866"/>
                  <a:gd name="connsiteX87" fmla="*/ 6225 w 10000"/>
                  <a:gd name="connsiteY87" fmla="*/ 9699 h 9866"/>
                  <a:gd name="connsiteX88" fmla="*/ 6477 w 10000"/>
                  <a:gd name="connsiteY88" fmla="*/ 9632 h 9866"/>
                  <a:gd name="connsiteX89" fmla="*/ 6711 w 10000"/>
                  <a:gd name="connsiteY89" fmla="*/ 9532 h 9866"/>
                  <a:gd name="connsiteX90" fmla="*/ 6963 w 10000"/>
                  <a:gd name="connsiteY90" fmla="*/ 9431 h 9866"/>
                  <a:gd name="connsiteX91" fmla="*/ 7198 w 10000"/>
                  <a:gd name="connsiteY91" fmla="*/ 9331 h 9866"/>
                  <a:gd name="connsiteX92" fmla="*/ 7416 w 10000"/>
                  <a:gd name="connsiteY92" fmla="*/ 9197 h 9866"/>
                  <a:gd name="connsiteX93" fmla="*/ 7651 w 10000"/>
                  <a:gd name="connsiteY93" fmla="*/ 9030 h 9866"/>
                  <a:gd name="connsiteX94" fmla="*/ 7852 w 10000"/>
                  <a:gd name="connsiteY94" fmla="*/ 8896 h 9866"/>
                  <a:gd name="connsiteX95" fmla="*/ 8070 w 10000"/>
                  <a:gd name="connsiteY95" fmla="*/ 8696 h 9866"/>
                  <a:gd name="connsiteX96" fmla="*/ 8272 w 10000"/>
                  <a:gd name="connsiteY96" fmla="*/ 8528 h 9866"/>
                  <a:gd name="connsiteX97" fmla="*/ 8473 w 10000"/>
                  <a:gd name="connsiteY97" fmla="*/ 8328 h 9866"/>
                  <a:gd name="connsiteX98" fmla="*/ 8557 w 10000"/>
                  <a:gd name="connsiteY98" fmla="*/ 8227 h 9866"/>
                  <a:gd name="connsiteX99" fmla="*/ 8658 w 10000"/>
                  <a:gd name="connsiteY99" fmla="*/ 8126 h 9866"/>
                  <a:gd name="connsiteX100" fmla="*/ 8742 w 10000"/>
                  <a:gd name="connsiteY100" fmla="*/ 7993 h 9866"/>
                  <a:gd name="connsiteX101" fmla="*/ 8842 w 10000"/>
                  <a:gd name="connsiteY101" fmla="*/ 7893 h 9866"/>
                  <a:gd name="connsiteX102" fmla="*/ 8926 w 10000"/>
                  <a:gd name="connsiteY102" fmla="*/ 7793 h 9866"/>
                  <a:gd name="connsiteX103" fmla="*/ 9010 w 10000"/>
                  <a:gd name="connsiteY103" fmla="*/ 7659 h 9866"/>
                  <a:gd name="connsiteX104" fmla="*/ 9094 w 10000"/>
                  <a:gd name="connsiteY104" fmla="*/ 7525 h 9866"/>
                  <a:gd name="connsiteX105" fmla="*/ 9178 w 10000"/>
                  <a:gd name="connsiteY105" fmla="*/ 7425 h 9866"/>
                  <a:gd name="connsiteX106" fmla="*/ 9245 w 10000"/>
                  <a:gd name="connsiteY106" fmla="*/ 7291 h 9866"/>
                  <a:gd name="connsiteX107" fmla="*/ 9329 w 10000"/>
                  <a:gd name="connsiteY107" fmla="*/ 7158 h 9866"/>
                  <a:gd name="connsiteX108" fmla="*/ 9396 w 10000"/>
                  <a:gd name="connsiteY108" fmla="*/ 7023 h 9866"/>
                  <a:gd name="connsiteX109" fmla="*/ 9463 w 10000"/>
                  <a:gd name="connsiteY109" fmla="*/ 6923 h 9866"/>
                  <a:gd name="connsiteX110" fmla="*/ 9530 w 10000"/>
                  <a:gd name="connsiteY110" fmla="*/ 6790 h 9866"/>
                  <a:gd name="connsiteX111" fmla="*/ 9597 w 10000"/>
                  <a:gd name="connsiteY111" fmla="*/ 6622 h 9866"/>
                  <a:gd name="connsiteX112" fmla="*/ 9664 w 10000"/>
                  <a:gd name="connsiteY112" fmla="*/ 6489 h 9866"/>
                  <a:gd name="connsiteX113" fmla="*/ 9732 w 10000"/>
                  <a:gd name="connsiteY113" fmla="*/ 6354 h 9866"/>
                  <a:gd name="connsiteX114" fmla="*/ 9782 w 10000"/>
                  <a:gd name="connsiteY114" fmla="*/ 6220 h 9866"/>
                  <a:gd name="connsiteX115" fmla="*/ 9849 w 10000"/>
                  <a:gd name="connsiteY115" fmla="*/ 6053 h 9866"/>
                  <a:gd name="connsiteX116" fmla="*/ 9899 w 10000"/>
                  <a:gd name="connsiteY116" fmla="*/ 5919 h 9866"/>
                  <a:gd name="connsiteX117" fmla="*/ 9950 w 10000"/>
                  <a:gd name="connsiteY117" fmla="*/ 5786 h 9866"/>
                  <a:gd name="connsiteX118" fmla="*/ 10000 w 10000"/>
                  <a:gd name="connsiteY118" fmla="*/ 5618 h 9866"/>
                  <a:gd name="connsiteX119" fmla="*/ 10000 w 10000"/>
                  <a:gd name="connsiteY119" fmla="*/ 5485 h 9866"/>
                  <a:gd name="connsiteX0" fmla="*/ 10000 w 10000"/>
                  <a:gd name="connsiteY0" fmla="*/ 5423 h 9864"/>
                  <a:gd name="connsiteX1" fmla="*/ 10000 w 10000"/>
                  <a:gd name="connsiteY1" fmla="*/ 610 h 9864"/>
                  <a:gd name="connsiteX2" fmla="*/ 9950 w 10000"/>
                  <a:gd name="connsiteY2" fmla="*/ 441 h 9864"/>
                  <a:gd name="connsiteX3" fmla="*/ 9899 w 10000"/>
                  <a:gd name="connsiteY3" fmla="*/ 305 h 9864"/>
                  <a:gd name="connsiteX4" fmla="*/ 9849 w 10000"/>
                  <a:gd name="connsiteY4" fmla="*/ 136 h 9864"/>
                  <a:gd name="connsiteX5" fmla="*/ 9782 w 10000"/>
                  <a:gd name="connsiteY5" fmla="*/ 0 h 9864"/>
                  <a:gd name="connsiteX6" fmla="*/ 520 w 10000"/>
                  <a:gd name="connsiteY6" fmla="*/ 136 h 9864"/>
                  <a:gd name="connsiteX7" fmla="*/ 470 w 10000"/>
                  <a:gd name="connsiteY7" fmla="*/ 305 h 9864"/>
                  <a:gd name="connsiteX8" fmla="*/ 419 w 10000"/>
                  <a:gd name="connsiteY8" fmla="*/ 441 h 9864"/>
                  <a:gd name="connsiteX9" fmla="*/ 369 w 10000"/>
                  <a:gd name="connsiteY9" fmla="*/ 610 h 9864"/>
                  <a:gd name="connsiteX10" fmla="*/ 319 w 10000"/>
                  <a:gd name="connsiteY10" fmla="*/ 745 h 9864"/>
                  <a:gd name="connsiteX11" fmla="*/ 285 w 10000"/>
                  <a:gd name="connsiteY11" fmla="*/ 915 h 9864"/>
                  <a:gd name="connsiteX12" fmla="*/ 235 w 10000"/>
                  <a:gd name="connsiteY12" fmla="*/ 1084 h 9864"/>
                  <a:gd name="connsiteX13" fmla="*/ 201 w 10000"/>
                  <a:gd name="connsiteY13" fmla="*/ 1220 h 9864"/>
                  <a:gd name="connsiteX14" fmla="*/ 168 w 10000"/>
                  <a:gd name="connsiteY14" fmla="*/ 1389 h 9864"/>
                  <a:gd name="connsiteX15" fmla="*/ 134 w 10000"/>
                  <a:gd name="connsiteY15" fmla="*/ 1560 h 9864"/>
                  <a:gd name="connsiteX16" fmla="*/ 117 w 10000"/>
                  <a:gd name="connsiteY16" fmla="*/ 1728 h 9864"/>
                  <a:gd name="connsiteX17" fmla="*/ 84 w 10000"/>
                  <a:gd name="connsiteY17" fmla="*/ 1898 h 9864"/>
                  <a:gd name="connsiteX18" fmla="*/ 67 w 10000"/>
                  <a:gd name="connsiteY18" fmla="*/ 2068 h 9864"/>
                  <a:gd name="connsiteX19" fmla="*/ 50 w 10000"/>
                  <a:gd name="connsiteY19" fmla="*/ 2238 h 9864"/>
                  <a:gd name="connsiteX20" fmla="*/ 34 w 10000"/>
                  <a:gd name="connsiteY20" fmla="*/ 2406 h 9864"/>
                  <a:gd name="connsiteX21" fmla="*/ 17 w 10000"/>
                  <a:gd name="connsiteY21" fmla="*/ 2576 h 9864"/>
                  <a:gd name="connsiteX22" fmla="*/ 17 w 10000"/>
                  <a:gd name="connsiteY22" fmla="*/ 2746 h 9864"/>
                  <a:gd name="connsiteX23" fmla="*/ 0 w 10000"/>
                  <a:gd name="connsiteY23" fmla="*/ 2916 h 9864"/>
                  <a:gd name="connsiteX24" fmla="*/ 0 w 10000"/>
                  <a:gd name="connsiteY24" fmla="*/ 3084 h 9864"/>
                  <a:gd name="connsiteX25" fmla="*/ 0 w 10000"/>
                  <a:gd name="connsiteY25" fmla="*/ 3254 h 9864"/>
                  <a:gd name="connsiteX26" fmla="*/ 17 w 10000"/>
                  <a:gd name="connsiteY26" fmla="*/ 3424 h 9864"/>
                  <a:gd name="connsiteX27" fmla="*/ 17 w 10000"/>
                  <a:gd name="connsiteY27" fmla="*/ 3593 h 9864"/>
                  <a:gd name="connsiteX28" fmla="*/ 34 w 10000"/>
                  <a:gd name="connsiteY28" fmla="*/ 3762 h 9864"/>
                  <a:gd name="connsiteX29" fmla="*/ 50 w 10000"/>
                  <a:gd name="connsiteY29" fmla="*/ 3932 h 9864"/>
                  <a:gd name="connsiteX30" fmla="*/ 67 w 10000"/>
                  <a:gd name="connsiteY30" fmla="*/ 4102 h 9864"/>
                  <a:gd name="connsiteX31" fmla="*/ 84 w 10000"/>
                  <a:gd name="connsiteY31" fmla="*/ 4270 h 9864"/>
                  <a:gd name="connsiteX32" fmla="*/ 117 w 10000"/>
                  <a:gd name="connsiteY32" fmla="*/ 4440 h 9864"/>
                  <a:gd name="connsiteX33" fmla="*/ 134 w 10000"/>
                  <a:gd name="connsiteY33" fmla="*/ 4610 h 9864"/>
                  <a:gd name="connsiteX34" fmla="*/ 168 w 10000"/>
                  <a:gd name="connsiteY34" fmla="*/ 4780 h 9864"/>
                  <a:gd name="connsiteX35" fmla="*/ 201 w 10000"/>
                  <a:gd name="connsiteY35" fmla="*/ 4948 h 9864"/>
                  <a:gd name="connsiteX36" fmla="*/ 235 w 10000"/>
                  <a:gd name="connsiteY36" fmla="*/ 5085 h 9864"/>
                  <a:gd name="connsiteX37" fmla="*/ 285 w 10000"/>
                  <a:gd name="connsiteY37" fmla="*/ 5253 h 9864"/>
                  <a:gd name="connsiteX38" fmla="*/ 319 w 10000"/>
                  <a:gd name="connsiteY38" fmla="*/ 5423 h 9864"/>
                  <a:gd name="connsiteX39" fmla="*/ 369 w 10000"/>
                  <a:gd name="connsiteY39" fmla="*/ 5558 h 9864"/>
                  <a:gd name="connsiteX40" fmla="*/ 419 w 10000"/>
                  <a:gd name="connsiteY40" fmla="*/ 5729 h 9864"/>
                  <a:gd name="connsiteX41" fmla="*/ 470 w 10000"/>
                  <a:gd name="connsiteY41" fmla="*/ 5863 h 9864"/>
                  <a:gd name="connsiteX42" fmla="*/ 520 w 10000"/>
                  <a:gd name="connsiteY42" fmla="*/ 5999 h 9864"/>
                  <a:gd name="connsiteX43" fmla="*/ 570 w 10000"/>
                  <a:gd name="connsiteY43" fmla="*/ 6168 h 9864"/>
                  <a:gd name="connsiteX44" fmla="*/ 638 w 10000"/>
                  <a:gd name="connsiteY44" fmla="*/ 6304 h 9864"/>
                  <a:gd name="connsiteX45" fmla="*/ 688 w 10000"/>
                  <a:gd name="connsiteY45" fmla="*/ 6441 h 9864"/>
                  <a:gd name="connsiteX46" fmla="*/ 755 w 10000"/>
                  <a:gd name="connsiteY46" fmla="*/ 6576 h 9864"/>
                  <a:gd name="connsiteX47" fmla="*/ 822 w 10000"/>
                  <a:gd name="connsiteY47" fmla="*/ 6746 h 9864"/>
                  <a:gd name="connsiteX48" fmla="*/ 889 w 10000"/>
                  <a:gd name="connsiteY48" fmla="*/ 6881 h 9864"/>
                  <a:gd name="connsiteX49" fmla="*/ 956 w 10000"/>
                  <a:gd name="connsiteY49" fmla="*/ 6982 h 9864"/>
                  <a:gd name="connsiteX50" fmla="*/ 1040 w 10000"/>
                  <a:gd name="connsiteY50" fmla="*/ 7119 h 9864"/>
                  <a:gd name="connsiteX51" fmla="*/ 1107 w 10000"/>
                  <a:gd name="connsiteY51" fmla="*/ 7254 h 9864"/>
                  <a:gd name="connsiteX52" fmla="*/ 1191 w 10000"/>
                  <a:gd name="connsiteY52" fmla="*/ 7390 h 9864"/>
                  <a:gd name="connsiteX53" fmla="*/ 1275 w 10000"/>
                  <a:gd name="connsiteY53" fmla="*/ 7491 h 9864"/>
                  <a:gd name="connsiteX54" fmla="*/ 1342 w 10000"/>
                  <a:gd name="connsiteY54" fmla="*/ 7627 h 9864"/>
                  <a:gd name="connsiteX55" fmla="*/ 1443 w 10000"/>
                  <a:gd name="connsiteY55" fmla="*/ 7763 h 9864"/>
                  <a:gd name="connsiteX56" fmla="*/ 1527 w 10000"/>
                  <a:gd name="connsiteY56" fmla="*/ 7864 h 9864"/>
                  <a:gd name="connsiteX57" fmla="*/ 1611 w 10000"/>
                  <a:gd name="connsiteY57" fmla="*/ 7966 h 9864"/>
                  <a:gd name="connsiteX58" fmla="*/ 1695 w 10000"/>
                  <a:gd name="connsiteY58" fmla="*/ 8100 h 9864"/>
                  <a:gd name="connsiteX59" fmla="*/ 1795 w 10000"/>
                  <a:gd name="connsiteY59" fmla="*/ 8203 h 9864"/>
                  <a:gd name="connsiteX60" fmla="*/ 1896 w 10000"/>
                  <a:gd name="connsiteY60" fmla="*/ 8305 h 9864"/>
                  <a:gd name="connsiteX61" fmla="*/ 2081 w 10000"/>
                  <a:gd name="connsiteY61" fmla="*/ 8508 h 9864"/>
                  <a:gd name="connsiteX62" fmla="*/ 2282 w 10000"/>
                  <a:gd name="connsiteY62" fmla="*/ 8678 h 9864"/>
                  <a:gd name="connsiteX63" fmla="*/ 2500 w 10000"/>
                  <a:gd name="connsiteY63" fmla="*/ 8881 h 9864"/>
                  <a:gd name="connsiteX64" fmla="*/ 2718 w 10000"/>
                  <a:gd name="connsiteY64" fmla="*/ 9017 h 9864"/>
                  <a:gd name="connsiteX65" fmla="*/ 2936 w 10000"/>
                  <a:gd name="connsiteY65" fmla="*/ 9186 h 9864"/>
                  <a:gd name="connsiteX66" fmla="*/ 3171 w 10000"/>
                  <a:gd name="connsiteY66" fmla="*/ 9322 h 9864"/>
                  <a:gd name="connsiteX67" fmla="*/ 3406 w 10000"/>
                  <a:gd name="connsiteY67" fmla="*/ 9423 h 9864"/>
                  <a:gd name="connsiteX68" fmla="*/ 3641 w 10000"/>
                  <a:gd name="connsiteY68" fmla="*/ 9525 h 9864"/>
                  <a:gd name="connsiteX69" fmla="*/ 3893 w 10000"/>
                  <a:gd name="connsiteY69" fmla="*/ 9627 h 9864"/>
                  <a:gd name="connsiteX70" fmla="*/ 4128 w 10000"/>
                  <a:gd name="connsiteY70" fmla="*/ 9695 h 9864"/>
                  <a:gd name="connsiteX71" fmla="*/ 4262 w 10000"/>
                  <a:gd name="connsiteY71" fmla="*/ 9728 h 9864"/>
                  <a:gd name="connsiteX72" fmla="*/ 4396 w 10000"/>
                  <a:gd name="connsiteY72" fmla="*/ 9762 h 9864"/>
                  <a:gd name="connsiteX73" fmla="*/ 4513 w 10000"/>
                  <a:gd name="connsiteY73" fmla="*/ 9796 h 9864"/>
                  <a:gd name="connsiteX74" fmla="*/ 4648 w 10000"/>
                  <a:gd name="connsiteY74" fmla="*/ 9796 h 9864"/>
                  <a:gd name="connsiteX75" fmla="*/ 4782 w 10000"/>
                  <a:gd name="connsiteY75" fmla="*/ 9830 h 9864"/>
                  <a:gd name="connsiteX76" fmla="*/ 4916 w 10000"/>
                  <a:gd name="connsiteY76" fmla="*/ 9830 h 9864"/>
                  <a:gd name="connsiteX77" fmla="*/ 5050 w 10000"/>
                  <a:gd name="connsiteY77" fmla="*/ 9830 h 9864"/>
                  <a:gd name="connsiteX78" fmla="*/ 5185 w 10000"/>
                  <a:gd name="connsiteY78" fmla="*/ 9864 h 9864"/>
                  <a:gd name="connsiteX79" fmla="*/ 5319 w 10000"/>
                  <a:gd name="connsiteY79" fmla="*/ 9830 h 9864"/>
                  <a:gd name="connsiteX80" fmla="*/ 5453 w 10000"/>
                  <a:gd name="connsiteY80" fmla="*/ 9830 h 9864"/>
                  <a:gd name="connsiteX81" fmla="*/ 5570 w 10000"/>
                  <a:gd name="connsiteY81" fmla="*/ 9830 h 9864"/>
                  <a:gd name="connsiteX82" fmla="*/ 5705 w 10000"/>
                  <a:gd name="connsiteY82" fmla="*/ 9796 h 9864"/>
                  <a:gd name="connsiteX83" fmla="*/ 5839 w 10000"/>
                  <a:gd name="connsiteY83" fmla="*/ 9796 h 9864"/>
                  <a:gd name="connsiteX84" fmla="*/ 5973 w 10000"/>
                  <a:gd name="connsiteY84" fmla="*/ 9762 h 9864"/>
                  <a:gd name="connsiteX85" fmla="*/ 6091 w 10000"/>
                  <a:gd name="connsiteY85" fmla="*/ 9728 h 9864"/>
                  <a:gd name="connsiteX86" fmla="*/ 6225 w 10000"/>
                  <a:gd name="connsiteY86" fmla="*/ 9695 h 9864"/>
                  <a:gd name="connsiteX87" fmla="*/ 6477 w 10000"/>
                  <a:gd name="connsiteY87" fmla="*/ 9627 h 9864"/>
                  <a:gd name="connsiteX88" fmla="*/ 6711 w 10000"/>
                  <a:gd name="connsiteY88" fmla="*/ 9525 h 9864"/>
                  <a:gd name="connsiteX89" fmla="*/ 6963 w 10000"/>
                  <a:gd name="connsiteY89" fmla="*/ 9423 h 9864"/>
                  <a:gd name="connsiteX90" fmla="*/ 7198 w 10000"/>
                  <a:gd name="connsiteY90" fmla="*/ 9322 h 9864"/>
                  <a:gd name="connsiteX91" fmla="*/ 7416 w 10000"/>
                  <a:gd name="connsiteY91" fmla="*/ 9186 h 9864"/>
                  <a:gd name="connsiteX92" fmla="*/ 7651 w 10000"/>
                  <a:gd name="connsiteY92" fmla="*/ 9017 h 9864"/>
                  <a:gd name="connsiteX93" fmla="*/ 7852 w 10000"/>
                  <a:gd name="connsiteY93" fmla="*/ 8881 h 9864"/>
                  <a:gd name="connsiteX94" fmla="*/ 8070 w 10000"/>
                  <a:gd name="connsiteY94" fmla="*/ 8678 h 9864"/>
                  <a:gd name="connsiteX95" fmla="*/ 8272 w 10000"/>
                  <a:gd name="connsiteY95" fmla="*/ 8508 h 9864"/>
                  <a:gd name="connsiteX96" fmla="*/ 8473 w 10000"/>
                  <a:gd name="connsiteY96" fmla="*/ 8305 h 9864"/>
                  <a:gd name="connsiteX97" fmla="*/ 8557 w 10000"/>
                  <a:gd name="connsiteY97" fmla="*/ 8203 h 9864"/>
                  <a:gd name="connsiteX98" fmla="*/ 8658 w 10000"/>
                  <a:gd name="connsiteY98" fmla="*/ 8100 h 9864"/>
                  <a:gd name="connsiteX99" fmla="*/ 8742 w 10000"/>
                  <a:gd name="connsiteY99" fmla="*/ 7966 h 9864"/>
                  <a:gd name="connsiteX100" fmla="*/ 8842 w 10000"/>
                  <a:gd name="connsiteY100" fmla="*/ 7864 h 9864"/>
                  <a:gd name="connsiteX101" fmla="*/ 8926 w 10000"/>
                  <a:gd name="connsiteY101" fmla="*/ 7763 h 9864"/>
                  <a:gd name="connsiteX102" fmla="*/ 9010 w 10000"/>
                  <a:gd name="connsiteY102" fmla="*/ 7627 h 9864"/>
                  <a:gd name="connsiteX103" fmla="*/ 9094 w 10000"/>
                  <a:gd name="connsiteY103" fmla="*/ 7491 h 9864"/>
                  <a:gd name="connsiteX104" fmla="*/ 9178 w 10000"/>
                  <a:gd name="connsiteY104" fmla="*/ 7390 h 9864"/>
                  <a:gd name="connsiteX105" fmla="*/ 9245 w 10000"/>
                  <a:gd name="connsiteY105" fmla="*/ 7254 h 9864"/>
                  <a:gd name="connsiteX106" fmla="*/ 9329 w 10000"/>
                  <a:gd name="connsiteY106" fmla="*/ 7119 h 9864"/>
                  <a:gd name="connsiteX107" fmla="*/ 9396 w 10000"/>
                  <a:gd name="connsiteY107" fmla="*/ 6982 h 9864"/>
                  <a:gd name="connsiteX108" fmla="*/ 9463 w 10000"/>
                  <a:gd name="connsiteY108" fmla="*/ 6881 h 9864"/>
                  <a:gd name="connsiteX109" fmla="*/ 9530 w 10000"/>
                  <a:gd name="connsiteY109" fmla="*/ 6746 h 9864"/>
                  <a:gd name="connsiteX110" fmla="*/ 9597 w 10000"/>
                  <a:gd name="connsiteY110" fmla="*/ 6576 h 9864"/>
                  <a:gd name="connsiteX111" fmla="*/ 9664 w 10000"/>
                  <a:gd name="connsiteY111" fmla="*/ 6441 h 9864"/>
                  <a:gd name="connsiteX112" fmla="*/ 9732 w 10000"/>
                  <a:gd name="connsiteY112" fmla="*/ 6304 h 9864"/>
                  <a:gd name="connsiteX113" fmla="*/ 9782 w 10000"/>
                  <a:gd name="connsiteY113" fmla="*/ 6168 h 9864"/>
                  <a:gd name="connsiteX114" fmla="*/ 9849 w 10000"/>
                  <a:gd name="connsiteY114" fmla="*/ 5999 h 9864"/>
                  <a:gd name="connsiteX115" fmla="*/ 9899 w 10000"/>
                  <a:gd name="connsiteY115" fmla="*/ 5863 h 9864"/>
                  <a:gd name="connsiteX116" fmla="*/ 9950 w 10000"/>
                  <a:gd name="connsiteY116" fmla="*/ 5729 h 9864"/>
                  <a:gd name="connsiteX117" fmla="*/ 10000 w 10000"/>
                  <a:gd name="connsiteY117" fmla="*/ 5558 h 9864"/>
                  <a:gd name="connsiteX118" fmla="*/ 10000 w 10000"/>
                  <a:gd name="connsiteY118" fmla="*/ 5423 h 9864"/>
                  <a:gd name="connsiteX0" fmla="*/ 10000 w 10000"/>
                  <a:gd name="connsiteY0" fmla="*/ 5388 h 9890"/>
                  <a:gd name="connsiteX1" fmla="*/ 10000 w 10000"/>
                  <a:gd name="connsiteY1" fmla="*/ 508 h 9890"/>
                  <a:gd name="connsiteX2" fmla="*/ 9950 w 10000"/>
                  <a:gd name="connsiteY2" fmla="*/ 337 h 9890"/>
                  <a:gd name="connsiteX3" fmla="*/ 9899 w 10000"/>
                  <a:gd name="connsiteY3" fmla="*/ 199 h 9890"/>
                  <a:gd name="connsiteX4" fmla="*/ 9849 w 10000"/>
                  <a:gd name="connsiteY4" fmla="*/ 28 h 9890"/>
                  <a:gd name="connsiteX5" fmla="*/ 520 w 10000"/>
                  <a:gd name="connsiteY5" fmla="*/ 28 h 9890"/>
                  <a:gd name="connsiteX6" fmla="*/ 470 w 10000"/>
                  <a:gd name="connsiteY6" fmla="*/ 199 h 9890"/>
                  <a:gd name="connsiteX7" fmla="*/ 419 w 10000"/>
                  <a:gd name="connsiteY7" fmla="*/ 337 h 9890"/>
                  <a:gd name="connsiteX8" fmla="*/ 369 w 10000"/>
                  <a:gd name="connsiteY8" fmla="*/ 508 h 9890"/>
                  <a:gd name="connsiteX9" fmla="*/ 319 w 10000"/>
                  <a:gd name="connsiteY9" fmla="*/ 645 h 9890"/>
                  <a:gd name="connsiteX10" fmla="*/ 285 w 10000"/>
                  <a:gd name="connsiteY10" fmla="*/ 818 h 9890"/>
                  <a:gd name="connsiteX11" fmla="*/ 235 w 10000"/>
                  <a:gd name="connsiteY11" fmla="*/ 989 h 9890"/>
                  <a:gd name="connsiteX12" fmla="*/ 201 w 10000"/>
                  <a:gd name="connsiteY12" fmla="*/ 1127 h 9890"/>
                  <a:gd name="connsiteX13" fmla="*/ 168 w 10000"/>
                  <a:gd name="connsiteY13" fmla="*/ 1298 h 9890"/>
                  <a:gd name="connsiteX14" fmla="*/ 134 w 10000"/>
                  <a:gd name="connsiteY14" fmla="*/ 1472 h 9890"/>
                  <a:gd name="connsiteX15" fmla="*/ 117 w 10000"/>
                  <a:gd name="connsiteY15" fmla="*/ 1642 h 9890"/>
                  <a:gd name="connsiteX16" fmla="*/ 84 w 10000"/>
                  <a:gd name="connsiteY16" fmla="*/ 1814 h 9890"/>
                  <a:gd name="connsiteX17" fmla="*/ 67 w 10000"/>
                  <a:gd name="connsiteY17" fmla="*/ 1987 h 9890"/>
                  <a:gd name="connsiteX18" fmla="*/ 50 w 10000"/>
                  <a:gd name="connsiteY18" fmla="*/ 2159 h 9890"/>
                  <a:gd name="connsiteX19" fmla="*/ 34 w 10000"/>
                  <a:gd name="connsiteY19" fmla="*/ 2329 h 9890"/>
                  <a:gd name="connsiteX20" fmla="*/ 17 w 10000"/>
                  <a:gd name="connsiteY20" fmla="*/ 2502 h 9890"/>
                  <a:gd name="connsiteX21" fmla="*/ 17 w 10000"/>
                  <a:gd name="connsiteY21" fmla="*/ 2674 h 9890"/>
                  <a:gd name="connsiteX22" fmla="*/ 0 w 10000"/>
                  <a:gd name="connsiteY22" fmla="*/ 2846 h 9890"/>
                  <a:gd name="connsiteX23" fmla="*/ 0 w 10000"/>
                  <a:gd name="connsiteY23" fmla="*/ 3017 h 9890"/>
                  <a:gd name="connsiteX24" fmla="*/ 0 w 10000"/>
                  <a:gd name="connsiteY24" fmla="*/ 3189 h 9890"/>
                  <a:gd name="connsiteX25" fmla="*/ 17 w 10000"/>
                  <a:gd name="connsiteY25" fmla="*/ 3361 h 9890"/>
                  <a:gd name="connsiteX26" fmla="*/ 17 w 10000"/>
                  <a:gd name="connsiteY26" fmla="*/ 3533 h 9890"/>
                  <a:gd name="connsiteX27" fmla="*/ 34 w 10000"/>
                  <a:gd name="connsiteY27" fmla="*/ 3704 h 9890"/>
                  <a:gd name="connsiteX28" fmla="*/ 50 w 10000"/>
                  <a:gd name="connsiteY28" fmla="*/ 3876 h 9890"/>
                  <a:gd name="connsiteX29" fmla="*/ 67 w 10000"/>
                  <a:gd name="connsiteY29" fmla="*/ 4049 h 9890"/>
                  <a:gd name="connsiteX30" fmla="*/ 84 w 10000"/>
                  <a:gd name="connsiteY30" fmla="*/ 4219 h 9890"/>
                  <a:gd name="connsiteX31" fmla="*/ 117 w 10000"/>
                  <a:gd name="connsiteY31" fmla="*/ 4391 h 9890"/>
                  <a:gd name="connsiteX32" fmla="*/ 134 w 10000"/>
                  <a:gd name="connsiteY32" fmla="*/ 4564 h 9890"/>
                  <a:gd name="connsiteX33" fmla="*/ 168 w 10000"/>
                  <a:gd name="connsiteY33" fmla="*/ 4736 h 9890"/>
                  <a:gd name="connsiteX34" fmla="*/ 201 w 10000"/>
                  <a:gd name="connsiteY34" fmla="*/ 4906 h 9890"/>
                  <a:gd name="connsiteX35" fmla="*/ 235 w 10000"/>
                  <a:gd name="connsiteY35" fmla="*/ 5045 h 9890"/>
                  <a:gd name="connsiteX36" fmla="*/ 285 w 10000"/>
                  <a:gd name="connsiteY36" fmla="*/ 5215 h 9890"/>
                  <a:gd name="connsiteX37" fmla="*/ 319 w 10000"/>
                  <a:gd name="connsiteY37" fmla="*/ 5388 h 9890"/>
                  <a:gd name="connsiteX38" fmla="*/ 369 w 10000"/>
                  <a:gd name="connsiteY38" fmla="*/ 5525 h 9890"/>
                  <a:gd name="connsiteX39" fmla="*/ 419 w 10000"/>
                  <a:gd name="connsiteY39" fmla="*/ 5698 h 9890"/>
                  <a:gd name="connsiteX40" fmla="*/ 470 w 10000"/>
                  <a:gd name="connsiteY40" fmla="*/ 5834 h 9890"/>
                  <a:gd name="connsiteX41" fmla="*/ 520 w 10000"/>
                  <a:gd name="connsiteY41" fmla="*/ 5972 h 9890"/>
                  <a:gd name="connsiteX42" fmla="*/ 570 w 10000"/>
                  <a:gd name="connsiteY42" fmla="*/ 6143 h 9890"/>
                  <a:gd name="connsiteX43" fmla="*/ 638 w 10000"/>
                  <a:gd name="connsiteY43" fmla="*/ 6281 h 9890"/>
                  <a:gd name="connsiteX44" fmla="*/ 688 w 10000"/>
                  <a:gd name="connsiteY44" fmla="*/ 6420 h 9890"/>
                  <a:gd name="connsiteX45" fmla="*/ 755 w 10000"/>
                  <a:gd name="connsiteY45" fmla="*/ 6557 h 9890"/>
                  <a:gd name="connsiteX46" fmla="*/ 822 w 10000"/>
                  <a:gd name="connsiteY46" fmla="*/ 6729 h 9890"/>
                  <a:gd name="connsiteX47" fmla="*/ 889 w 10000"/>
                  <a:gd name="connsiteY47" fmla="*/ 6866 h 9890"/>
                  <a:gd name="connsiteX48" fmla="*/ 956 w 10000"/>
                  <a:gd name="connsiteY48" fmla="*/ 6968 h 9890"/>
                  <a:gd name="connsiteX49" fmla="*/ 1040 w 10000"/>
                  <a:gd name="connsiteY49" fmla="*/ 7107 h 9890"/>
                  <a:gd name="connsiteX50" fmla="*/ 1107 w 10000"/>
                  <a:gd name="connsiteY50" fmla="*/ 7244 h 9890"/>
                  <a:gd name="connsiteX51" fmla="*/ 1191 w 10000"/>
                  <a:gd name="connsiteY51" fmla="*/ 7382 h 9890"/>
                  <a:gd name="connsiteX52" fmla="*/ 1275 w 10000"/>
                  <a:gd name="connsiteY52" fmla="*/ 7484 h 9890"/>
                  <a:gd name="connsiteX53" fmla="*/ 1342 w 10000"/>
                  <a:gd name="connsiteY53" fmla="*/ 7622 h 9890"/>
                  <a:gd name="connsiteX54" fmla="*/ 1443 w 10000"/>
                  <a:gd name="connsiteY54" fmla="*/ 7760 h 9890"/>
                  <a:gd name="connsiteX55" fmla="*/ 1527 w 10000"/>
                  <a:gd name="connsiteY55" fmla="*/ 7862 h 9890"/>
                  <a:gd name="connsiteX56" fmla="*/ 1611 w 10000"/>
                  <a:gd name="connsiteY56" fmla="*/ 7966 h 9890"/>
                  <a:gd name="connsiteX57" fmla="*/ 1695 w 10000"/>
                  <a:gd name="connsiteY57" fmla="*/ 8102 h 9890"/>
                  <a:gd name="connsiteX58" fmla="*/ 1795 w 10000"/>
                  <a:gd name="connsiteY58" fmla="*/ 8206 h 9890"/>
                  <a:gd name="connsiteX59" fmla="*/ 1896 w 10000"/>
                  <a:gd name="connsiteY59" fmla="*/ 8310 h 9890"/>
                  <a:gd name="connsiteX60" fmla="*/ 2081 w 10000"/>
                  <a:gd name="connsiteY60" fmla="*/ 8515 h 9890"/>
                  <a:gd name="connsiteX61" fmla="*/ 2282 w 10000"/>
                  <a:gd name="connsiteY61" fmla="*/ 8688 h 9890"/>
                  <a:gd name="connsiteX62" fmla="*/ 2500 w 10000"/>
                  <a:gd name="connsiteY62" fmla="*/ 8893 h 9890"/>
                  <a:gd name="connsiteX63" fmla="*/ 2718 w 10000"/>
                  <a:gd name="connsiteY63" fmla="*/ 9031 h 9890"/>
                  <a:gd name="connsiteX64" fmla="*/ 2936 w 10000"/>
                  <a:gd name="connsiteY64" fmla="*/ 9203 h 9890"/>
                  <a:gd name="connsiteX65" fmla="*/ 3171 w 10000"/>
                  <a:gd name="connsiteY65" fmla="*/ 9341 h 9890"/>
                  <a:gd name="connsiteX66" fmla="*/ 3406 w 10000"/>
                  <a:gd name="connsiteY66" fmla="*/ 9443 h 9890"/>
                  <a:gd name="connsiteX67" fmla="*/ 3641 w 10000"/>
                  <a:gd name="connsiteY67" fmla="*/ 9546 h 9890"/>
                  <a:gd name="connsiteX68" fmla="*/ 3893 w 10000"/>
                  <a:gd name="connsiteY68" fmla="*/ 9650 h 9890"/>
                  <a:gd name="connsiteX69" fmla="*/ 4128 w 10000"/>
                  <a:gd name="connsiteY69" fmla="*/ 9719 h 9890"/>
                  <a:gd name="connsiteX70" fmla="*/ 4262 w 10000"/>
                  <a:gd name="connsiteY70" fmla="*/ 9752 h 9890"/>
                  <a:gd name="connsiteX71" fmla="*/ 4396 w 10000"/>
                  <a:gd name="connsiteY71" fmla="*/ 9787 h 9890"/>
                  <a:gd name="connsiteX72" fmla="*/ 4513 w 10000"/>
                  <a:gd name="connsiteY72" fmla="*/ 9821 h 9890"/>
                  <a:gd name="connsiteX73" fmla="*/ 4648 w 10000"/>
                  <a:gd name="connsiteY73" fmla="*/ 9821 h 9890"/>
                  <a:gd name="connsiteX74" fmla="*/ 4782 w 10000"/>
                  <a:gd name="connsiteY74" fmla="*/ 9856 h 9890"/>
                  <a:gd name="connsiteX75" fmla="*/ 4916 w 10000"/>
                  <a:gd name="connsiteY75" fmla="*/ 9856 h 9890"/>
                  <a:gd name="connsiteX76" fmla="*/ 5050 w 10000"/>
                  <a:gd name="connsiteY76" fmla="*/ 9856 h 9890"/>
                  <a:gd name="connsiteX77" fmla="*/ 5185 w 10000"/>
                  <a:gd name="connsiteY77" fmla="*/ 9890 h 9890"/>
                  <a:gd name="connsiteX78" fmla="*/ 5319 w 10000"/>
                  <a:gd name="connsiteY78" fmla="*/ 9856 h 9890"/>
                  <a:gd name="connsiteX79" fmla="*/ 5453 w 10000"/>
                  <a:gd name="connsiteY79" fmla="*/ 9856 h 9890"/>
                  <a:gd name="connsiteX80" fmla="*/ 5570 w 10000"/>
                  <a:gd name="connsiteY80" fmla="*/ 9856 h 9890"/>
                  <a:gd name="connsiteX81" fmla="*/ 5705 w 10000"/>
                  <a:gd name="connsiteY81" fmla="*/ 9821 h 9890"/>
                  <a:gd name="connsiteX82" fmla="*/ 5839 w 10000"/>
                  <a:gd name="connsiteY82" fmla="*/ 9821 h 9890"/>
                  <a:gd name="connsiteX83" fmla="*/ 5973 w 10000"/>
                  <a:gd name="connsiteY83" fmla="*/ 9787 h 9890"/>
                  <a:gd name="connsiteX84" fmla="*/ 6091 w 10000"/>
                  <a:gd name="connsiteY84" fmla="*/ 9752 h 9890"/>
                  <a:gd name="connsiteX85" fmla="*/ 6225 w 10000"/>
                  <a:gd name="connsiteY85" fmla="*/ 9719 h 9890"/>
                  <a:gd name="connsiteX86" fmla="*/ 6477 w 10000"/>
                  <a:gd name="connsiteY86" fmla="*/ 9650 h 9890"/>
                  <a:gd name="connsiteX87" fmla="*/ 6711 w 10000"/>
                  <a:gd name="connsiteY87" fmla="*/ 9546 h 9890"/>
                  <a:gd name="connsiteX88" fmla="*/ 6963 w 10000"/>
                  <a:gd name="connsiteY88" fmla="*/ 9443 h 9890"/>
                  <a:gd name="connsiteX89" fmla="*/ 7198 w 10000"/>
                  <a:gd name="connsiteY89" fmla="*/ 9341 h 9890"/>
                  <a:gd name="connsiteX90" fmla="*/ 7416 w 10000"/>
                  <a:gd name="connsiteY90" fmla="*/ 9203 h 9890"/>
                  <a:gd name="connsiteX91" fmla="*/ 7651 w 10000"/>
                  <a:gd name="connsiteY91" fmla="*/ 9031 h 9890"/>
                  <a:gd name="connsiteX92" fmla="*/ 7852 w 10000"/>
                  <a:gd name="connsiteY92" fmla="*/ 8893 h 9890"/>
                  <a:gd name="connsiteX93" fmla="*/ 8070 w 10000"/>
                  <a:gd name="connsiteY93" fmla="*/ 8688 h 9890"/>
                  <a:gd name="connsiteX94" fmla="*/ 8272 w 10000"/>
                  <a:gd name="connsiteY94" fmla="*/ 8515 h 9890"/>
                  <a:gd name="connsiteX95" fmla="*/ 8473 w 10000"/>
                  <a:gd name="connsiteY95" fmla="*/ 8310 h 9890"/>
                  <a:gd name="connsiteX96" fmla="*/ 8557 w 10000"/>
                  <a:gd name="connsiteY96" fmla="*/ 8206 h 9890"/>
                  <a:gd name="connsiteX97" fmla="*/ 8658 w 10000"/>
                  <a:gd name="connsiteY97" fmla="*/ 8102 h 9890"/>
                  <a:gd name="connsiteX98" fmla="*/ 8742 w 10000"/>
                  <a:gd name="connsiteY98" fmla="*/ 7966 h 9890"/>
                  <a:gd name="connsiteX99" fmla="*/ 8842 w 10000"/>
                  <a:gd name="connsiteY99" fmla="*/ 7862 h 9890"/>
                  <a:gd name="connsiteX100" fmla="*/ 8926 w 10000"/>
                  <a:gd name="connsiteY100" fmla="*/ 7760 h 9890"/>
                  <a:gd name="connsiteX101" fmla="*/ 9010 w 10000"/>
                  <a:gd name="connsiteY101" fmla="*/ 7622 h 9890"/>
                  <a:gd name="connsiteX102" fmla="*/ 9094 w 10000"/>
                  <a:gd name="connsiteY102" fmla="*/ 7484 h 9890"/>
                  <a:gd name="connsiteX103" fmla="*/ 9178 w 10000"/>
                  <a:gd name="connsiteY103" fmla="*/ 7382 h 9890"/>
                  <a:gd name="connsiteX104" fmla="*/ 9245 w 10000"/>
                  <a:gd name="connsiteY104" fmla="*/ 7244 h 9890"/>
                  <a:gd name="connsiteX105" fmla="*/ 9329 w 10000"/>
                  <a:gd name="connsiteY105" fmla="*/ 7107 h 9890"/>
                  <a:gd name="connsiteX106" fmla="*/ 9396 w 10000"/>
                  <a:gd name="connsiteY106" fmla="*/ 6968 h 9890"/>
                  <a:gd name="connsiteX107" fmla="*/ 9463 w 10000"/>
                  <a:gd name="connsiteY107" fmla="*/ 6866 h 9890"/>
                  <a:gd name="connsiteX108" fmla="*/ 9530 w 10000"/>
                  <a:gd name="connsiteY108" fmla="*/ 6729 h 9890"/>
                  <a:gd name="connsiteX109" fmla="*/ 9597 w 10000"/>
                  <a:gd name="connsiteY109" fmla="*/ 6557 h 9890"/>
                  <a:gd name="connsiteX110" fmla="*/ 9664 w 10000"/>
                  <a:gd name="connsiteY110" fmla="*/ 6420 h 9890"/>
                  <a:gd name="connsiteX111" fmla="*/ 9732 w 10000"/>
                  <a:gd name="connsiteY111" fmla="*/ 6281 h 9890"/>
                  <a:gd name="connsiteX112" fmla="*/ 9782 w 10000"/>
                  <a:gd name="connsiteY112" fmla="*/ 6143 h 9890"/>
                  <a:gd name="connsiteX113" fmla="*/ 9849 w 10000"/>
                  <a:gd name="connsiteY113" fmla="*/ 5972 h 9890"/>
                  <a:gd name="connsiteX114" fmla="*/ 9899 w 10000"/>
                  <a:gd name="connsiteY114" fmla="*/ 5834 h 9890"/>
                  <a:gd name="connsiteX115" fmla="*/ 9950 w 10000"/>
                  <a:gd name="connsiteY115" fmla="*/ 5698 h 9890"/>
                  <a:gd name="connsiteX116" fmla="*/ 10000 w 10000"/>
                  <a:gd name="connsiteY116" fmla="*/ 5525 h 9890"/>
                  <a:gd name="connsiteX117" fmla="*/ 10000 w 10000"/>
                  <a:gd name="connsiteY117" fmla="*/ 5388 h 9890"/>
                  <a:gd name="connsiteX0" fmla="*/ 10000 w 10000"/>
                  <a:gd name="connsiteY0" fmla="*/ 5420 h 9972"/>
                  <a:gd name="connsiteX1" fmla="*/ 10000 w 10000"/>
                  <a:gd name="connsiteY1" fmla="*/ 486 h 9972"/>
                  <a:gd name="connsiteX2" fmla="*/ 9950 w 10000"/>
                  <a:gd name="connsiteY2" fmla="*/ 313 h 9972"/>
                  <a:gd name="connsiteX3" fmla="*/ 9899 w 10000"/>
                  <a:gd name="connsiteY3" fmla="*/ 173 h 9972"/>
                  <a:gd name="connsiteX4" fmla="*/ 520 w 10000"/>
                  <a:gd name="connsiteY4" fmla="*/ 0 h 9972"/>
                  <a:gd name="connsiteX5" fmla="*/ 470 w 10000"/>
                  <a:gd name="connsiteY5" fmla="*/ 173 h 9972"/>
                  <a:gd name="connsiteX6" fmla="*/ 419 w 10000"/>
                  <a:gd name="connsiteY6" fmla="*/ 313 h 9972"/>
                  <a:gd name="connsiteX7" fmla="*/ 369 w 10000"/>
                  <a:gd name="connsiteY7" fmla="*/ 486 h 9972"/>
                  <a:gd name="connsiteX8" fmla="*/ 319 w 10000"/>
                  <a:gd name="connsiteY8" fmla="*/ 624 h 9972"/>
                  <a:gd name="connsiteX9" fmla="*/ 285 w 10000"/>
                  <a:gd name="connsiteY9" fmla="*/ 799 h 9972"/>
                  <a:gd name="connsiteX10" fmla="*/ 235 w 10000"/>
                  <a:gd name="connsiteY10" fmla="*/ 972 h 9972"/>
                  <a:gd name="connsiteX11" fmla="*/ 201 w 10000"/>
                  <a:gd name="connsiteY11" fmla="*/ 1112 h 9972"/>
                  <a:gd name="connsiteX12" fmla="*/ 168 w 10000"/>
                  <a:gd name="connsiteY12" fmla="*/ 1284 h 9972"/>
                  <a:gd name="connsiteX13" fmla="*/ 134 w 10000"/>
                  <a:gd name="connsiteY13" fmla="*/ 1460 h 9972"/>
                  <a:gd name="connsiteX14" fmla="*/ 117 w 10000"/>
                  <a:gd name="connsiteY14" fmla="*/ 1632 h 9972"/>
                  <a:gd name="connsiteX15" fmla="*/ 84 w 10000"/>
                  <a:gd name="connsiteY15" fmla="*/ 1806 h 9972"/>
                  <a:gd name="connsiteX16" fmla="*/ 67 w 10000"/>
                  <a:gd name="connsiteY16" fmla="*/ 1981 h 9972"/>
                  <a:gd name="connsiteX17" fmla="*/ 50 w 10000"/>
                  <a:gd name="connsiteY17" fmla="*/ 2155 h 9972"/>
                  <a:gd name="connsiteX18" fmla="*/ 34 w 10000"/>
                  <a:gd name="connsiteY18" fmla="*/ 2327 h 9972"/>
                  <a:gd name="connsiteX19" fmla="*/ 17 w 10000"/>
                  <a:gd name="connsiteY19" fmla="*/ 2502 h 9972"/>
                  <a:gd name="connsiteX20" fmla="*/ 17 w 10000"/>
                  <a:gd name="connsiteY20" fmla="*/ 2676 h 9972"/>
                  <a:gd name="connsiteX21" fmla="*/ 0 w 10000"/>
                  <a:gd name="connsiteY21" fmla="*/ 2850 h 9972"/>
                  <a:gd name="connsiteX22" fmla="*/ 0 w 10000"/>
                  <a:gd name="connsiteY22" fmla="*/ 3023 h 9972"/>
                  <a:gd name="connsiteX23" fmla="*/ 0 w 10000"/>
                  <a:gd name="connsiteY23" fmla="*/ 3196 h 9972"/>
                  <a:gd name="connsiteX24" fmla="*/ 17 w 10000"/>
                  <a:gd name="connsiteY24" fmla="*/ 3370 h 9972"/>
                  <a:gd name="connsiteX25" fmla="*/ 17 w 10000"/>
                  <a:gd name="connsiteY25" fmla="*/ 3544 h 9972"/>
                  <a:gd name="connsiteX26" fmla="*/ 34 w 10000"/>
                  <a:gd name="connsiteY26" fmla="*/ 3717 h 9972"/>
                  <a:gd name="connsiteX27" fmla="*/ 50 w 10000"/>
                  <a:gd name="connsiteY27" fmla="*/ 3891 h 9972"/>
                  <a:gd name="connsiteX28" fmla="*/ 67 w 10000"/>
                  <a:gd name="connsiteY28" fmla="*/ 4066 h 9972"/>
                  <a:gd name="connsiteX29" fmla="*/ 84 w 10000"/>
                  <a:gd name="connsiteY29" fmla="*/ 4238 h 9972"/>
                  <a:gd name="connsiteX30" fmla="*/ 117 w 10000"/>
                  <a:gd name="connsiteY30" fmla="*/ 4412 h 9972"/>
                  <a:gd name="connsiteX31" fmla="*/ 134 w 10000"/>
                  <a:gd name="connsiteY31" fmla="*/ 4587 h 9972"/>
                  <a:gd name="connsiteX32" fmla="*/ 168 w 10000"/>
                  <a:gd name="connsiteY32" fmla="*/ 4761 h 9972"/>
                  <a:gd name="connsiteX33" fmla="*/ 201 w 10000"/>
                  <a:gd name="connsiteY33" fmla="*/ 4933 h 9972"/>
                  <a:gd name="connsiteX34" fmla="*/ 235 w 10000"/>
                  <a:gd name="connsiteY34" fmla="*/ 5073 h 9972"/>
                  <a:gd name="connsiteX35" fmla="*/ 285 w 10000"/>
                  <a:gd name="connsiteY35" fmla="*/ 5245 h 9972"/>
                  <a:gd name="connsiteX36" fmla="*/ 319 w 10000"/>
                  <a:gd name="connsiteY36" fmla="*/ 5420 h 9972"/>
                  <a:gd name="connsiteX37" fmla="*/ 369 w 10000"/>
                  <a:gd name="connsiteY37" fmla="*/ 5558 h 9972"/>
                  <a:gd name="connsiteX38" fmla="*/ 419 w 10000"/>
                  <a:gd name="connsiteY38" fmla="*/ 5733 h 9972"/>
                  <a:gd name="connsiteX39" fmla="*/ 470 w 10000"/>
                  <a:gd name="connsiteY39" fmla="*/ 5871 h 9972"/>
                  <a:gd name="connsiteX40" fmla="*/ 520 w 10000"/>
                  <a:gd name="connsiteY40" fmla="*/ 6010 h 9972"/>
                  <a:gd name="connsiteX41" fmla="*/ 570 w 10000"/>
                  <a:gd name="connsiteY41" fmla="*/ 6183 h 9972"/>
                  <a:gd name="connsiteX42" fmla="*/ 638 w 10000"/>
                  <a:gd name="connsiteY42" fmla="*/ 6323 h 9972"/>
                  <a:gd name="connsiteX43" fmla="*/ 688 w 10000"/>
                  <a:gd name="connsiteY43" fmla="*/ 6463 h 9972"/>
                  <a:gd name="connsiteX44" fmla="*/ 755 w 10000"/>
                  <a:gd name="connsiteY44" fmla="*/ 6602 h 9972"/>
                  <a:gd name="connsiteX45" fmla="*/ 822 w 10000"/>
                  <a:gd name="connsiteY45" fmla="*/ 6776 h 9972"/>
                  <a:gd name="connsiteX46" fmla="*/ 889 w 10000"/>
                  <a:gd name="connsiteY46" fmla="*/ 6914 h 9972"/>
                  <a:gd name="connsiteX47" fmla="*/ 956 w 10000"/>
                  <a:gd name="connsiteY47" fmla="*/ 7018 h 9972"/>
                  <a:gd name="connsiteX48" fmla="*/ 1040 w 10000"/>
                  <a:gd name="connsiteY48" fmla="*/ 7158 h 9972"/>
                  <a:gd name="connsiteX49" fmla="*/ 1107 w 10000"/>
                  <a:gd name="connsiteY49" fmla="*/ 7297 h 9972"/>
                  <a:gd name="connsiteX50" fmla="*/ 1191 w 10000"/>
                  <a:gd name="connsiteY50" fmla="*/ 7436 h 9972"/>
                  <a:gd name="connsiteX51" fmla="*/ 1275 w 10000"/>
                  <a:gd name="connsiteY51" fmla="*/ 7539 h 9972"/>
                  <a:gd name="connsiteX52" fmla="*/ 1342 w 10000"/>
                  <a:gd name="connsiteY52" fmla="*/ 7679 h 9972"/>
                  <a:gd name="connsiteX53" fmla="*/ 1443 w 10000"/>
                  <a:gd name="connsiteY53" fmla="*/ 7818 h 9972"/>
                  <a:gd name="connsiteX54" fmla="*/ 1527 w 10000"/>
                  <a:gd name="connsiteY54" fmla="*/ 7921 h 9972"/>
                  <a:gd name="connsiteX55" fmla="*/ 1611 w 10000"/>
                  <a:gd name="connsiteY55" fmla="*/ 8027 h 9972"/>
                  <a:gd name="connsiteX56" fmla="*/ 1695 w 10000"/>
                  <a:gd name="connsiteY56" fmla="*/ 8164 h 9972"/>
                  <a:gd name="connsiteX57" fmla="*/ 1795 w 10000"/>
                  <a:gd name="connsiteY57" fmla="*/ 8269 h 9972"/>
                  <a:gd name="connsiteX58" fmla="*/ 1896 w 10000"/>
                  <a:gd name="connsiteY58" fmla="*/ 8374 h 9972"/>
                  <a:gd name="connsiteX59" fmla="*/ 2081 w 10000"/>
                  <a:gd name="connsiteY59" fmla="*/ 8582 h 9972"/>
                  <a:gd name="connsiteX60" fmla="*/ 2282 w 10000"/>
                  <a:gd name="connsiteY60" fmla="*/ 8757 h 9972"/>
                  <a:gd name="connsiteX61" fmla="*/ 2500 w 10000"/>
                  <a:gd name="connsiteY61" fmla="*/ 8964 h 9972"/>
                  <a:gd name="connsiteX62" fmla="*/ 2718 w 10000"/>
                  <a:gd name="connsiteY62" fmla="*/ 9103 h 9972"/>
                  <a:gd name="connsiteX63" fmla="*/ 2936 w 10000"/>
                  <a:gd name="connsiteY63" fmla="*/ 9277 h 9972"/>
                  <a:gd name="connsiteX64" fmla="*/ 3171 w 10000"/>
                  <a:gd name="connsiteY64" fmla="*/ 9417 h 9972"/>
                  <a:gd name="connsiteX65" fmla="*/ 3406 w 10000"/>
                  <a:gd name="connsiteY65" fmla="*/ 9520 h 9972"/>
                  <a:gd name="connsiteX66" fmla="*/ 3641 w 10000"/>
                  <a:gd name="connsiteY66" fmla="*/ 9624 h 9972"/>
                  <a:gd name="connsiteX67" fmla="*/ 3893 w 10000"/>
                  <a:gd name="connsiteY67" fmla="*/ 9729 h 9972"/>
                  <a:gd name="connsiteX68" fmla="*/ 4128 w 10000"/>
                  <a:gd name="connsiteY68" fmla="*/ 9799 h 9972"/>
                  <a:gd name="connsiteX69" fmla="*/ 4262 w 10000"/>
                  <a:gd name="connsiteY69" fmla="*/ 9832 h 9972"/>
                  <a:gd name="connsiteX70" fmla="*/ 4396 w 10000"/>
                  <a:gd name="connsiteY70" fmla="*/ 9868 h 9972"/>
                  <a:gd name="connsiteX71" fmla="*/ 4513 w 10000"/>
                  <a:gd name="connsiteY71" fmla="*/ 9902 h 9972"/>
                  <a:gd name="connsiteX72" fmla="*/ 4648 w 10000"/>
                  <a:gd name="connsiteY72" fmla="*/ 9902 h 9972"/>
                  <a:gd name="connsiteX73" fmla="*/ 4782 w 10000"/>
                  <a:gd name="connsiteY73" fmla="*/ 9938 h 9972"/>
                  <a:gd name="connsiteX74" fmla="*/ 4916 w 10000"/>
                  <a:gd name="connsiteY74" fmla="*/ 9938 h 9972"/>
                  <a:gd name="connsiteX75" fmla="*/ 5050 w 10000"/>
                  <a:gd name="connsiteY75" fmla="*/ 9938 h 9972"/>
                  <a:gd name="connsiteX76" fmla="*/ 5185 w 10000"/>
                  <a:gd name="connsiteY76" fmla="*/ 9972 h 9972"/>
                  <a:gd name="connsiteX77" fmla="*/ 5319 w 10000"/>
                  <a:gd name="connsiteY77" fmla="*/ 9938 h 9972"/>
                  <a:gd name="connsiteX78" fmla="*/ 5453 w 10000"/>
                  <a:gd name="connsiteY78" fmla="*/ 9938 h 9972"/>
                  <a:gd name="connsiteX79" fmla="*/ 5570 w 10000"/>
                  <a:gd name="connsiteY79" fmla="*/ 9938 h 9972"/>
                  <a:gd name="connsiteX80" fmla="*/ 5705 w 10000"/>
                  <a:gd name="connsiteY80" fmla="*/ 9902 h 9972"/>
                  <a:gd name="connsiteX81" fmla="*/ 5839 w 10000"/>
                  <a:gd name="connsiteY81" fmla="*/ 9902 h 9972"/>
                  <a:gd name="connsiteX82" fmla="*/ 5973 w 10000"/>
                  <a:gd name="connsiteY82" fmla="*/ 9868 h 9972"/>
                  <a:gd name="connsiteX83" fmla="*/ 6091 w 10000"/>
                  <a:gd name="connsiteY83" fmla="*/ 9832 h 9972"/>
                  <a:gd name="connsiteX84" fmla="*/ 6225 w 10000"/>
                  <a:gd name="connsiteY84" fmla="*/ 9799 h 9972"/>
                  <a:gd name="connsiteX85" fmla="*/ 6477 w 10000"/>
                  <a:gd name="connsiteY85" fmla="*/ 9729 h 9972"/>
                  <a:gd name="connsiteX86" fmla="*/ 6711 w 10000"/>
                  <a:gd name="connsiteY86" fmla="*/ 9624 h 9972"/>
                  <a:gd name="connsiteX87" fmla="*/ 6963 w 10000"/>
                  <a:gd name="connsiteY87" fmla="*/ 9520 h 9972"/>
                  <a:gd name="connsiteX88" fmla="*/ 7198 w 10000"/>
                  <a:gd name="connsiteY88" fmla="*/ 9417 h 9972"/>
                  <a:gd name="connsiteX89" fmla="*/ 7416 w 10000"/>
                  <a:gd name="connsiteY89" fmla="*/ 9277 h 9972"/>
                  <a:gd name="connsiteX90" fmla="*/ 7651 w 10000"/>
                  <a:gd name="connsiteY90" fmla="*/ 9103 h 9972"/>
                  <a:gd name="connsiteX91" fmla="*/ 7852 w 10000"/>
                  <a:gd name="connsiteY91" fmla="*/ 8964 h 9972"/>
                  <a:gd name="connsiteX92" fmla="*/ 8070 w 10000"/>
                  <a:gd name="connsiteY92" fmla="*/ 8757 h 9972"/>
                  <a:gd name="connsiteX93" fmla="*/ 8272 w 10000"/>
                  <a:gd name="connsiteY93" fmla="*/ 8582 h 9972"/>
                  <a:gd name="connsiteX94" fmla="*/ 8473 w 10000"/>
                  <a:gd name="connsiteY94" fmla="*/ 8374 h 9972"/>
                  <a:gd name="connsiteX95" fmla="*/ 8557 w 10000"/>
                  <a:gd name="connsiteY95" fmla="*/ 8269 h 9972"/>
                  <a:gd name="connsiteX96" fmla="*/ 8658 w 10000"/>
                  <a:gd name="connsiteY96" fmla="*/ 8164 h 9972"/>
                  <a:gd name="connsiteX97" fmla="*/ 8742 w 10000"/>
                  <a:gd name="connsiteY97" fmla="*/ 8027 h 9972"/>
                  <a:gd name="connsiteX98" fmla="*/ 8842 w 10000"/>
                  <a:gd name="connsiteY98" fmla="*/ 7921 h 9972"/>
                  <a:gd name="connsiteX99" fmla="*/ 8926 w 10000"/>
                  <a:gd name="connsiteY99" fmla="*/ 7818 h 9972"/>
                  <a:gd name="connsiteX100" fmla="*/ 9010 w 10000"/>
                  <a:gd name="connsiteY100" fmla="*/ 7679 h 9972"/>
                  <a:gd name="connsiteX101" fmla="*/ 9094 w 10000"/>
                  <a:gd name="connsiteY101" fmla="*/ 7539 h 9972"/>
                  <a:gd name="connsiteX102" fmla="*/ 9178 w 10000"/>
                  <a:gd name="connsiteY102" fmla="*/ 7436 h 9972"/>
                  <a:gd name="connsiteX103" fmla="*/ 9245 w 10000"/>
                  <a:gd name="connsiteY103" fmla="*/ 7297 h 9972"/>
                  <a:gd name="connsiteX104" fmla="*/ 9329 w 10000"/>
                  <a:gd name="connsiteY104" fmla="*/ 7158 h 9972"/>
                  <a:gd name="connsiteX105" fmla="*/ 9396 w 10000"/>
                  <a:gd name="connsiteY105" fmla="*/ 7018 h 9972"/>
                  <a:gd name="connsiteX106" fmla="*/ 9463 w 10000"/>
                  <a:gd name="connsiteY106" fmla="*/ 6914 h 9972"/>
                  <a:gd name="connsiteX107" fmla="*/ 9530 w 10000"/>
                  <a:gd name="connsiteY107" fmla="*/ 6776 h 9972"/>
                  <a:gd name="connsiteX108" fmla="*/ 9597 w 10000"/>
                  <a:gd name="connsiteY108" fmla="*/ 6602 h 9972"/>
                  <a:gd name="connsiteX109" fmla="*/ 9664 w 10000"/>
                  <a:gd name="connsiteY109" fmla="*/ 6463 h 9972"/>
                  <a:gd name="connsiteX110" fmla="*/ 9732 w 10000"/>
                  <a:gd name="connsiteY110" fmla="*/ 6323 h 9972"/>
                  <a:gd name="connsiteX111" fmla="*/ 9782 w 10000"/>
                  <a:gd name="connsiteY111" fmla="*/ 6183 h 9972"/>
                  <a:gd name="connsiteX112" fmla="*/ 9849 w 10000"/>
                  <a:gd name="connsiteY112" fmla="*/ 6010 h 9972"/>
                  <a:gd name="connsiteX113" fmla="*/ 9899 w 10000"/>
                  <a:gd name="connsiteY113" fmla="*/ 5871 h 9972"/>
                  <a:gd name="connsiteX114" fmla="*/ 9950 w 10000"/>
                  <a:gd name="connsiteY114" fmla="*/ 5733 h 9972"/>
                  <a:gd name="connsiteX115" fmla="*/ 10000 w 10000"/>
                  <a:gd name="connsiteY115" fmla="*/ 5558 h 9972"/>
                  <a:gd name="connsiteX116" fmla="*/ 10000 w 10000"/>
                  <a:gd name="connsiteY116" fmla="*/ 5420 h 9972"/>
                  <a:gd name="connsiteX0" fmla="*/ 10000 w 10000"/>
                  <a:gd name="connsiteY0" fmla="*/ 5435 h 10000"/>
                  <a:gd name="connsiteX1" fmla="*/ 10000 w 10000"/>
                  <a:gd name="connsiteY1" fmla="*/ 487 h 10000"/>
                  <a:gd name="connsiteX2" fmla="*/ 9950 w 10000"/>
                  <a:gd name="connsiteY2" fmla="*/ 314 h 10000"/>
                  <a:gd name="connsiteX3" fmla="*/ 520 w 10000"/>
                  <a:gd name="connsiteY3" fmla="*/ 0 h 10000"/>
                  <a:gd name="connsiteX4" fmla="*/ 470 w 10000"/>
                  <a:gd name="connsiteY4" fmla="*/ 173 h 10000"/>
                  <a:gd name="connsiteX5" fmla="*/ 419 w 10000"/>
                  <a:gd name="connsiteY5" fmla="*/ 314 h 10000"/>
                  <a:gd name="connsiteX6" fmla="*/ 369 w 10000"/>
                  <a:gd name="connsiteY6" fmla="*/ 487 h 10000"/>
                  <a:gd name="connsiteX7" fmla="*/ 319 w 10000"/>
                  <a:gd name="connsiteY7" fmla="*/ 626 h 10000"/>
                  <a:gd name="connsiteX8" fmla="*/ 285 w 10000"/>
                  <a:gd name="connsiteY8" fmla="*/ 801 h 10000"/>
                  <a:gd name="connsiteX9" fmla="*/ 235 w 10000"/>
                  <a:gd name="connsiteY9" fmla="*/ 975 h 10000"/>
                  <a:gd name="connsiteX10" fmla="*/ 201 w 10000"/>
                  <a:gd name="connsiteY10" fmla="*/ 1115 h 10000"/>
                  <a:gd name="connsiteX11" fmla="*/ 168 w 10000"/>
                  <a:gd name="connsiteY11" fmla="*/ 1288 h 10000"/>
                  <a:gd name="connsiteX12" fmla="*/ 134 w 10000"/>
                  <a:gd name="connsiteY12" fmla="*/ 1464 h 10000"/>
                  <a:gd name="connsiteX13" fmla="*/ 117 w 10000"/>
                  <a:gd name="connsiteY13" fmla="*/ 1637 h 10000"/>
                  <a:gd name="connsiteX14" fmla="*/ 84 w 10000"/>
                  <a:gd name="connsiteY14" fmla="*/ 1811 h 10000"/>
                  <a:gd name="connsiteX15" fmla="*/ 67 w 10000"/>
                  <a:gd name="connsiteY15" fmla="*/ 1987 h 10000"/>
                  <a:gd name="connsiteX16" fmla="*/ 50 w 10000"/>
                  <a:gd name="connsiteY16" fmla="*/ 2161 h 10000"/>
                  <a:gd name="connsiteX17" fmla="*/ 34 w 10000"/>
                  <a:gd name="connsiteY17" fmla="*/ 2334 h 10000"/>
                  <a:gd name="connsiteX18" fmla="*/ 17 w 10000"/>
                  <a:gd name="connsiteY18" fmla="*/ 2509 h 10000"/>
                  <a:gd name="connsiteX19" fmla="*/ 17 w 10000"/>
                  <a:gd name="connsiteY19" fmla="*/ 2684 h 10000"/>
                  <a:gd name="connsiteX20" fmla="*/ 0 w 10000"/>
                  <a:gd name="connsiteY20" fmla="*/ 2858 h 10000"/>
                  <a:gd name="connsiteX21" fmla="*/ 0 w 10000"/>
                  <a:gd name="connsiteY21" fmla="*/ 3031 h 10000"/>
                  <a:gd name="connsiteX22" fmla="*/ 0 w 10000"/>
                  <a:gd name="connsiteY22" fmla="*/ 3205 h 10000"/>
                  <a:gd name="connsiteX23" fmla="*/ 17 w 10000"/>
                  <a:gd name="connsiteY23" fmla="*/ 3379 h 10000"/>
                  <a:gd name="connsiteX24" fmla="*/ 17 w 10000"/>
                  <a:gd name="connsiteY24" fmla="*/ 3554 h 10000"/>
                  <a:gd name="connsiteX25" fmla="*/ 34 w 10000"/>
                  <a:gd name="connsiteY25" fmla="*/ 3727 h 10000"/>
                  <a:gd name="connsiteX26" fmla="*/ 50 w 10000"/>
                  <a:gd name="connsiteY26" fmla="*/ 3902 h 10000"/>
                  <a:gd name="connsiteX27" fmla="*/ 67 w 10000"/>
                  <a:gd name="connsiteY27" fmla="*/ 4077 h 10000"/>
                  <a:gd name="connsiteX28" fmla="*/ 84 w 10000"/>
                  <a:gd name="connsiteY28" fmla="*/ 4250 h 10000"/>
                  <a:gd name="connsiteX29" fmla="*/ 117 w 10000"/>
                  <a:gd name="connsiteY29" fmla="*/ 4424 h 10000"/>
                  <a:gd name="connsiteX30" fmla="*/ 134 w 10000"/>
                  <a:gd name="connsiteY30" fmla="*/ 4600 h 10000"/>
                  <a:gd name="connsiteX31" fmla="*/ 168 w 10000"/>
                  <a:gd name="connsiteY31" fmla="*/ 4774 h 10000"/>
                  <a:gd name="connsiteX32" fmla="*/ 201 w 10000"/>
                  <a:gd name="connsiteY32" fmla="*/ 4947 h 10000"/>
                  <a:gd name="connsiteX33" fmla="*/ 235 w 10000"/>
                  <a:gd name="connsiteY33" fmla="*/ 5087 h 10000"/>
                  <a:gd name="connsiteX34" fmla="*/ 285 w 10000"/>
                  <a:gd name="connsiteY34" fmla="*/ 5260 h 10000"/>
                  <a:gd name="connsiteX35" fmla="*/ 319 w 10000"/>
                  <a:gd name="connsiteY35" fmla="*/ 5435 h 10000"/>
                  <a:gd name="connsiteX36" fmla="*/ 369 w 10000"/>
                  <a:gd name="connsiteY36" fmla="*/ 5574 h 10000"/>
                  <a:gd name="connsiteX37" fmla="*/ 419 w 10000"/>
                  <a:gd name="connsiteY37" fmla="*/ 5749 h 10000"/>
                  <a:gd name="connsiteX38" fmla="*/ 470 w 10000"/>
                  <a:gd name="connsiteY38" fmla="*/ 5887 h 10000"/>
                  <a:gd name="connsiteX39" fmla="*/ 520 w 10000"/>
                  <a:gd name="connsiteY39" fmla="*/ 6027 h 10000"/>
                  <a:gd name="connsiteX40" fmla="*/ 570 w 10000"/>
                  <a:gd name="connsiteY40" fmla="*/ 6200 h 10000"/>
                  <a:gd name="connsiteX41" fmla="*/ 638 w 10000"/>
                  <a:gd name="connsiteY41" fmla="*/ 6341 h 10000"/>
                  <a:gd name="connsiteX42" fmla="*/ 688 w 10000"/>
                  <a:gd name="connsiteY42" fmla="*/ 6481 h 10000"/>
                  <a:gd name="connsiteX43" fmla="*/ 755 w 10000"/>
                  <a:gd name="connsiteY43" fmla="*/ 6621 h 10000"/>
                  <a:gd name="connsiteX44" fmla="*/ 822 w 10000"/>
                  <a:gd name="connsiteY44" fmla="*/ 6795 h 10000"/>
                  <a:gd name="connsiteX45" fmla="*/ 889 w 10000"/>
                  <a:gd name="connsiteY45" fmla="*/ 6933 h 10000"/>
                  <a:gd name="connsiteX46" fmla="*/ 956 w 10000"/>
                  <a:gd name="connsiteY46" fmla="*/ 7038 h 10000"/>
                  <a:gd name="connsiteX47" fmla="*/ 1040 w 10000"/>
                  <a:gd name="connsiteY47" fmla="*/ 7178 h 10000"/>
                  <a:gd name="connsiteX48" fmla="*/ 1107 w 10000"/>
                  <a:gd name="connsiteY48" fmla="*/ 7317 h 10000"/>
                  <a:gd name="connsiteX49" fmla="*/ 1191 w 10000"/>
                  <a:gd name="connsiteY49" fmla="*/ 7457 h 10000"/>
                  <a:gd name="connsiteX50" fmla="*/ 1275 w 10000"/>
                  <a:gd name="connsiteY50" fmla="*/ 7560 h 10000"/>
                  <a:gd name="connsiteX51" fmla="*/ 1342 w 10000"/>
                  <a:gd name="connsiteY51" fmla="*/ 7701 h 10000"/>
                  <a:gd name="connsiteX52" fmla="*/ 1443 w 10000"/>
                  <a:gd name="connsiteY52" fmla="*/ 7840 h 10000"/>
                  <a:gd name="connsiteX53" fmla="*/ 1527 w 10000"/>
                  <a:gd name="connsiteY53" fmla="*/ 7943 h 10000"/>
                  <a:gd name="connsiteX54" fmla="*/ 1611 w 10000"/>
                  <a:gd name="connsiteY54" fmla="*/ 8050 h 10000"/>
                  <a:gd name="connsiteX55" fmla="*/ 1695 w 10000"/>
                  <a:gd name="connsiteY55" fmla="*/ 8187 h 10000"/>
                  <a:gd name="connsiteX56" fmla="*/ 1795 w 10000"/>
                  <a:gd name="connsiteY56" fmla="*/ 8292 h 10000"/>
                  <a:gd name="connsiteX57" fmla="*/ 1896 w 10000"/>
                  <a:gd name="connsiteY57" fmla="*/ 8398 h 10000"/>
                  <a:gd name="connsiteX58" fmla="*/ 2081 w 10000"/>
                  <a:gd name="connsiteY58" fmla="*/ 8606 h 10000"/>
                  <a:gd name="connsiteX59" fmla="*/ 2282 w 10000"/>
                  <a:gd name="connsiteY59" fmla="*/ 8782 h 10000"/>
                  <a:gd name="connsiteX60" fmla="*/ 2500 w 10000"/>
                  <a:gd name="connsiteY60" fmla="*/ 8989 h 10000"/>
                  <a:gd name="connsiteX61" fmla="*/ 2718 w 10000"/>
                  <a:gd name="connsiteY61" fmla="*/ 9129 h 10000"/>
                  <a:gd name="connsiteX62" fmla="*/ 2936 w 10000"/>
                  <a:gd name="connsiteY62" fmla="*/ 9303 h 10000"/>
                  <a:gd name="connsiteX63" fmla="*/ 3171 w 10000"/>
                  <a:gd name="connsiteY63" fmla="*/ 9443 h 10000"/>
                  <a:gd name="connsiteX64" fmla="*/ 3406 w 10000"/>
                  <a:gd name="connsiteY64" fmla="*/ 9547 h 10000"/>
                  <a:gd name="connsiteX65" fmla="*/ 3641 w 10000"/>
                  <a:gd name="connsiteY65" fmla="*/ 9651 h 10000"/>
                  <a:gd name="connsiteX66" fmla="*/ 3893 w 10000"/>
                  <a:gd name="connsiteY66" fmla="*/ 9756 h 10000"/>
                  <a:gd name="connsiteX67" fmla="*/ 4128 w 10000"/>
                  <a:gd name="connsiteY67" fmla="*/ 9827 h 10000"/>
                  <a:gd name="connsiteX68" fmla="*/ 4262 w 10000"/>
                  <a:gd name="connsiteY68" fmla="*/ 9860 h 10000"/>
                  <a:gd name="connsiteX69" fmla="*/ 4396 w 10000"/>
                  <a:gd name="connsiteY69" fmla="*/ 9896 h 10000"/>
                  <a:gd name="connsiteX70" fmla="*/ 4513 w 10000"/>
                  <a:gd name="connsiteY70" fmla="*/ 9930 h 10000"/>
                  <a:gd name="connsiteX71" fmla="*/ 4648 w 10000"/>
                  <a:gd name="connsiteY71" fmla="*/ 9930 h 10000"/>
                  <a:gd name="connsiteX72" fmla="*/ 4782 w 10000"/>
                  <a:gd name="connsiteY72" fmla="*/ 9966 h 10000"/>
                  <a:gd name="connsiteX73" fmla="*/ 4916 w 10000"/>
                  <a:gd name="connsiteY73" fmla="*/ 9966 h 10000"/>
                  <a:gd name="connsiteX74" fmla="*/ 5050 w 10000"/>
                  <a:gd name="connsiteY74" fmla="*/ 9966 h 10000"/>
                  <a:gd name="connsiteX75" fmla="*/ 5185 w 10000"/>
                  <a:gd name="connsiteY75" fmla="*/ 10000 h 10000"/>
                  <a:gd name="connsiteX76" fmla="*/ 5319 w 10000"/>
                  <a:gd name="connsiteY76" fmla="*/ 9966 h 10000"/>
                  <a:gd name="connsiteX77" fmla="*/ 5453 w 10000"/>
                  <a:gd name="connsiteY77" fmla="*/ 9966 h 10000"/>
                  <a:gd name="connsiteX78" fmla="*/ 5570 w 10000"/>
                  <a:gd name="connsiteY78" fmla="*/ 9966 h 10000"/>
                  <a:gd name="connsiteX79" fmla="*/ 5705 w 10000"/>
                  <a:gd name="connsiteY79" fmla="*/ 9930 h 10000"/>
                  <a:gd name="connsiteX80" fmla="*/ 5839 w 10000"/>
                  <a:gd name="connsiteY80" fmla="*/ 9930 h 10000"/>
                  <a:gd name="connsiteX81" fmla="*/ 5973 w 10000"/>
                  <a:gd name="connsiteY81" fmla="*/ 9896 h 10000"/>
                  <a:gd name="connsiteX82" fmla="*/ 6091 w 10000"/>
                  <a:gd name="connsiteY82" fmla="*/ 9860 h 10000"/>
                  <a:gd name="connsiteX83" fmla="*/ 6225 w 10000"/>
                  <a:gd name="connsiteY83" fmla="*/ 9827 h 10000"/>
                  <a:gd name="connsiteX84" fmla="*/ 6477 w 10000"/>
                  <a:gd name="connsiteY84" fmla="*/ 9756 h 10000"/>
                  <a:gd name="connsiteX85" fmla="*/ 6711 w 10000"/>
                  <a:gd name="connsiteY85" fmla="*/ 9651 h 10000"/>
                  <a:gd name="connsiteX86" fmla="*/ 6963 w 10000"/>
                  <a:gd name="connsiteY86" fmla="*/ 9547 h 10000"/>
                  <a:gd name="connsiteX87" fmla="*/ 7198 w 10000"/>
                  <a:gd name="connsiteY87" fmla="*/ 9443 h 10000"/>
                  <a:gd name="connsiteX88" fmla="*/ 7416 w 10000"/>
                  <a:gd name="connsiteY88" fmla="*/ 9303 h 10000"/>
                  <a:gd name="connsiteX89" fmla="*/ 7651 w 10000"/>
                  <a:gd name="connsiteY89" fmla="*/ 9129 h 10000"/>
                  <a:gd name="connsiteX90" fmla="*/ 7852 w 10000"/>
                  <a:gd name="connsiteY90" fmla="*/ 8989 h 10000"/>
                  <a:gd name="connsiteX91" fmla="*/ 8070 w 10000"/>
                  <a:gd name="connsiteY91" fmla="*/ 8782 h 10000"/>
                  <a:gd name="connsiteX92" fmla="*/ 8272 w 10000"/>
                  <a:gd name="connsiteY92" fmla="*/ 8606 h 10000"/>
                  <a:gd name="connsiteX93" fmla="*/ 8473 w 10000"/>
                  <a:gd name="connsiteY93" fmla="*/ 8398 h 10000"/>
                  <a:gd name="connsiteX94" fmla="*/ 8557 w 10000"/>
                  <a:gd name="connsiteY94" fmla="*/ 8292 h 10000"/>
                  <a:gd name="connsiteX95" fmla="*/ 8658 w 10000"/>
                  <a:gd name="connsiteY95" fmla="*/ 8187 h 10000"/>
                  <a:gd name="connsiteX96" fmla="*/ 8742 w 10000"/>
                  <a:gd name="connsiteY96" fmla="*/ 8050 h 10000"/>
                  <a:gd name="connsiteX97" fmla="*/ 8842 w 10000"/>
                  <a:gd name="connsiteY97" fmla="*/ 7943 h 10000"/>
                  <a:gd name="connsiteX98" fmla="*/ 8926 w 10000"/>
                  <a:gd name="connsiteY98" fmla="*/ 7840 h 10000"/>
                  <a:gd name="connsiteX99" fmla="*/ 9010 w 10000"/>
                  <a:gd name="connsiteY99" fmla="*/ 7701 h 10000"/>
                  <a:gd name="connsiteX100" fmla="*/ 9094 w 10000"/>
                  <a:gd name="connsiteY100" fmla="*/ 7560 h 10000"/>
                  <a:gd name="connsiteX101" fmla="*/ 9178 w 10000"/>
                  <a:gd name="connsiteY101" fmla="*/ 7457 h 10000"/>
                  <a:gd name="connsiteX102" fmla="*/ 9245 w 10000"/>
                  <a:gd name="connsiteY102" fmla="*/ 7317 h 10000"/>
                  <a:gd name="connsiteX103" fmla="*/ 9329 w 10000"/>
                  <a:gd name="connsiteY103" fmla="*/ 7178 h 10000"/>
                  <a:gd name="connsiteX104" fmla="*/ 9396 w 10000"/>
                  <a:gd name="connsiteY104" fmla="*/ 7038 h 10000"/>
                  <a:gd name="connsiteX105" fmla="*/ 9463 w 10000"/>
                  <a:gd name="connsiteY105" fmla="*/ 6933 h 10000"/>
                  <a:gd name="connsiteX106" fmla="*/ 9530 w 10000"/>
                  <a:gd name="connsiteY106" fmla="*/ 6795 h 10000"/>
                  <a:gd name="connsiteX107" fmla="*/ 9597 w 10000"/>
                  <a:gd name="connsiteY107" fmla="*/ 6621 h 10000"/>
                  <a:gd name="connsiteX108" fmla="*/ 9664 w 10000"/>
                  <a:gd name="connsiteY108" fmla="*/ 6481 h 10000"/>
                  <a:gd name="connsiteX109" fmla="*/ 9732 w 10000"/>
                  <a:gd name="connsiteY109" fmla="*/ 6341 h 10000"/>
                  <a:gd name="connsiteX110" fmla="*/ 9782 w 10000"/>
                  <a:gd name="connsiteY110" fmla="*/ 6200 h 10000"/>
                  <a:gd name="connsiteX111" fmla="*/ 9849 w 10000"/>
                  <a:gd name="connsiteY111" fmla="*/ 6027 h 10000"/>
                  <a:gd name="connsiteX112" fmla="*/ 9899 w 10000"/>
                  <a:gd name="connsiteY112" fmla="*/ 5887 h 10000"/>
                  <a:gd name="connsiteX113" fmla="*/ 9950 w 10000"/>
                  <a:gd name="connsiteY113" fmla="*/ 5749 h 10000"/>
                  <a:gd name="connsiteX114" fmla="*/ 10000 w 10000"/>
                  <a:gd name="connsiteY114" fmla="*/ 5574 h 10000"/>
                  <a:gd name="connsiteX115" fmla="*/ 10000 w 10000"/>
                  <a:gd name="connsiteY115" fmla="*/ 5435 h 10000"/>
                  <a:gd name="connsiteX0" fmla="*/ 10000 w 10000"/>
                  <a:gd name="connsiteY0" fmla="*/ 5854 h 10419"/>
                  <a:gd name="connsiteX1" fmla="*/ 10000 w 10000"/>
                  <a:gd name="connsiteY1" fmla="*/ 906 h 10419"/>
                  <a:gd name="connsiteX2" fmla="*/ 520 w 10000"/>
                  <a:gd name="connsiteY2" fmla="*/ 419 h 10419"/>
                  <a:gd name="connsiteX3" fmla="*/ 470 w 10000"/>
                  <a:gd name="connsiteY3" fmla="*/ 592 h 10419"/>
                  <a:gd name="connsiteX4" fmla="*/ 419 w 10000"/>
                  <a:gd name="connsiteY4" fmla="*/ 733 h 10419"/>
                  <a:gd name="connsiteX5" fmla="*/ 369 w 10000"/>
                  <a:gd name="connsiteY5" fmla="*/ 906 h 10419"/>
                  <a:gd name="connsiteX6" fmla="*/ 319 w 10000"/>
                  <a:gd name="connsiteY6" fmla="*/ 1045 h 10419"/>
                  <a:gd name="connsiteX7" fmla="*/ 285 w 10000"/>
                  <a:gd name="connsiteY7" fmla="*/ 1220 h 10419"/>
                  <a:gd name="connsiteX8" fmla="*/ 235 w 10000"/>
                  <a:gd name="connsiteY8" fmla="*/ 1394 h 10419"/>
                  <a:gd name="connsiteX9" fmla="*/ 201 w 10000"/>
                  <a:gd name="connsiteY9" fmla="*/ 1534 h 10419"/>
                  <a:gd name="connsiteX10" fmla="*/ 168 w 10000"/>
                  <a:gd name="connsiteY10" fmla="*/ 1707 h 10419"/>
                  <a:gd name="connsiteX11" fmla="*/ 134 w 10000"/>
                  <a:gd name="connsiteY11" fmla="*/ 1883 h 10419"/>
                  <a:gd name="connsiteX12" fmla="*/ 117 w 10000"/>
                  <a:gd name="connsiteY12" fmla="*/ 2056 h 10419"/>
                  <a:gd name="connsiteX13" fmla="*/ 84 w 10000"/>
                  <a:gd name="connsiteY13" fmla="*/ 2230 h 10419"/>
                  <a:gd name="connsiteX14" fmla="*/ 67 w 10000"/>
                  <a:gd name="connsiteY14" fmla="*/ 2406 h 10419"/>
                  <a:gd name="connsiteX15" fmla="*/ 50 w 10000"/>
                  <a:gd name="connsiteY15" fmla="*/ 2580 h 10419"/>
                  <a:gd name="connsiteX16" fmla="*/ 34 w 10000"/>
                  <a:gd name="connsiteY16" fmla="*/ 2753 h 10419"/>
                  <a:gd name="connsiteX17" fmla="*/ 17 w 10000"/>
                  <a:gd name="connsiteY17" fmla="*/ 2928 h 10419"/>
                  <a:gd name="connsiteX18" fmla="*/ 17 w 10000"/>
                  <a:gd name="connsiteY18" fmla="*/ 3103 h 10419"/>
                  <a:gd name="connsiteX19" fmla="*/ 0 w 10000"/>
                  <a:gd name="connsiteY19" fmla="*/ 3277 h 10419"/>
                  <a:gd name="connsiteX20" fmla="*/ 0 w 10000"/>
                  <a:gd name="connsiteY20" fmla="*/ 3450 h 10419"/>
                  <a:gd name="connsiteX21" fmla="*/ 0 w 10000"/>
                  <a:gd name="connsiteY21" fmla="*/ 3624 h 10419"/>
                  <a:gd name="connsiteX22" fmla="*/ 17 w 10000"/>
                  <a:gd name="connsiteY22" fmla="*/ 3798 h 10419"/>
                  <a:gd name="connsiteX23" fmla="*/ 17 w 10000"/>
                  <a:gd name="connsiteY23" fmla="*/ 3973 h 10419"/>
                  <a:gd name="connsiteX24" fmla="*/ 34 w 10000"/>
                  <a:gd name="connsiteY24" fmla="*/ 4146 h 10419"/>
                  <a:gd name="connsiteX25" fmla="*/ 50 w 10000"/>
                  <a:gd name="connsiteY25" fmla="*/ 4321 h 10419"/>
                  <a:gd name="connsiteX26" fmla="*/ 67 w 10000"/>
                  <a:gd name="connsiteY26" fmla="*/ 4496 h 10419"/>
                  <a:gd name="connsiteX27" fmla="*/ 84 w 10000"/>
                  <a:gd name="connsiteY27" fmla="*/ 4669 h 10419"/>
                  <a:gd name="connsiteX28" fmla="*/ 117 w 10000"/>
                  <a:gd name="connsiteY28" fmla="*/ 4843 h 10419"/>
                  <a:gd name="connsiteX29" fmla="*/ 134 w 10000"/>
                  <a:gd name="connsiteY29" fmla="*/ 5019 h 10419"/>
                  <a:gd name="connsiteX30" fmla="*/ 168 w 10000"/>
                  <a:gd name="connsiteY30" fmla="*/ 5193 h 10419"/>
                  <a:gd name="connsiteX31" fmla="*/ 201 w 10000"/>
                  <a:gd name="connsiteY31" fmla="*/ 5366 h 10419"/>
                  <a:gd name="connsiteX32" fmla="*/ 235 w 10000"/>
                  <a:gd name="connsiteY32" fmla="*/ 5506 h 10419"/>
                  <a:gd name="connsiteX33" fmla="*/ 285 w 10000"/>
                  <a:gd name="connsiteY33" fmla="*/ 5679 h 10419"/>
                  <a:gd name="connsiteX34" fmla="*/ 319 w 10000"/>
                  <a:gd name="connsiteY34" fmla="*/ 5854 h 10419"/>
                  <a:gd name="connsiteX35" fmla="*/ 369 w 10000"/>
                  <a:gd name="connsiteY35" fmla="*/ 5993 h 10419"/>
                  <a:gd name="connsiteX36" fmla="*/ 419 w 10000"/>
                  <a:gd name="connsiteY36" fmla="*/ 6168 h 10419"/>
                  <a:gd name="connsiteX37" fmla="*/ 470 w 10000"/>
                  <a:gd name="connsiteY37" fmla="*/ 6306 h 10419"/>
                  <a:gd name="connsiteX38" fmla="*/ 520 w 10000"/>
                  <a:gd name="connsiteY38" fmla="*/ 6446 h 10419"/>
                  <a:gd name="connsiteX39" fmla="*/ 570 w 10000"/>
                  <a:gd name="connsiteY39" fmla="*/ 6619 h 10419"/>
                  <a:gd name="connsiteX40" fmla="*/ 638 w 10000"/>
                  <a:gd name="connsiteY40" fmla="*/ 6760 h 10419"/>
                  <a:gd name="connsiteX41" fmla="*/ 688 w 10000"/>
                  <a:gd name="connsiteY41" fmla="*/ 6900 h 10419"/>
                  <a:gd name="connsiteX42" fmla="*/ 755 w 10000"/>
                  <a:gd name="connsiteY42" fmla="*/ 7040 h 10419"/>
                  <a:gd name="connsiteX43" fmla="*/ 822 w 10000"/>
                  <a:gd name="connsiteY43" fmla="*/ 7214 h 10419"/>
                  <a:gd name="connsiteX44" fmla="*/ 889 w 10000"/>
                  <a:gd name="connsiteY44" fmla="*/ 7352 h 10419"/>
                  <a:gd name="connsiteX45" fmla="*/ 956 w 10000"/>
                  <a:gd name="connsiteY45" fmla="*/ 7457 h 10419"/>
                  <a:gd name="connsiteX46" fmla="*/ 1040 w 10000"/>
                  <a:gd name="connsiteY46" fmla="*/ 7597 h 10419"/>
                  <a:gd name="connsiteX47" fmla="*/ 1107 w 10000"/>
                  <a:gd name="connsiteY47" fmla="*/ 7736 h 10419"/>
                  <a:gd name="connsiteX48" fmla="*/ 1191 w 10000"/>
                  <a:gd name="connsiteY48" fmla="*/ 7876 h 10419"/>
                  <a:gd name="connsiteX49" fmla="*/ 1275 w 10000"/>
                  <a:gd name="connsiteY49" fmla="*/ 7979 h 10419"/>
                  <a:gd name="connsiteX50" fmla="*/ 1342 w 10000"/>
                  <a:gd name="connsiteY50" fmla="*/ 8120 h 10419"/>
                  <a:gd name="connsiteX51" fmla="*/ 1443 w 10000"/>
                  <a:gd name="connsiteY51" fmla="*/ 8259 h 10419"/>
                  <a:gd name="connsiteX52" fmla="*/ 1527 w 10000"/>
                  <a:gd name="connsiteY52" fmla="*/ 8362 h 10419"/>
                  <a:gd name="connsiteX53" fmla="*/ 1611 w 10000"/>
                  <a:gd name="connsiteY53" fmla="*/ 8469 h 10419"/>
                  <a:gd name="connsiteX54" fmla="*/ 1695 w 10000"/>
                  <a:gd name="connsiteY54" fmla="*/ 8606 h 10419"/>
                  <a:gd name="connsiteX55" fmla="*/ 1795 w 10000"/>
                  <a:gd name="connsiteY55" fmla="*/ 8711 h 10419"/>
                  <a:gd name="connsiteX56" fmla="*/ 1896 w 10000"/>
                  <a:gd name="connsiteY56" fmla="*/ 8817 h 10419"/>
                  <a:gd name="connsiteX57" fmla="*/ 2081 w 10000"/>
                  <a:gd name="connsiteY57" fmla="*/ 9025 h 10419"/>
                  <a:gd name="connsiteX58" fmla="*/ 2282 w 10000"/>
                  <a:gd name="connsiteY58" fmla="*/ 9201 h 10419"/>
                  <a:gd name="connsiteX59" fmla="*/ 2500 w 10000"/>
                  <a:gd name="connsiteY59" fmla="*/ 9408 h 10419"/>
                  <a:gd name="connsiteX60" fmla="*/ 2718 w 10000"/>
                  <a:gd name="connsiteY60" fmla="*/ 9548 h 10419"/>
                  <a:gd name="connsiteX61" fmla="*/ 2936 w 10000"/>
                  <a:gd name="connsiteY61" fmla="*/ 9722 h 10419"/>
                  <a:gd name="connsiteX62" fmla="*/ 3171 w 10000"/>
                  <a:gd name="connsiteY62" fmla="*/ 9862 h 10419"/>
                  <a:gd name="connsiteX63" fmla="*/ 3406 w 10000"/>
                  <a:gd name="connsiteY63" fmla="*/ 9966 h 10419"/>
                  <a:gd name="connsiteX64" fmla="*/ 3641 w 10000"/>
                  <a:gd name="connsiteY64" fmla="*/ 10070 h 10419"/>
                  <a:gd name="connsiteX65" fmla="*/ 3893 w 10000"/>
                  <a:gd name="connsiteY65" fmla="*/ 10175 h 10419"/>
                  <a:gd name="connsiteX66" fmla="*/ 4128 w 10000"/>
                  <a:gd name="connsiteY66" fmla="*/ 10246 h 10419"/>
                  <a:gd name="connsiteX67" fmla="*/ 4262 w 10000"/>
                  <a:gd name="connsiteY67" fmla="*/ 10279 h 10419"/>
                  <a:gd name="connsiteX68" fmla="*/ 4396 w 10000"/>
                  <a:gd name="connsiteY68" fmla="*/ 10315 h 10419"/>
                  <a:gd name="connsiteX69" fmla="*/ 4513 w 10000"/>
                  <a:gd name="connsiteY69" fmla="*/ 10349 h 10419"/>
                  <a:gd name="connsiteX70" fmla="*/ 4648 w 10000"/>
                  <a:gd name="connsiteY70" fmla="*/ 10349 h 10419"/>
                  <a:gd name="connsiteX71" fmla="*/ 4782 w 10000"/>
                  <a:gd name="connsiteY71" fmla="*/ 10385 h 10419"/>
                  <a:gd name="connsiteX72" fmla="*/ 4916 w 10000"/>
                  <a:gd name="connsiteY72" fmla="*/ 10385 h 10419"/>
                  <a:gd name="connsiteX73" fmla="*/ 5050 w 10000"/>
                  <a:gd name="connsiteY73" fmla="*/ 10385 h 10419"/>
                  <a:gd name="connsiteX74" fmla="*/ 5185 w 10000"/>
                  <a:gd name="connsiteY74" fmla="*/ 10419 h 10419"/>
                  <a:gd name="connsiteX75" fmla="*/ 5319 w 10000"/>
                  <a:gd name="connsiteY75" fmla="*/ 10385 h 10419"/>
                  <a:gd name="connsiteX76" fmla="*/ 5453 w 10000"/>
                  <a:gd name="connsiteY76" fmla="*/ 10385 h 10419"/>
                  <a:gd name="connsiteX77" fmla="*/ 5570 w 10000"/>
                  <a:gd name="connsiteY77" fmla="*/ 10385 h 10419"/>
                  <a:gd name="connsiteX78" fmla="*/ 5705 w 10000"/>
                  <a:gd name="connsiteY78" fmla="*/ 10349 h 10419"/>
                  <a:gd name="connsiteX79" fmla="*/ 5839 w 10000"/>
                  <a:gd name="connsiteY79" fmla="*/ 10349 h 10419"/>
                  <a:gd name="connsiteX80" fmla="*/ 5973 w 10000"/>
                  <a:gd name="connsiteY80" fmla="*/ 10315 h 10419"/>
                  <a:gd name="connsiteX81" fmla="*/ 6091 w 10000"/>
                  <a:gd name="connsiteY81" fmla="*/ 10279 h 10419"/>
                  <a:gd name="connsiteX82" fmla="*/ 6225 w 10000"/>
                  <a:gd name="connsiteY82" fmla="*/ 10246 h 10419"/>
                  <a:gd name="connsiteX83" fmla="*/ 6477 w 10000"/>
                  <a:gd name="connsiteY83" fmla="*/ 10175 h 10419"/>
                  <a:gd name="connsiteX84" fmla="*/ 6711 w 10000"/>
                  <a:gd name="connsiteY84" fmla="*/ 10070 h 10419"/>
                  <a:gd name="connsiteX85" fmla="*/ 6963 w 10000"/>
                  <a:gd name="connsiteY85" fmla="*/ 9966 h 10419"/>
                  <a:gd name="connsiteX86" fmla="*/ 7198 w 10000"/>
                  <a:gd name="connsiteY86" fmla="*/ 9862 h 10419"/>
                  <a:gd name="connsiteX87" fmla="*/ 7416 w 10000"/>
                  <a:gd name="connsiteY87" fmla="*/ 9722 h 10419"/>
                  <a:gd name="connsiteX88" fmla="*/ 7651 w 10000"/>
                  <a:gd name="connsiteY88" fmla="*/ 9548 h 10419"/>
                  <a:gd name="connsiteX89" fmla="*/ 7852 w 10000"/>
                  <a:gd name="connsiteY89" fmla="*/ 9408 h 10419"/>
                  <a:gd name="connsiteX90" fmla="*/ 8070 w 10000"/>
                  <a:gd name="connsiteY90" fmla="*/ 9201 h 10419"/>
                  <a:gd name="connsiteX91" fmla="*/ 8272 w 10000"/>
                  <a:gd name="connsiteY91" fmla="*/ 9025 h 10419"/>
                  <a:gd name="connsiteX92" fmla="*/ 8473 w 10000"/>
                  <a:gd name="connsiteY92" fmla="*/ 8817 h 10419"/>
                  <a:gd name="connsiteX93" fmla="*/ 8557 w 10000"/>
                  <a:gd name="connsiteY93" fmla="*/ 8711 h 10419"/>
                  <a:gd name="connsiteX94" fmla="*/ 8658 w 10000"/>
                  <a:gd name="connsiteY94" fmla="*/ 8606 h 10419"/>
                  <a:gd name="connsiteX95" fmla="*/ 8742 w 10000"/>
                  <a:gd name="connsiteY95" fmla="*/ 8469 h 10419"/>
                  <a:gd name="connsiteX96" fmla="*/ 8842 w 10000"/>
                  <a:gd name="connsiteY96" fmla="*/ 8362 h 10419"/>
                  <a:gd name="connsiteX97" fmla="*/ 8926 w 10000"/>
                  <a:gd name="connsiteY97" fmla="*/ 8259 h 10419"/>
                  <a:gd name="connsiteX98" fmla="*/ 9010 w 10000"/>
                  <a:gd name="connsiteY98" fmla="*/ 8120 h 10419"/>
                  <a:gd name="connsiteX99" fmla="*/ 9094 w 10000"/>
                  <a:gd name="connsiteY99" fmla="*/ 7979 h 10419"/>
                  <a:gd name="connsiteX100" fmla="*/ 9178 w 10000"/>
                  <a:gd name="connsiteY100" fmla="*/ 7876 h 10419"/>
                  <a:gd name="connsiteX101" fmla="*/ 9245 w 10000"/>
                  <a:gd name="connsiteY101" fmla="*/ 7736 h 10419"/>
                  <a:gd name="connsiteX102" fmla="*/ 9329 w 10000"/>
                  <a:gd name="connsiteY102" fmla="*/ 7597 h 10419"/>
                  <a:gd name="connsiteX103" fmla="*/ 9396 w 10000"/>
                  <a:gd name="connsiteY103" fmla="*/ 7457 h 10419"/>
                  <a:gd name="connsiteX104" fmla="*/ 9463 w 10000"/>
                  <a:gd name="connsiteY104" fmla="*/ 7352 h 10419"/>
                  <a:gd name="connsiteX105" fmla="*/ 9530 w 10000"/>
                  <a:gd name="connsiteY105" fmla="*/ 7214 h 10419"/>
                  <a:gd name="connsiteX106" fmla="*/ 9597 w 10000"/>
                  <a:gd name="connsiteY106" fmla="*/ 7040 h 10419"/>
                  <a:gd name="connsiteX107" fmla="*/ 9664 w 10000"/>
                  <a:gd name="connsiteY107" fmla="*/ 6900 h 10419"/>
                  <a:gd name="connsiteX108" fmla="*/ 9732 w 10000"/>
                  <a:gd name="connsiteY108" fmla="*/ 6760 h 10419"/>
                  <a:gd name="connsiteX109" fmla="*/ 9782 w 10000"/>
                  <a:gd name="connsiteY109" fmla="*/ 6619 h 10419"/>
                  <a:gd name="connsiteX110" fmla="*/ 9849 w 10000"/>
                  <a:gd name="connsiteY110" fmla="*/ 6446 h 10419"/>
                  <a:gd name="connsiteX111" fmla="*/ 9899 w 10000"/>
                  <a:gd name="connsiteY111" fmla="*/ 6306 h 10419"/>
                  <a:gd name="connsiteX112" fmla="*/ 9950 w 10000"/>
                  <a:gd name="connsiteY112" fmla="*/ 6168 h 10419"/>
                  <a:gd name="connsiteX113" fmla="*/ 10000 w 10000"/>
                  <a:gd name="connsiteY113" fmla="*/ 5993 h 10419"/>
                  <a:gd name="connsiteX114" fmla="*/ 10000 w 10000"/>
                  <a:gd name="connsiteY114" fmla="*/ 5854 h 10419"/>
                  <a:gd name="connsiteX0" fmla="*/ 10000 w 10000"/>
                  <a:gd name="connsiteY0" fmla="*/ 5825 h 10390"/>
                  <a:gd name="connsiteX1" fmla="*/ 10000 w 10000"/>
                  <a:gd name="connsiteY1" fmla="*/ 877 h 10390"/>
                  <a:gd name="connsiteX2" fmla="*/ 470 w 10000"/>
                  <a:gd name="connsiteY2" fmla="*/ 563 h 10390"/>
                  <a:gd name="connsiteX3" fmla="*/ 419 w 10000"/>
                  <a:gd name="connsiteY3" fmla="*/ 704 h 10390"/>
                  <a:gd name="connsiteX4" fmla="*/ 369 w 10000"/>
                  <a:gd name="connsiteY4" fmla="*/ 877 h 10390"/>
                  <a:gd name="connsiteX5" fmla="*/ 319 w 10000"/>
                  <a:gd name="connsiteY5" fmla="*/ 1016 h 10390"/>
                  <a:gd name="connsiteX6" fmla="*/ 285 w 10000"/>
                  <a:gd name="connsiteY6" fmla="*/ 1191 h 10390"/>
                  <a:gd name="connsiteX7" fmla="*/ 235 w 10000"/>
                  <a:gd name="connsiteY7" fmla="*/ 1365 h 10390"/>
                  <a:gd name="connsiteX8" fmla="*/ 201 w 10000"/>
                  <a:gd name="connsiteY8" fmla="*/ 1505 h 10390"/>
                  <a:gd name="connsiteX9" fmla="*/ 168 w 10000"/>
                  <a:gd name="connsiteY9" fmla="*/ 1678 h 10390"/>
                  <a:gd name="connsiteX10" fmla="*/ 134 w 10000"/>
                  <a:gd name="connsiteY10" fmla="*/ 1854 h 10390"/>
                  <a:gd name="connsiteX11" fmla="*/ 117 w 10000"/>
                  <a:gd name="connsiteY11" fmla="*/ 2027 h 10390"/>
                  <a:gd name="connsiteX12" fmla="*/ 84 w 10000"/>
                  <a:gd name="connsiteY12" fmla="*/ 2201 h 10390"/>
                  <a:gd name="connsiteX13" fmla="*/ 67 w 10000"/>
                  <a:gd name="connsiteY13" fmla="*/ 2377 h 10390"/>
                  <a:gd name="connsiteX14" fmla="*/ 50 w 10000"/>
                  <a:gd name="connsiteY14" fmla="*/ 2551 h 10390"/>
                  <a:gd name="connsiteX15" fmla="*/ 34 w 10000"/>
                  <a:gd name="connsiteY15" fmla="*/ 2724 h 10390"/>
                  <a:gd name="connsiteX16" fmla="*/ 17 w 10000"/>
                  <a:gd name="connsiteY16" fmla="*/ 2899 h 10390"/>
                  <a:gd name="connsiteX17" fmla="*/ 17 w 10000"/>
                  <a:gd name="connsiteY17" fmla="*/ 3074 h 10390"/>
                  <a:gd name="connsiteX18" fmla="*/ 0 w 10000"/>
                  <a:gd name="connsiteY18" fmla="*/ 3248 h 10390"/>
                  <a:gd name="connsiteX19" fmla="*/ 0 w 10000"/>
                  <a:gd name="connsiteY19" fmla="*/ 3421 h 10390"/>
                  <a:gd name="connsiteX20" fmla="*/ 0 w 10000"/>
                  <a:gd name="connsiteY20" fmla="*/ 3595 h 10390"/>
                  <a:gd name="connsiteX21" fmla="*/ 17 w 10000"/>
                  <a:gd name="connsiteY21" fmla="*/ 3769 h 10390"/>
                  <a:gd name="connsiteX22" fmla="*/ 17 w 10000"/>
                  <a:gd name="connsiteY22" fmla="*/ 3944 h 10390"/>
                  <a:gd name="connsiteX23" fmla="*/ 34 w 10000"/>
                  <a:gd name="connsiteY23" fmla="*/ 4117 h 10390"/>
                  <a:gd name="connsiteX24" fmla="*/ 50 w 10000"/>
                  <a:gd name="connsiteY24" fmla="*/ 4292 h 10390"/>
                  <a:gd name="connsiteX25" fmla="*/ 67 w 10000"/>
                  <a:gd name="connsiteY25" fmla="*/ 4467 h 10390"/>
                  <a:gd name="connsiteX26" fmla="*/ 84 w 10000"/>
                  <a:gd name="connsiteY26" fmla="*/ 4640 h 10390"/>
                  <a:gd name="connsiteX27" fmla="*/ 117 w 10000"/>
                  <a:gd name="connsiteY27" fmla="*/ 4814 h 10390"/>
                  <a:gd name="connsiteX28" fmla="*/ 134 w 10000"/>
                  <a:gd name="connsiteY28" fmla="*/ 4990 h 10390"/>
                  <a:gd name="connsiteX29" fmla="*/ 168 w 10000"/>
                  <a:gd name="connsiteY29" fmla="*/ 5164 h 10390"/>
                  <a:gd name="connsiteX30" fmla="*/ 201 w 10000"/>
                  <a:gd name="connsiteY30" fmla="*/ 5337 h 10390"/>
                  <a:gd name="connsiteX31" fmla="*/ 235 w 10000"/>
                  <a:gd name="connsiteY31" fmla="*/ 5477 h 10390"/>
                  <a:gd name="connsiteX32" fmla="*/ 285 w 10000"/>
                  <a:gd name="connsiteY32" fmla="*/ 5650 h 10390"/>
                  <a:gd name="connsiteX33" fmla="*/ 319 w 10000"/>
                  <a:gd name="connsiteY33" fmla="*/ 5825 h 10390"/>
                  <a:gd name="connsiteX34" fmla="*/ 369 w 10000"/>
                  <a:gd name="connsiteY34" fmla="*/ 5964 h 10390"/>
                  <a:gd name="connsiteX35" fmla="*/ 419 w 10000"/>
                  <a:gd name="connsiteY35" fmla="*/ 6139 h 10390"/>
                  <a:gd name="connsiteX36" fmla="*/ 470 w 10000"/>
                  <a:gd name="connsiteY36" fmla="*/ 6277 h 10390"/>
                  <a:gd name="connsiteX37" fmla="*/ 520 w 10000"/>
                  <a:gd name="connsiteY37" fmla="*/ 6417 h 10390"/>
                  <a:gd name="connsiteX38" fmla="*/ 570 w 10000"/>
                  <a:gd name="connsiteY38" fmla="*/ 6590 h 10390"/>
                  <a:gd name="connsiteX39" fmla="*/ 638 w 10000"/>
                  <a:gd name="connsiteY39" fmla="*/ 6731 h 10390"/>
                  <a:gd name="connsiteX40" fmla="*/ 688 w 10000"/>
                  <a:gd name="connsiteY40" fmla="*/ 6871 h 10390"/>
                  <a:gd name="connsiteX41" fmla="*/ 755 w 10000"/>
                  <a:gd name="connsiteY41" fmla="*/ 7011 h 10390"/>
                  <a:gd name="connsiteX42" fmla="*/ 822 w 10000"/>
                  <a:gd name="connsiteY42" fmla="*/ 7185 h 10390"/>
                  <a:gd name="connsiteX43" fmla="*/ 889 w 10000"/>
                  <a:gd name="connsiteY43" fmla="*/ 7323 h 10390"/>
                  <a:gd name="connsiteX44" fmla="*/ 956 w 10000"/>
                  <a:gd name="connsiteY44" fmla="*/ 7428 h 10390"/>
                  <a:gd name="connsiteX45" fmla="*/ 1040 w 10000"/>
                  <a:gd name="connsiteY45" fmla="*/ 7568 h 10390"/>
                  <a:gd name="connsiteX46" fmla="*/ 1107 w 10000"/>
                  <a:gd name="connsiteY46" fmla="*/ 7707 h 10390"/>
                  <a:gd name="connsiteX47" fmla="*/ 1191 w 10000"/>
                  <a:gd name="connsiteY47" fmla="*/ 7847 h 10390"/>
                  <a:gd name="connsiteX48" fmla="*/ 1275 w 10000"/>
                  <a:gd name="connsiteY48" fmla="*/ 7950 h 10390"/>
                  <a:gd name="connsiteX49" fmla="*/ 1342 w 10000"/>
                  <a:gd name="connsiteY49" fmla="*/ 8091 h 10390"/>
                  <a:gd name="connsiteX50" fmla="*/ 1443 w 10000"/>
                  <a:gd name="connsiteY50" fmla="*/ 8230 h 10390"/>
                  <a:gd name="connsiteX51" fmla="*/ 1527 w 10000"/>
                  <a:gd name="connsiteY51" fmla="*/ 8333 h 10390"/>
                  <a:gd name="connsiteX52" fmla="*/ 1611 w 10000"/>
                  <a:gd name="connsiteY52" fmla="*/ 8440 h 10390"/>
                  <a:gd name="connsiteX53" fmla="*/ 1695 w 10000"/>
                  <a:gd name="connsiteY53" fmla="*/ 8577 h 10390"/>
                  <a:gd name="connsiteX54" fmla="*/ 1795 w 10000"/>
                  <a:gd name="connsiteY54" fmla="*/ 8682 h 10390"/>
                  <a:gd name="connsiteX55" fmla="*/ 1896 w 10000"/>
                  <a:gd name="connsiteY55" fmla="*/ 8788 h 10390"/>
                  <a:gd name="connsiteX56" fmla="*/ 2081 w 10000"/>
                  <a:gd name="connsiteY56" fmla="*/ 8996 h 10390"/>
                  <a:gd name="connsiteX57" fmla="*/ 2282 w 10000"/>
                  <a:gd name="connsiteY57" fmla="*/ 9172 h 10390"/>
                  <a:gd name="connsiteX58" fmla="*/ 2500 w 10000"/>
                  <a:gd name="connsiteY58" fmla="*/ 9379 h 10390"/>
                  <a:gd name="connsiteX59" fmla="*/ 2718 w 10000"/>
                  <a:gd name="connsiteY59" fmla="*/ 9519 h 10390"/>
                  <a:gd name="connsiteX60" fmla="*/ 2936 w 10000"/>
                  <a:gd name="connsiteY60" fmla="*/ 9693 h 10390"/>
                  <a:gd name="connsiteX61" fmla="*/ 3171 w 10000"/>
                  <a:gd name="connsiteY61" fmla="*/ 9833 h 10390"/>
                  <a:gd name="connsiteX62" fmla="*/ 3406 w 10000"/>
                  <a:gd name="connsiteY62" fmla="*/ 9937 h 10390"/>
                  <a:gd name="connsiteX63" fmla="*/ 3641 w 10000"/>
                  <a:gd name="connsiteY63" fmla="*/ 10041 h 10390"/>
                  <a:gd name="connsiteX64" fmla="*/ 3893 w 10000"/>
                  <a:gd name="connsiteY64" fmla="*/ 10146 h 10390"/>
                  <a:gd name="connsiteX65" fmla="*/ 4128 w 10000"/>
                  <a:gd name="connsiteY65" fmla="*/ 10217 h 10390"/>
                  <a:gd name="connsiteX66" fmla="*/ 4262 w 10000"/>
                  <a:gd name="connsiteY66" fmla="*/ 10250 h 10390"/>
                  <a:gd name="connsiteX67" fmla="*/ 4396 w 10000"/>
                  <a:gd name="connsiteY67" fmla="*/ 10286 h 10390"/>
                  <a:gd name="connsiteX68" fmla="*/ 4513 w 10000"/>
                  <a:gd name="connsiteY68" fmla="*/ 10320 h 10390"/>
                  <a:gd name="connsiteX69" fmla="*/ 4648 w 10000"/>
                  <a:gd name="connsiteY69" fmla="*/ 10320 h 10390"/>
                  <a:gd name="connsiteX70" fmla="*/ 4782 w 10000"/>
                  <a:gd name="connsiteY70" fmla="*/ 10356 h 10390"/>
                  <a:gd name="connsiteX71" fmla="*/ 4916 w 10000"/>
                  <a:gd name="connsiteY71" fmla="*/ 10356 h 10390"/>
                  <a:gd name="connsiteX72" fmla="*/ 5050 w 10000"/>
                  <a:gd name="connsiteY72" fmla="*/ 10356 h 10390"/>
                  <a:gd name="connsiteX73" fmla="*/ 5185 w 10000"/>
                  <a:gd name="connsiteY73" fmla="*/ 10390 h 10390"/>
                  <a:gd name="connsiteX74" fmla="*/ 5319 w 10000"/>
                  <a:gd name="connsiteY74" fmla="*/ 10356 h 10390"/>
                  <a:gd name="connsiteX75" fmla="*/ 5453 w 10000"/>
                  <a:gd name="connsiteY75" fmla="*/ 10356 h 10390"/>
                  <a:gd name="connsiteX76" fmla="*/ 5570 w 10000"/>
                  <a:gd name="connsiteY76" fmla="*/ 10356 h 10390"/>
                  <a:gd name="connsiteX77" fmla="*/ 5705 w 10000"/>
                  <a:gd name="connsiteY77" fmla="*/ 10320 h 10390"/>
                  <a:gd name="connsiteX78" fmla="*/ 5839 w 10000"/>
                  <a:gd name="connsiteY78" fmla="*/ 10320 h 10390"/>
                  <a:gd name="connsiteX79" fmla="*/ 5973 w 10000"/>
                  <a:gd name="connsiteY79" fmla="*/ 10286 h 10390"/>
                  <a:gd name="connsiteX80" fmla="*/ 6091 w 10000"/>
                  <a:gd name="connsiteY80" fmla="*/ 10250 h 10390"/>
                  <a:gd name="connsiteX81" fmla="*/ 6225 w 10000"/>
                  <a:gd name="connsiteY81" fmla="*/ 10217 h 10390"/>
                  <a:gd name="connsiteX82" fmla="*/ 6477 w 10000"/>
                  <a:gd name="connsiteY82" fmla="*/ 10146 h 10390"/>
                  <a:gd name="connsiteX83" fmla="*/ 6711 w 10000"/>
                  <a:gd name="connsiteY83" fmla="*/ 10041 h 10390"/>
                  <a:gd name="connsiteX84" fmla="*/ 6963 w 10000"/>
                  <a:gd name="connsiteY84" fmla="*/ 9937 h 10390"/>
                  <a:gd name="connsiteX85" fmla="*/ 7198 w 10000"/>
                  <a:gd name="connsiteY85" fmla="*/ 9833 h 10390"/>
                  <a:gd name="connsiteX86" fmla="*/ 7416 w 10000"/>
                  <a:gd name="connsiteY86" fmla="*/ 9693 h 10390"/>
                  <a:gd name="connsiteX87" fmla="*/ 7651 w 10000"/>
                  <a:gd name="connsiteY87" fmla="*/ 9519 h 10390"/>
                  <a:gd name="connsiteX88" fmla="*/ 7852 w 10000"/>
                  <a:gd name="connsiteY88" fmla="*/ 9379 h 10390"/>
                  <a:gd name="connsiteX89" fmla="*/ 8070 w 10000"/>
                  <a:gd name="connsiteY89" fmla="*/ 9172 h 10390"/>
                  <a:gd name="connsiteX90" fmla="*/ 8272 w 10000"/>
                  <a:gd name="connsiteY90" fmla="*/ 8996 h 10390"/>
                  <a:gd name="connsiteX91" fmla="*/ 8473 w 10000"/>
                  <a:gd name="connsiteY91" fmla="*/ 8788 h 10390"/>
                  <a:gd name="connsiteX92" fmla="*/ 8557 w 10000"/>
                  <a:gd name="connsiteY92" fmla="*/ 8682 h 10390"/>
                  <a:gd name="connsiteX93" fmla="*/ 8658 w 10000"/>
                  <a:gd name="connsiteY93" fmla="*/ 8577 h 10390"/>
                  <a:gd name="connsiteX94" fmla="*/ 8742 w 10000"/>
                  <a:gd name="connsiteY94" fmla="*/ 8440 h 10390"/>
                  <a:gd name="connsiteX95" fmla="*/ 8842 w 10000"/>
                  <a:gd name="connsiteY95" fmla="*/ 8333 h 10390"/>
                  <a:gd name="connsiteX96" fmla="*/ 8926 w 10000"/>
                  <a:gd name="connsiteY96" fmla="*/ 8230 h 10390"/>
                  <a:gd name="connsiteX97" fmla="*/ 9010 w 10000"/>
                  <a:gd name="connsiteY97" fmla="*/ 8091 h 10390"/>
                  <a:gd name="connsiteX98" fmla="*/ 9094 w 10000"/>
                  <a:gd name="connsiteY98" fmla="*/ 7950 h 10390"/>
                  <a:gd name="connsiteX99" fmla="*/ 9178 w 10000"/>
                  <a:gd name="connsiteY99" fmla="*/ 7847 h 10390"/>
                  <a:gd name="connsiteX100" fmla="*/ 9245 w 10000"/>
                  <a:gd name="connsiteY100" fmla="*/ 7707 h 10390"/>
                  <a:gd name="connsiteX101" fmla="*/ 9329 w 10000"/>
                  <a:gd name="connsiteY101" fmla="*/ 7568 h 10390"/>
                  <a:gd name="connsiteX102" fmla="*/ 9396 w 10000"/>
                  <a:gd name="connsiteY102" fmla="*/ 7428 h 10390"/>
                  <a:gd name="connsiteX103" fmla="*/ 9463 w 10000"/>
                  <a:gd name="connsiteY103" fmla="*/ 7323 h 10390"/>
                  <a:gd name="connsiteX104" fmla="*/ 9530 w 10000"/>
                  <a:gd name="connsiteY104" fmla="*/ 7185 h 10390"/>
                  <a:gd name="connsiteX105" fmla="*/ 9597 w 10000"/>
                  <a:gd name="connsiteY105" fmla="*/ 7011 h 10390"/>
                  <a:gd name="connsiteX106" fmla="*/ 9664 w 10000"/>
                  <a:gd name="connsiteY106" fmla="*/ 6871 h 10390"/>
                  <a:gd name="connsiteX107" fmla="*/ 9732 w 10000"/>
                  <a:gd name="connsiteY107" fmla="*/ 6731 h 10390"/>
                  <a:gd name="connsiteX108" fmla="*/ 9782 w 10000"/>
                  <a:gd name="connsiteY108" fmla="*/ 6590 h 10390"/>
                  <a:gd name="connsiteX109" fmla="*/ 9849 w 10000"/>
                  <a:gd name="connsiteY109" fmla="*/ 6417 h 10390"/>
                  <a:gd name="connsiteX110" fmla="*/ 9899 w 10000"/>
                  <a:gd name="connsiteY110" fmla="*/ 6277 h 10390"/>
                  <a:gd name="connsiteX111" fmla="*/ 9950 w 10000"/>
                  <a:gd name="connsiteY111" fmla="*/ 6139 h 10390"/>
                  <a:gd name="connsiteX112" fmla="*/ 10000 w 10000"/>
                  <a:gd name="connsiteY112" fmla="*/ 5964 h 10390"/>
                  <a:gd name="connsiteX113" fmla="*/ 10000 w 10000"/>
                  <a:gd name="connsiteY113" fmla="*/ 5825 h 10390"/>
                  <a:gd name="connsiteX0" fmla="*/ 10000 w 10000"/>
                  <a:gd name="connsiteY0" fmla="*/ 5801 h 10366"/>
                  <a:gd name="connsiteX1" fmla="*/ 10000 w 10000"/>
                  <a:gd name="connsiteY1" fmla="*/ 853 h 10366"/>
                  <a:gd name="connsiteX2" fmla="*/ 419 w 10000"/>
                  <a:gd name="connsiteY2" fmla="*/ 680 h 10366"/>
                  <a:gd name="connsiteX3" fmla="*/ 369 w 10000"/>
                  <a:gd name="connsiteY3" fmla="*/ 853 h 10366"/>
                  <a:gd name="connsiteX4" fmla="*/ 319 w 10000"/>
                  <a:gd name="connsiteY4" fmla="*/ 992 h 10366"/>
                  <a:gd name="connsiteX5" fmla="*/ 285 w 10000"/>
                  <a:gd name="connsiteY5" fmla="*/ 1167 h 10366"/>
                  <a:gd name="connsiteX6" fmla="*/ 235 w 10000"/>
                  <a:gd name="connsiteY6" fmla="*/ 1341 h 10366"/>
                  <a:gd name="connsiteX7" fmla="*/ 201 w 10000"/>
                  <a:gd name="connsiteY7" fmla="*/ 1481 h 10366"/>
                  <a:gd name="connsiteX8" fmla="*/ 168 w 10000"/>
                  <a:gd name="connsiteY8" fmla="*/ 1654 h 10366"/>
                  <a:gd name="connsiteX9" fmla="*/ 134 w 10000"/>
                  <a:gd name="connsiteY9" fmla="*/ 1830 h 10366"/>
                  <a:gd name="connsiteX10" fmla="*/ 117 w 10000"/>
                  <a:gd name="connsiteY10" fmla="*/ 2003 h 10366"/>
                  <a:gd name="connsiteX11" fmla="*/ 84 w 10000"/>
                  <a:gd name="connsiteY11" fmla="*/ 2177 h 10366"/>
                  <a:gd name="connsiteX12" fmla="*/ 67 w 10000"/>
                  <a:gd name="connsiteY12" fmla="*/ 2353 h 10366"/>
                  <a:gd name="connsiteX13" fmla="*/ 50 w 10000"/>
                  <a:gd name="connsiteY13" fmla="*/ 2527 h 10366"/>
                  <a:gd name="connsiteX14" fmla="*/ 34 w 10000"/>
                  <a:gd name="connsiteY14" fmla="*/ 2700 h 10366"/>
                  <a:gd name="connsiteX15" fmla="*/ 17 w 10000"/>
                  <a:gd name="connsiteY15" fmla="*/ 2875 h 10366"/>
                  <a:gd name="connsiteX16" fmla="*/ 17 w 10000"/>
                  <a:gd name="connsiteY16" fmla="*/ 3050 h 10366"/>
                  <a:gd name="connsiteX17" fmla="*/ 0 w 10000"/>
                  <a:gd name="connsiteY17" fmla="*/ 3224 h 10366"/>
                  <a:gd name="connsiteX18" fmla="*/ 0 w 10000"/>
                  <a:gd name="connsiteY18" fmla="*/ 3397 h 10366"/>
                  <a:gd name="connsiteX19" fmla="*/ 0 w 10000"/>
                  <a:gd name="connsiteY19" fmla="*/ 3571 h 10366"/>
                  <a:gd name="connsiteX20" fmla="*/ 17 w 10000"/>
                  <a:gd name="connsiteY20" fmla="*/ 3745 h 10366"/>
                  <a:gd name="connsiteX21" fmla="*/ 17 w 10000"/>
                  <a:gd name="connsiteY21" fmla="*/ 3920 h 10366"/>
                  <a:gd name="connsiteX22" fmla="*/ 34 w 10000"/>
                  <a:gd name="connsiteY22" fmla="*/ 4093 h 10366"/>
                  <a:gd name="connsiteX23" fmla="*/ 50 w 10000"/>
                  <a:gd name="connsiteY23" fmla="*/ 4268 h 10366"/>
                  <a:gd name="connsiteX24" fmla="*/ 67 w 10000"/>
                  <a:gd name="connsiteY24" fmla="*/ 4443 h 10366"/>
                  <a:gd name="connsiteX25" fmla="*/ 84 w 10000"/>
                  <a:gd name="connsiteY25" fmla="*/ 4616 h 10366"/>
                  <a:gd name="connsiteX26" fmla="*/ 117 w 10000"/>
                  <a:gd name="connsiteY26" fmla="*/ 4790 h 10366"/>
                  <a:gd name="connsiteX27" fmla="*/ 134 w 10000"/>
                  <a:gd name="connsiteY27" fmla="*/ 4966 h 10366"/>
                  <a:gd name="connsiteX28" fmla="*/ 168 w 10000"/>
                  <a:gd name="connsiteY28" fmla="*/ 5140 h 10366"/>
                  <a:gd name="connsiteX29" fmla="*/ 201 w 10000"/>
                  <a:gd name="connsiteY29" fmla="*/ 5313 h 10366"/>
                  <a:gd name="connsiteX30" fmla="*/ 235 w 10000"/>
                  <a:gd name="connsiteY30" fmla="*/ 5453 h 10366"/>
                  <a:gd name="connsiteX31" fmla="*/ 285 w 10000"/>
                  <a:gd name="connsiteY31" fmla="*/ 5626 h 10366"/>
                  <a:gd name="connsiteX32" fmla="*/ 319 w 10000"/>
                  <a:gd name="connsiteY32" fmla="*/ 5801 h 10366"/>
                  <a:gd name="connsiteX33" fmla="*/ 369 w 10000"/>
                  <a:gd name="connsiteY33" fmla="*/ 5940 h 10366"/>
                  <a:gd name="connsiteX34" fmla="*/ 419 w 10000"/>
                  <a:gd name="connsiteY34" fmla="*/ 6115 h 10366"/>
                  <a:gd name="connsiteX35" fmla="*/ 470 w 10000"/>
                  <a:gd name="connsiteY35" fmla="*/ 6253 h 10366"/>
                  <a:gd name="connsiteX36" fmla="*/ 520 w 10000"/>
                  <a:gd name="connsiteY36" fmla="*/ 6393 h 10366"/>
                  <a:gd name="connsiteX37" fmla="*/ 570 w 10000"/>
                  <a:gd name="connsiteY37" fmla="*/ 6566 h 10366"/>
                  <a:gd name="connsiteX38" fmla="*/ 638 w 10000"/>
                  <a:gd name="connsiteY38" fmla="*/ 6707 h 10366"/>
                  <a:gd name="connsiteX39" fmla="*/ 688 w 10000"/>
                  <a:gd name="connsiteY39" fmla="*/ 6847 h 10366"/>
                  <a:gd name="connsiteX40" fmla="*/ 755 w 10000"/>
                  <a:gd name="connsiteY40" fmla="*/ 6987 h 10366"/>
                  <a:gd name="connsiteX41" fmla="*/ 822 w 10000"/>
                  <a:gd name="connsiteY41" fmla="*/ 7161 h 10366"/>
                  <a:gd name="connsiteX42" fmla="*/ 889 w 10000"/>
                  <a:gd name="connsiteY42" fmla="*/ 7299 h 10366"/>
                  <a:gd name="connsiteX43" fmla="*/ 956 w 10000"/>
                  <a:gd name="connsiteY43" fmla="*/ 7404 h 10366"/>
                  <a:gd name="connsiteX44" fmla="*/ 1040 w 10000"/>
                  <a:gd name="connsiteY44" fmla="*/ 7544 h 10366"/>
                  <a:gd name="connsiteX45" fmla="*/ 1107 w 10000"/>
                  <a:gd name="connsiteY45" fmla="*/ 7683 h 10366"/>
                  <a:gd name="connsiteX46" fmla="*/ 1191 w 10000"/>
                  <a:gd name="connsiteY46" fmla="*/ 7823 h 10366"/>
                  <a:gd name="connsiteX47" fmla="*/ 1275 w 10000"/>
                  <a:gd name="connsiteY47" fmla="*/ 7926 h 10366"/>
                  <a:gd name="connsiteX48" fmla="*/ 1342 w 10000"/>
                  <a:gd name="connsiteY48" fmla="*/ 8067 h 10366"/>
                  <a:gd name="connsiteX49" fmla="*/ 1443 w 10000"/>
                  <a:gd name="connsiteY49" fmla="*/ 8206 h 10366"/>
                  <a:gd name="connsiteX50" fmla="*/ 1527 w 10000"/>
                  <a:gd name="connsiteY50" fmla="*/ 8309 h 10366"/>
                  <a:gd name="connsiteX51" fmla="*/ 1611 w 10000"/>
                  <a:gd name="connsiteY51" fmla="*/ 8416 h 10366"/>
                  <a:gd name="connsiteX52" fmla="*/ 1695 w 10000"/>
                  <a:gd name="connsiteY52" fmla="*/ 8553 h 10366"/>
                  <a:gd name="connsiteX53" fmla="*/ 1795 w 10000"/>
                  <a:gd name="connsiteY53" fmla="*/ 8658 h 10366"/>
                  <a:gd name="connsiteX54" fmla="*/ 1896 w 10000"/>
                  <a:gd name="connsiteY54" fmla="*/ 8764 h 10366"/>
                  <a:gd name="connsiteX55" fmla="*/ 2081 w 10000"/>
                  <a:gd name="connsiteY55" fmla="*/ 8972 h 10366"/>
                  <a:gd name="connsiteX56" fmla="*/ 2282 w 10000"/>
                  <a:gd name="connsiteY56" fmla="*/ 9148 h 10366"/>
                  <a:gd name="connsiteX57" fmla="*/ 2500 w 10000"/>
                  <a:gd name="connsiteY57" fmla="*/ 9355 h 10366"/>
                  <a:gd name="connsiteX58" fmla="*/ 2718 w 10000"/>
                  <a:gd name="connsiteY58" fmla="*/ 9495 h 10366"/>
                  <a:gd name="connsiteX59" fmla="*/ 2936 w 10000"/>
                  <a:gd name="connsiteY59" fmla="*/ 9669 h 10366"/>
                  <a:gd name="connsiteX60" fmla="*/ 3171 w 10000"/>
                  <a:gd name="connsiteY60" fmla="*/ 9809 h 10366"/>
                  <a:gd name="connsiteX61" fmla="*/ 3406 w 10000"/>
                  <a:gd name="connsiteY61" fmla="*/ 9913 h 10366"/>
                  <a:gd name="connsiteX62" fmla="*/ 3641 w 10000"/>
                  <a:gd name="connsiteY62" fmla="*/ 10017 h 10366"/>
                  <a:gd name="connsiteX63" fmla="*/ 3893 w 10000"/>
                  <a:gd name="connsiteY63" fmla="*/ 10122 h 10366"/>
                  <a:gd name="connsiteX64" fmla="*/ 4128 w 10000"/>
                  <a:gd name="connsiteY64" fmla="*/ 10193 h 10366"/>
                  <a:gd name="connsiteX65" fmla="*/ 4262 w 10000"/>
                  <a:gd name="connsiteY65" fmla="*/ 10226 h 10366"/>
                  <a:gd name="connsiteX66" fmla="*/ 4396 w 10000"/>
                  <a:gd name="connsiteY66" fmla="*/ 10262 h 10366"/>
                  <a:gd name="connsiteX67" fmla="*/ 4513 w 10000"/>
                  <a:gd name="connsiteY67" fmla="*/ 10296 h 10366"/>
                  <a:gd name="connsiteX68" fmla="*/ 4648 w 10000"/>
                  <a:gd name="connsiteY68" fmla="*/ 10296 h 10366"/>
                  <a:gd name="connsiteX69" fmla="*/ 4782 w 10000"/>
                  <a:gd name="connsiteY69" fmla="*/ 10332 h 10366"/>
                  <a:gd name="connsiteX70" fmla="*/ 4916 w 10000"/>
                  <a:gd name="connsiteY70" fmla="*/ 10332 h 10366"/>
                  <a:gd name="connsiteX71" fmla="*/ 5050 w 10000"/>
                  <a:gd name="connsiteY71" fmla="*/ 10332 h 10366"/>
                  <a:gd name="connsiteX72" fmla="*/ 5185 w 10000"/>
                  <a:gd name="connsiteY72" fmla="*/ 10366 h 10366"/>
                  <a:gd name="connsiteX73" fmla="*/ 5319 w 10000"/>
                  <a:gd name="connsiteY73" fmla="*/ 10332 h 10366"/>
                  <a:gd name="connsiteX74" fmla="*/ 5453 w 10000"/>
                  <a:gd name="connsiteY74" fmla="*/ 10332 h 10366"/>
                  <a:gd name="connsiteX75" fmla="*/ 5570 w 10000"/>
                  <a:gd name="connsiteY75" fmla="*/ 10332 h 10366"/>
                  <a:gd name="connsiteX76" fmla="*/ 5705 w 10000"/>
                  <a:gd name="connsiteY76" fmla="*/ 10296 h 10366"/>
                  <a:gd name="connsiteX77" fmla="*/ 5839 w 10000"/>
                  <a:gd name="connsiteY77" fmla="*/ 10296 h 10366"/>
                  <a:gd name="connsiteX78" fmla="*/ 5973 w 10000"/>
                  <a:gd name="connsiteY78" fmla="*/ 10262 h 10366"/>
                  <a:gd name="connsiteX79" fmla="*/ 6091 w 10000"/>
                  <a:gd name="connsiteY79" fmla="*/ 10226 h 10366"/>
                  <a:gd name="connsiteX80" fmla="*/ 6225 w 10000"/>
                  <a:gd name="connsiteY80" fmla="*/ 10193 h 10366"/>
                  <a:gd name="connsiteX81" fmla="*/ 6477 w 10000"/>
                  <a:gd name="connsiteY81" fmla="*/ 10122 h 10366"/>
                  <a:gd name="connsiteX82" fmla="*/ 6711 w 10000"/>
                  <a:gd name="connsiteY82" fmla="*/ 10017 h 10366"/>
                  <a:gd name="connsiteX83" fmla="*/ 6963 w 10000"/>
                  <a:gd name="connsiteY83" fmla="*/ 9913 h 10366"/>
                  <a:gd name="connsiteX84" fmla="*/ 7198 w 10000"/>
                  <a:gd name="connsiteY84" fmla="*/ 9809 h 10366"/>
                  <a:gd name="connsiteX85" fmla="*/ 7416 w 10000"/>
                  <a:gd name="connsiteY85" fmla="*/ 9669 h 10366"/>
                  <a:gd name="connsiteX86" fmla="*/ 7651 w 10000"/>
                  <a:gd name="connsiteY86" fmla="*/ 9495 h 10366"/>
                  <a:gd name="connsiteX87" fmla="*/ 7852 w 10000"/>
                  <a:gd name="connsiteY87" fmla="*/ 9355 h 10366"/>
                  <a:gd name="connsiteX88" fmla="*/ 8070 w 10000"/>
                  <a:gd name="connsiteY88" fmla="*/ 9148 h 10366"/>
                  <a:gd name="connsiteX89" fmla="*/ 8272 w 10000"/>
                  <a:gd name="connsiteY89" fmla="*/ 8972 h 10366"/>
                  <a:gd name="connsiteX90" fmla="*/ 8473 w 10000"/>
                  <a:gd name="connsiteY90" fmla="*/ 8764 h 10366"/>
                  <a:gd name="connsiteX91" fmla="*/ 8557 w 10000"/>
                  <a:gd name="connsiteY91" fmla="*/ 8658 h 10366"/>
                  <a:gd name="connsiteX92" fmla="*/ 8658 w 10000"/>
                  <a:gd name="connsiteY92" fmla="*/ 8553 h 10366"/>
                  <a:gd name="connsiteX93" fmla="*/ 8742 w 10000"/>
                  <a:gd name="connsiteY93" fmla="*/ 8416 h 10366"/>
                  <a:gd name="connsiteX94" fmla="*/ 8842 w 10000"/>
                  <a:gd name="connsiteY94" fmla="*/ 8309 h 10366"/>
                  <a:gd name="connsiteX95" fmla="*/ 8926 w 10000"/>
                  <a:gd name="connsiteY95" fmla="*/ 8206 h 10366"/>
                  <a:gd name="connsiteX96" fmla="*/ 9010 w 10000"/>
                  <a:gd name="connsiteY96" fmla="*/ 8067 h 10366"/>
                  <a:gd name="connsiteX97" fmla="*/ 9094 w 10000"/>
                  <a:gd name="connsiteY97" fmla="*/ 7926 h 10366"/>
                  <a:gd name="connsiteX98" fmla="*/ 9178 w 10000"/>
                  <a:gd name="connsiteY98" fmla="*/ 7823 h 10366"/>
                  <a:gd name="connsiteX99" fmla="*/ 9245 w 10000"/>
                  <a:gd name="connsiteY99" fmla="*/ 7683 h 10366"/>
                  <a:gd name="connsiteX100" fmla="*/ 9329 w 10000"/>
                  <a:gd name="connsiteY100" fmla="*/ 7544 h 10366"/>
                  <a:gd name="connsiteX101" fmla="*/ 9396 w 10000"/>
                  <a:gd name="connsiteY101" fmla="*/ 7404 h 10366"/>
                  <a:gd name="connsiteX102" fmla="*/ 9463 w 10000"/>
                  <a:gd name="connsiteY102" fmla="*/ 7299 h 10366"/>
                  <a:gd name="connsiteX103" fmla="*/ 9530 w 10000"/>
                  <a:gd name="connsiteY103" fmla="*/ 7161 h 10366"/>
                  <a:gd name="connsiteX104" fmla="*/ 9597 w 10000"/>
                  <a:gd name="connsiteY104" fmla="*/ 6987 h 10366"/>
                  <a:gd name="connsiteX105" fmla="*/ 9664 w 10000"/>
                  <a:gd name="connsiteY105" fmla="*/ 6847 h 10366"/>
                  <a:gd name="connsiteX106" fmla="*/ 9732 w 10000"/>
                  <a:gd name="connsiteY106" fmla="*/ 6707 h 10366"/>
                  <a:gd name="connsiteX107" fmla="*/ 9782 w 10000"/>
                  <a:gd name="connsiteY107" fmla="*/ 6566 h 10366"/>
                  <a:gd name="connsiteX108" fmla="*/ 9849 w 10000"/>
                  <a:gd name="connsiteY108" fmla="*/ 6393 h 10366"/>
                  <a:gd name="connsiteX109" fmla="*/ 9899 w 10000"/>
                  <a:gd name="connsiteY109" fmla="*/ 6253 h 10366"/>
                  <a:gd name="connsiteX110" fmla="*/ 9950 w 10000"/>
                  <a:gd name="connsiteY110" fmla="*/ 6115 h 10366"/>
                  <a:gd name="connsiteX111" fmla="*/ 10000 w 10000"/>
                  <a:gd name="connsiteY111" fmla="*/ 5940 h 10366"/>
                  <a:gd name="connsiteX112" fmla="*/ 10000 w 10000"/>
                  <a:gd name="connsiteY112" fmla="*/ 5801 h 10366"/>
                  <a:gd name="connsiteX0" fmla="*/ 10000 w 10000"/>
                  <a:gd name="connsiteY0" fmla="*/ 5773 h 10338"/>
                  <a:gd name="connsiteX1" fmla="*/ 10000 w 10000"/>
                  <a:gd name="connsiteY1" fmla="*/ 825 h 10338"/>
                  <a:gd name="connsiteX2" fmla="*/ 369 w 10000"/>
                  <a:gd name="connsiteY2" fmla="*/ 825 h 10338"/>
                  <a:gd name="connsiteX3" fmla="*/ 319 w 10000"/>
                  <a:gd name="connsiteY3" fmla="*/ 964 h 10338"/>
                  <a:gd name="connsiteX4" fmla="*/ 285 w 10000"/>
                  <a:gd name="connsiteY4" fmla="*/ 1139 h 10338"/>
                  <a:gd name="connsiteX5" fmla="*/ 235 w 10000"/>
                  <a:gd name="connsiteY5" fmla="*/ 1313 h 10338"/>
                  <a:gd name="connsiteX6" fmla="*/ 201 w 10000"/>
                  <a:gd name="connsiteY6" fmla="*/ 1453 h 10338"/>
                  <a:gd name="connsiteX7" fmla="*/ 168 w 10000"/>
                  <a:gd name="connsiteY7" fmla="*/ 1626 h 10338"/>
                  <a:gd name="connsiteX8" fmla="*/ 134 w 10000"/>
                  <a:gd name="connsiteY8" fmla="*/ 1802 h 10338"/>
                  <a:gd name="connsiteX9" fmla="*/ 117 w 10000"/>
                  <a:gd name="connsiteY9" fmla="*/ 1975 h 10338"/>
                  <a:gd name="connsiteX10" fmla="*/ 84 w 10000"/>
                  <a:gd name="connsiteY10" fmla="*/ 2149 h 10338"/>
                  <a:gd name="connsiteX11" fmla="*/ 67 w 10000"/>
                  <a:gd name="connsiteY11" fmla="*/ 2325 h 10338"/>
                  <a:gd name="connsiteX12" fmla="*/ 50 w 10000"/>
                  <a:gd name="connsiteY12" fmla="*/ 2499 h 10338"/>
                  <a:gd name="connsiteX13" fmla="*/ 34 w 10000"/>
                  <a:gd name="connsiteY13" fmla="*/ 2672 h 10338"/>
                  <a:gd name="connsiteX14" fmla="*/ 17 w 10000"/>
                  <a:gd name="connsiteY14" fmla="*/ 2847 h 10338"/>
                  <a:gd name="connsiteX15" fmla="*/ 17 w 10000"/>
                  <a:gd name="connsiteY15" fmla="*/ 3022 h 10338"/>
                  <a:gd name="connsiteX16" fmla="*/ 0 w 10000"/>
                  <a:gd name="connsiteY16" fmla="*/ 3196 h 10338"/>
                  <a:gd name="connsiteX17" fmla="*/ 0 w 10000"/>
                  <a:gd name="connsiteY17" fmla="*/ 3369 h 10338"/>
                  <a:gd name="connsiteX18" fmla="*/ 0 w 10000"/>
                  <a:gd name="connsiteY18" fmla="*/ 3543 h 10338"/>
                  <a:gd name="connsiteX19" fmla="*/ 17 w 10000"/>
                  <a:gd name="connsiteY19" fmla="*/ 3717 h 10338"/>
                  <a:gd name="connsiteX20" fmla="*/ 17 w 10000"/>
                  <a:gd name="connsiteY20" fmla="*/ 3892 h 10338"/>
                  <a:gd name="connsiteX21" fmla="*/ 34 w 10000"/>
                  <a:gd name="connsiteY21" fmla="*/ 4065 h 10338"/>
                  <a:gd name="connsiteX22" fmla="*/ 50 w 10000"/>
                  <a:gd name="connsiteY22" fmla="*/ 4240 h 10338"/>
                  <a:gd name="connsiteX23" fmla="*/ 67 w 10000"/>
                  <a:gd name="connsiteY23" fmla="*/ 4415 h 10338"/>
                  <a:gd name="connsiteX24" fmla="*/ 84 w 10000"/>
                  <a:gd name="connsiteY24" fmla="*/ 4588 h 10338"/>
                  <a:gd name="connsiteX25" fmla="*/ 117 w 10000"/>
                  <a:gd name="connsiteY25" fmla="*/ 4762 h 10338"/>
                  <a:gd name="connsiteX26" fmla="*/ 134 w 10000"/>
                  <a:gd name="connsiteY26" fmla="*/ 4938 h 10338"/>
                  <a:gd name="connsiteX27" fmla="*/ 168 w 10000"/>
                  <a:gd name="connsiteY27" fmla="*/ 5112 h 10338"/>
                  <a:gd name="connsiteX28" fmla="*/ 201 w 10000"/>
                  <a:gd name="connsiteY28" fmla="*/ 5285 h 10338"/>
                  <a:gd name="connsiteX29" fmla="*/ 235 w 10000"/>
                  <a:gd name="connsiteY29" fmla="*/ 5425 h 10338"/>
                  <a:gd name="connsiteX30" fmla="*/ 285 w 10000"/>
                  <a:gd name="connsiteY30" fmla="*/ 5598 h 10338"/>
                  <a:gd name="connsiteX31" fmla="*/ 319 w 10000"/>
                  <a:gd name="connsiteY31" fmla="*/ 5773 h 10338"/>
                  <a:gd name="connsiteX32" fmla="*/ 369 w 10000"/>
                  <a:gd name="connsiteY32" fmla="*/ 5912 h 10338"/>
                  <a:gd name="connsiteX33" fmla="*/ 419 w 10000"/>
                  <a:gd name="connsiteY33" fmla="*/ 6087 h 10338"/>
                  <a:gd name="connsiteX34" fmla="*/ 470 w 10000"/>
                  <a:gd name="connsiteY34" fmla="*/ 6225 h 10338"/>
                  <a:gd name="connsiteX35" fmla="*/ 520 w 10000"/>
                  <a:gd name="connsiteY35" fmla="*/ 6365 h 10338"/>
                  <a:gd name="connsiteX36" fmla="*/ 570 w 10000"/>
                  <a:gd name="connsiteY36" fmla="*/ 6538 h 10338"/>
                  <a:gd name="connsiteX37" fmla="*/ 638 w 10000"/>
                  <a:gd name="connsiteY37" fmla="*/ 6679 h 10338"/>
                  <a:gd name="connsiteX38" fmla="*/ 688 w 10000"/>
                  <a:gd name="connsiteY38" fmla="*/ 6819 h 10338"/>
                  <a:gd name="connsiteX39" fmla="*/ 755 w 10000"/>
                  <a:gd name="connsiteY39" fmla="*/ 6959 h 10338"/>
                  <a:gd name="connsiteX40" fmla="*/ 822 w 10000"/>
                  <a:gd name="connsiteY40" fmla="*/ 7133 h 10338"/>
                  <a:gd name="connsiteX41" fmla="*/ 889 w 10000"/>
                  <a:gd name="connsiteY41" fmla="*/ 7271 h 10338"/>
                  <a:gd name="connsiteX42" fmla="*/ 956 w 10000"/>
                  <a:gd name="connsiteY42" fmla="*/ 7376 h 10338"/>
                  <a:gd name="connsiteX43" fmla="*/ 1040 w 10000"/>
                  <a:gd name="connsiteY43" fmla="*/ 7516 h 10338"/>
                  <a:gd name="connsiteX44" fmla="*/ 1107 w 10000"/>
                  <a:gd name="connsiteY44" fmla="*/ 7655 h 10338"/>
                  <a:gd name="connsiteX45" fmla="*/ 1191 w 10000"/>
                  <a:gd name="connsiteY45" fmla="*/ 7795 h 10338"/>
                  <a:gd name="connsiteX46" fmla="*/ 1275 w 10000"/>
                  <a:gd name="connsiteY46" fmla="*/ 7898 h 10338"/>
                  <a:gd name="connsiteX47" fmla="*/ 1342 w 10000"/>
                  <a:gd name="connsiteY47" fmla="*/ 8039 h 10338"/>
                  <a:gd name="connsiteX48" fmla="*/ 1443 w 10000"/>
                  <a:gd name="connsiteY48" fmla="*/ 8178 h 10338"/>
                  <a:gd name="connsiteX49" fmla="*/ 1527 w 10000"/>
                  <a:gd name="connsiteY49" fmla="*/ 8281 h 10338"/>
                  <a:gd name="connsiteX50" fmla="*/ 1611 w 10000"/>
                  <a:gd name="connsiteY50" fmla="*/ 8388 h 10338"/>
                  <a:gd name="connsiteX51" fmla="*/ 1695 w 10000"/>
                  <a:gd name="connsiteY51" fmla="*/ 8525 h 10338"/>
                  <a:gd name="connsiteX52" fmla="*/ 1795 w 10000"/>
                  <a:gd name="connsiteY52" fmla="*/ 8630 h 10338"/>
                  <a:gd name="connsiteX53" fmla="*/ 1896 w 10000"/>
                  <a:gd name="connsiteY53" fmla="*/ 8736 h 10338"/>
                  <a:gd name="connsiteX54" fmla="*/ 2081 w 10000"/>
                  <a:gd name="connsiteY54" fmla="*/ 8944 h 10338"/>
                  <a:gd name="connsiteX55" fmla="*/ 2282 w 10000"/>
                  <a:gd name="connsiteY55" fmla="*/ 9120 h 10338"/>
                  <a:gd name="connsiteX56" fmla="*/ 2500 w 10000"/>
                  <a:gd name="connsiteY56" fmla="*/ 9327 h 10338"/>
                  <a:gd name="connsiteX57" fmla="*/ 2718 w 10000"/>
                  <a:gd name="connsiteY57" fmla="*/ 9467 h 10338"/>
                  <a:gd name="connsiteX58" fmla="*/ 2936 w 10000"/>
                  <a:gd name="connsiteY58" fmla="*/ 9641 h 10338"/>
                  <a:gd name="connsiteX59" fmla="*/ 3171 w 10000"/>
                  <a:gd name="connsiteY59" fmla="*/ 9781 h 10338"/>
                  <a:gd name="connsiteX60" fmla="*/ 3406 w 10000"/>
                  <a:gd name="connsiteY60" fmla="*/ 9885 h 10338"/>
                  <a:gd name="connsiteX61" fmla="*/ 3641 w 10000"/>
                  <a:gd name="connsiteY61" fmla="*/ 9989 h 10338"/>
                  <a:gd name="connsiteX62" fmla="*/ 3893 w 10000"/>
                  <a:gd name="connsiteY62" fmla="*/ 10094 h 10338"/>
                  <a:gd name="connsiteX63" fmla="*/ 4128 w 10000"/>
                  <a:gd name="connsiteY63" fmla="*/ 10165 h 10338"/>
                  <a:gd name="connsiteX64" fmla="*/ 4262 w 10000"/>
                  <a:gd name="connsiteY64" fmla="*/ 10198 h 10338"/>
                  <a:gd name="connsiteX65" fmla="*/ 4396 w 10000"/>
                  <a:gd name="connsiteY65" fmla="*/ 10234 h 10338"/>
                  <a:gd name="connsiteX66" fmla="*/ 4513 w 10000"/>
                  <a:gd name="connsiteY66" fmla="*/ 10268 h 10338"/>
                  <a:gd name="connsiteX67" fmla="*/ 4648 w 10000"/>
                  <a:gd name="connsiteY67" fmla="*/ 10268 h 10338"/>
                  <a:gd name="connsiteX68" fmla="*/ 4782 w 10000"/>
                  <a:gd name="connsiteY68" fmla="*/ 10304 h 10338"/>
                  <a:gd name="connsiteX69" fmla="*/ 4916 w 10000"/>
                  <a:gd name="connsiteY69" fmla="*/ 10304 h 10338"/>
                  <a:gd name="connsiteX70" fmla="*/ 5050 w 10000"/>
                  <a:gd name="connsiteY70" fmla="*/ 10304 h 10338"/>
                  <a:gd name="connsiteX71" fmla="*/ 5185 w 10000"/>
                  <a:gd name="connsiteY71" fmla="*/ 10338 h 10338"/>
                  <a:gd name="connsiteX72" fmla="*/ 5319 w 10000"/>
                  <a:gd name="connsiteY72" fmla="*/ 10304 h 10338"/>
                  <a:gd name="connsiteX73" fmla="*/ 5453 w 10000"/>
                  <a:gd name="connsiteY73" fmla="*/ 10304 h 10338"/>
                  <a:gd name="connsiteX74" fmla="*/ 5570 w 10000"/>
                  <a:gd name="connsiteY74" fmla="*/ 10304 h 10338"/>
                  <a:gd name="connsiteX75" fmla="*/ 5705 w 10000"/>
                  <a:gd name="connsiteY75" fmla="*/ 10268 h 10338"/>
                  <a:gd name="connsiteX76" fmla="*/ 5839 w 10000"/>
                  <a:gd name="connsiteY76" fmla="*/ 10268 h 10338"/>
                  <a:gd name="connsiteX77" fmla="*/ 5973 w 10000"/>
                  <a:gd name="connsiteY77" fmla="*/ 10234 h 10338"/>
                  <a:gd name="connsiteX78" fmla="*/ 6091 w 10000"/>
                  <a:gd name="connsiteY78" fmla="*/ 10198 h 10338"/>
                  <a:gd name="connsiteX79" fmla="*/ 6225 w 10000"/>
                  <a:gd name="connsiteY79" fmla="*/ 10165 h 10338"/>
                  <a:gd name="connsiteX80" fmla="*/ 6477 w 10000"/>
                  <a:gd name="connsiteY80" fmla="*/ 10094 h 10338"/>
                  <a:gd name="connsiteX81" fmla="*/ 6711 w 10000"/>
                  <a:gd name="connsiteY81" fmla="*/ 9989 h 10338"/>
                  <a:gd name="connsiteX82" fmla="*/ 6963 w 10000"/>
                  <a:gd name="connsiteY82" fmla="*/ 9885 h 10338"/>
                  <a:gd name="connsiteX83" fmla="*/ 7198 w 10000"/>
                  <a:gd name="connsiteY83" fmla="*/ 9781 h 10338"/>
                  <a:gd name="connsiteX84" fmla="*/ 7416 w 10000"/>
                  <a:gd name="connsiteY84" fmla="*/ 9641 h 10338"/>
                  <a:gd name="connsiteX85" fmla="*/ 7651 w 10000"/>
                  <a:gd name="connsiteY85" fmla="*/ 9467 h 10338"/>
                  <a:gd name="connsiteX86" fmla="*/ 7852 w 10000"/>
                  <a:gd name="connsiteY86" fmla="*/ 9327 h 10338"/>
                  <a:gd name="connsiteX87" fmla="*/ 8070 w 10000"/>
                  <a:gd name="connsiteY87" fmla="*/ 9120 h 10338"/>
                  <a:gd name="connsiteX88" fmla="*/ 8272 w 10000"/>
                  <a:gd name="connsiteY88" fmla="*/ 8944 h 10338"/>
                  <a:gd name="connsiteX89" fmla="*/ 8473 w 10000"/>
                  <a:gd name="connsiteY89" fmla="*/ 8736 h 10338"/>
                  <a:gd name="connsiteX90" fmla="*/ 8557 w 10000"/>
                  <a:gd name="connsiteY90" fmla="*/ 8630 h 10338"/>
                  <a:gd name="connsiteX91" fmla="*/ 8658 w 10000"/>
                  <a:gd name="connsiteY91" fmla="*/ 8525 h 10338"/>
                  <a:gd name="connsiteX92" fmla="*/ 8742 w 10000"/>
                  <a:gd name="connsiteY92" fmla="*/ 8388 h 10338"/>
                  <a:gd name="connsiteX93" fmla="*/ 8842 w 10000"/>
                  <a:gd name="connsiteY93" fmla="*/ 8281 h 10338"/>
                  <a:gd name="connsiteX94" fmla="*/ 8926 w 10000"/>
                  <a:gd name="connsiteY94" fmla="*/ 8178 h 10338"/>
                  <a:gd name="connsiteX95" fmla="*/ 9010 w 10000"/>
                  <a:gd name="connsiteY95" fmla="*/ 8039 h 10338"/>
                  <a:gd name="connsiteX96" fmla="*/ 9094 w 10000"/>
                  <a:gd name="connsiteY96" fmla="*/ 7898 h 10338"/>
                  <a:gd name="connsiteX97" fmla="*/ 9178 w 10000"/>
                  <a:gd name="connsiteY97" fmla="*/ 7795 h 10338"/>
                  <a:gd name="connsiteX98" fmla="*/ 9245 w 10000"/>
                  <a:gd name="connsiteY98" fmla="*/ 7655 h 10338"/>
                  <a:gd name="connsiteX99" fmla="*/ 9329 w 10000"/>
                  <a:gd name="connsiteY99" fmla="*/ 7516 h 10338"/>
                  <a:gd name="connsiteX100" fmla="*/ 9396 w 10000"/>
                  <a:gd name="connsiteY100" fmla="*/ 7376 h 10338"/>
                  <a:gd name="connsiteX101" fmla="*/ 9463 w 10000"/>
                  <a:gd name="connsiteY101" fmla="*/ 7271 h 10338"/>
                  <a:gd name="connsiteX102" fmla="*/ 9530 w 10000"/>
                  <a:gd name="connsiteY102" fmla="*/ 7133 h 10338"/>
                  <a:gd name="connsiteX103" fmla="*/ 9597 w 10000"/>
                  <a:gd name="connsiteY103" fmla="*/ 6959 h 10338"/>
                  <a:gd name="connsiteX104" fmla="*/ 9664 w 10000"/>
                  <a:gd name="connsiteY104" fmla="*/ 6819 h 10338"/>
                  <a:gd name="connsiteX105" fmla="*/ 9732 w 10000"/>
                  <a:gd name="connsiteY105" fmla="*/ 6679 h 10338"/>
                  <a:gd name="connsiteX106" fmla="*/ 9782 w 10000"/>
                  <a:gd name="connsiteY106" fmla="*/ 6538 h 10338"/>
                  <a:gd name="connsiteX107" fmla="*/ 9849 w 10000"/>
                  <a:gd name="connsiteY107" fmla="*/ 6365 h 10338"/>
                  <a:gd name="connsiteX108" fmla="*/ 9899 w 10000"/>
                  <a:gd name="connsiteY108" fmla="*/ 6225 h 10338"/>
                  <a:gd name="connsiteX109" fmla="*/ 9950 w 10000"/>
                  <a:gd name="connsiteY109" fmla="*/ 6087 h 10338"/>
                  <a:gd name="connsiteX110" fmla="*/ 10000 w 10000"/>
                  <a:gd name="connsiteY110" fmla="*/ 5912 h 10338"/>
                  <a:gd name="connsiteX111" fmla="*/ 10000 w 10000"/>
                  <a:gd name="connsiteY111" fmla="*/ 5773 h 10338"/>
                  <a:gd name="connsiteX0" fmla="*/ 10000 w 10000"/>
                  <a:gd name="connsiteY0" fmla="*/ 5773 h 10338"/>
                  <a:gd name="connsiteX1" fmla="*/ 10000 w 10000"/>
                  <a:gd name="connsiteY1" fmla="*/ 825 h 10338"/>
                  <a:gd name="connsiteX2" fmla="*/ 369 w 10000"/>
                  <a:gd name="connsiteY2" fmla="*/ 825 h 10338"/>
                  <a:gd name="connsiteX3" fmla="*/ 319 w 10000"/>
                  <a:gd name="connsiteY3" fmla="*/ 964 h 10338"/>
                  <a:gd name="connsiteX4" fmla="*/ 285 w 10000"/>
                  <a:gd name="connsiteY4" fmla="*/ 1139 h 10338"/>
                  <a:gd name="connsiteX5" fmla="*/ 235 w 10000"/>
                  <a:gd name="connsiteY5" fmla="*/ 1313 h 10338"/>
                  <a:gd name="connsiteX6" fmla="*/ 201 w 10000"/>
                  <a:gd name="connsiteY6" fmla="*/ 1453 h 10338"/>
                  <a:gd name="connsiteX7" fmla="*/ 168 w 10000"/>
                  <a:gd name="connsiteY7" fmla="*/ 1626 h 10338"/>
                  <a:gd name="connsiteX8" fmla="*/ 134 w 10000"/>
                  <a:gd name="connsiteY8" fmla="*/ 1802 h 10338"/>
                  <a:gd name="connsiteX9" fmla="*/ 117 w 10000"/>
                  <a:gd name="connsiteY9" fmla="*/ 1975 h 10338"/>
                  <a:gd name="connsiteX10" fmla="*/ 84 w 10000"/>
                  <a:gd name="connsiteY10" fmla="*/ 2149 h 10338"/>
                  <a:gd name="connsiteX11" fmla="*/ 67 w 10000"/>
                  <a:gd name="connsiteY11" fmla="*/ 2325 h 10338"/>
                  <a:gd name="connsiteX12" fmla="*/ 50 w 10000"/>
                  <a:gd name="connsiteY12" fmla="*/ 2499 h 10338"/>
                  <a:gd name="connsiteX13" fmla="*/ 34 w 10000"/>
                  <a:gd name="connsiteY13" fmla="*/ 2672 h 10338"/>
                  <a:gd name="connsiteX14" fmla="*/ 17 w 10000"/>
                  <a:gd name="connsiteY14" fmla="*/ 2847 h 10338"/>
                  <a:gd name="connsiteX15" fmla="*/ 17 w 10000"/>
                  <a:gd name="connsiteY15" fmla="*/ 3022 h 10338"/>
                  <a:gd name="connsiteX16" fmla="*/ 0 w 10000"/>
                  <a:gd name="connsiteY16" fmla="*/ 3196 h 10338"/>
                  <a:gd name="connsiteX17" fmla="*/ 0 w 10000"/>
                  <a:gd name="connsiteY17" fmla="*/ 3369 h 10338"/>
                  <a:gd name="connsiteX18" fmla="*/ 0 w 10000"/>
                  <a:gd name="connsiteY18" fmla="*/ 3543 h 10338"/>
                  <a:gd name="connsiteX19" fmla="*/ 17 w 10000"/>
                  <a:gd name="connsiteY19" fmla="*/ 3717 h 10338"/>
                  <a:gd name="connsiteX20" fmla="*/ 17 w 10000"/>
                  <a:gd name="connsiteY20" fmla="*/ 3892 h 10338"/>
                  <a:gd name="connsiteX21" fmla="*/ 34 w 10000"/>
                  <a:gd name="connsiteY21" fmla="*/ 4065 h 10338"/>
                  <a:gd name="connsiteX22" fmla="*/ 50 w 10000"/>
                  <a:gd name="connsiteY22" fmla="*/ 4240 h 10338"/>
                  <a:gd name="connsiteX23" fmla="*/ 67 w 10000"/>
                  <a:gd name="connsiteY23" fmla="*/ 4415 h 10338"/>
                  <a:gd name="connsiteX24" fmla="*/ 84 w 10000"/>
                  <a:gd name="connsiteY24" fmla="*/ 4588 h 10338"/>
                  <a:gd name="connsiteX25" fmla="*/ 117 w 10000"/>
                  <a:gd name="connsiteY25" fmla="*/ 4762 h 10338"/>
                  <a:gd name="connsiteX26" fmla="*/ 134 w 10000"/>
                  <a:gd name="connsiteY26" fmla="*/ 4938 h 10338"/>
                  <a:gd name="connsiteX27" fmla="*/ 168 w 10000"/>
                  <a:gd name="connsiteY27" fmla="*/ 5112 h 10338"/>
                  <a:gd name="connsiteX28" fmla="*/ 201 w 10000"/>
                  <a:gd name="connsiteY28" fmla="*/ 5285 h 10338"/>
                  <a:gd name="connsiteX29" fmla="*/ 235 w 10000"/>
                  <a:gd name="connsiteY29" fmla="*/ 5425 h 10338"/>
                  <a:gd name="connsiteX30" fmla="*/ 285 w 10000"/>
                  <a:gd name="connsiteY30" fmla="*/ 5598 h 10338"/>
                  <a:gd name="connsiteX31" fmla="*/ 319 w 10000"/>
                  <a:gd name="connsiteY31" fmla="*/ 5773 h 10338"/>
                  <a:gd name="connsiteX32" fmla="*/ 369 w 10000"/>
                  <a:gd name="connsiteY32" fmla="*/ 5912 h 10338"/>
                  <a:gd name="connsiteX33" fmla="*/ 419 w 10000"/>
                  <a:gd name="connsiteY33" fmla="*/ 6087 h 10338"/>
                  <a:gd name="connsiteX34" fmla="*/ 470 w 10000"/>
                  <a:gd name="connsiteY34" fmla="*/ 6225 h 10338"/>
                  <a:gd name="connsiteX35" fmla="*/ 520 w 10000"/>
                  <a:gd name="connsiteY35" fmla="*/ 6365 h 10338"/>
                  <a:gd name="connsiteX36" fmla="*/ 570 w 10000"/>
                  <a:gd name="connsiteY36" fmla="*/ 6538 h 10338"/>
                  <a:gd name="connsiteX37" fmla="*/ 638 w 10000"/>
                  <a:gd name="connsiteY37" fmla="*/ 6679 h 10338"/>
                  <a:gd name="connsiteX38" fmla="*/ 688 w 10000"/>
                  <a:gd name="connsiteY38" fmla="*/ 6819 h 10338"/>
                  <a:gd name="connsiteX39" fmla="*/ 755 w 10000"/>
                  <a:gd name="connsiteY39" fmla="*/ 6959 h 10338"/>
                  <a:gd name="connsiteX40" fmla="*/ 822 w 10000"/>
                  <a:gd name="connsiteY40" fmla="*/ 7133 h 10338"/>
                  <a:gd name="connsiteX41" fmla="*/ 889 w 10000"/>
                  <a:gd name="connsiteY41" fmla="*/ 7271 h 10338"/>
                  <a:gd name="connsiteX42" fmla="*/ 956 w 10000"/>
                  <a:gd name="connsiteY42" fmla="*/ 7376 h 10338"/>
                  <a:gd name="connsiteX43" fmla="*/ 1040 w 10000"/>
                  <a:gd name="connsiteY43" fmla="*/ 7516 h 10338"/>
                  <a:gd name="connsiteX44" fmla="*/ 1107 w 10000"/>
                  <a:gd name="connsiteY44" fmla="*/ 7655 h 10338"/>
                  <a:gd name="connsiteX45" fmla="*/ 1191 w 10000"/>
                  <a:gd name="connsiteY45" fmla="*/ 7795 h 10338"/>
                  <a:gd name="connsiteX46" fmla="*/ 1275 w 10000"/>
                  <a:gd name="connsiteY46" fmla="*/ 7898 h 10338"/>
                  <a:gd name="connsiteX47" fmla="*/ 1342 w 10000"/>
                  <a:gd name="connsiteY47" fmla="*/ 8039 h 10338"/>
                  <a:gd name="connsiteX48" fmla="*/ 1443 w 10000"/>
                  <a:gd name="connsiteY48" fmla="*/ 8178 h 10338"/>
                  <a:gd name="connsiteX49" fmla="*/ 1527 w 10000"/>
                  <a:gd name="connsiteY49" fmla="*/ 8281 h 10338"/>
                  <a:gd name="connsiteX50" fmla="*/ 1611 w 10000"/>
                  <a:gd name="connsiteY50" fmla="*/ 8388 h 10338"/>
                  <a:gd name="connsiteX51" fmla="*/ 1695 w 10000"/>
                  <a:gd name="connsiteY51" fmla="*/ 8525 h 10338"/>
                  <a:gd name="connsiteX52" fmla="*/ 1795 w 10000"/>
                  <a:gd name="connsiteY52" fmla="*/ 8630 h 10338"/>
                  <a:gd name="connsiteX53" fmla="*/ 1896 w 10000"/>
                  <a:gd name="connsiteY53" fmla="*/ 8736 h 10338"/>
                  <a:gd name="connsiteX54" fmla="*/ 2081 w 10000"/>
                  <a:gd name="connsiteY54" fmla="*/ 8944 h 10338"/>
                  <a:gd name="connsiteX55" fmla="*/ 2282 w 10000"/>
                  <a:gd name="connsiteY55" fmla="*/ 9120 h 10338"/>
                  <a:gd name="connsiteX56" fmla="*/ 2500 w 10000"/>
                  <a:gd name="connsiteY56" fmla="*/ 9327 h 10338"/>
                  <a:gd name="connsiteX57" fmla="*/ 2718 w 10000"/>
                  <a:gd name="connsiteY57" fmla="*/ 9467 h 10338"/>
                  <a:gd name="connsiteX58" fmla="*/ 2936 w 10000"/>
                  <a:gd name="connsiteY58" fmla="*/ 9641 h 10338"/>
                  <a:gd name="connsiteX59" fmla="*/ 3171 w 10000"/>
                  <a:gd name="connsiteY59" fmla="*/ 9781 h 10338"/>
                  <a:gd name="connsiteX60" fmla="*/ 3406 w 10000"/>
                  <a:gd name="connsiteY60" fmla="*/ 9885 h 10338"/>
                  <a:gd name="connsiteX61" fmla="*/ 3641 w 10000"/>
                  <a:gd name="connsiteY61" fmla="*/ 9989 h 10338"/>
                  <a:gd name="connsiteX62" fmla="*/ 3893 w 10000"/>
                  <a:gd name="connsiteY62" fmla="*/ 10094 h 10338"/>
                  <a:gd name="connsiteX63" fmla="*/ 4128 w 10000"/>
                  <a:gd name="connsiteY63" fmla="*/ 10165 h 10338"/>
                  <a:gd name="connsiteX64" fmla="*/ 4262 w 10000"/>
                  <a:gd name="connsiteY64" fmla="*/ 10198 h 10338"/>
                  <a:gd name="connsiteX65" fmla="*/ 4396 w 10000"/>
                  <a:gd name="connsiteY65" fmla="*/ 10234 h 10338"/>
                  <a:gd name="connsiteX66" fmla="*/ 4513 w 10000"/>
                  <a:gd name="connsiteY66" fmla="*/ 10268 h 10338"/>
                  <a:gd name="connsiteX67" fmla="*/ 4648 w 10000"/>
                  <a:gd name="connsiteY67" fmla="*/ 10268 h 10338"/>
                  <a:gd name="connsiteX68" fmla="*/ 4782 w 10000"/>
                  <a:gd name="connsiteY68" fmla="*/ 10304 h 10338"/>
                  <a:gd name="connsiteX69" fmla="*/ 4916 w 10000"/>
                  <a:gd name="connsiteY69" fmla="*/ 10304 h 10338"/>
                  <a:gd name="connsiteX70" fmla="*/ 5050 w 10000"/>
                  <a:gd name="connsiteY70" fmla="*/ 10304 h 10338"/>
                  <a:gd name="connsiteX71" fmla="*/ 5185 w 10000"/>
                  <a:gd name="connsiteY71" fmla="*/ 10338 h 10338"/>
                  <a:gd name="connsiteX72" fmla="*/ 5319 w 10000"/>
                  <a:gd name="connsiteY72" fmla="*/ 10304 h 10338"/>
                  <a:gd name="connsiteX73" fmla="*/ 5453 w 10000"/>
                  <a:gd name="connsiteY73" fmla="*/ 10304 h 10338"/>
                  <a:gd name="connsiteX74" fmla="*/ 5570 w 10000"/>
                  <a:gd name="connsiteY74" fmla="*/ 10304 h 10338"/>
                  <a:gd name="connsiteX75" fmla="*/ 5705 w 10000"/>
                  <a:gd name="connsiteY75" fmla="*/ 10268 h 10338"/>
                  <a:gd name="connsiteX76" fmla="*/ 5839 w 10000"/>
                  <a:gd name="connsiteY76" fmla="*/ 10268 h 10338"/>
                  <a:gd name="connsiteX77" fmla="*/ 5973 w 10000"/>
                  <a:gd name="connsiteY77" fmla="*/ 10234 h 10338"/>
                  <a:gd name="connsiteX78" fmla="*/ 6091 w 10000"/>
                  <a:gd name="connsiteY78" fmla="*/ 10198 h 10338"/>
                  <a:gd name="connsiteX79" fmla="*/ 6225 w 10000"/>
                  <a:gd name="connsiteY79" fmla="*/ 10165 h 10338"/>
                  <a:gd name="connsiteX80" fmla="*/ 6477 w 10000"/>
                  <a:gd name="connsiteY80" fmla="*/ 10094 h 10338"/>
                  <a:gd name="connsiteX81" fmla="*/ 6711 w 10000"/>
                  <a:gd name="connsiteY81" fmla="*/ 9989 h 10338"/>
                  <a:gd name="connsiteX82" fmla="*/ 6963 w 10000"/>
                  <a:gd name="connsiteY82" fmla="*/ 9885 h 10338"/>
                  <a:gd name="connsiteX83" fmla="*/ 7198 w 10000"/>
                  <a:gd name="connsiteY83" fmla="*/ 9781 h 10338"/>
                  <a:gd name="connsiteX84" fmla="*/ 7416 w 10000"/>
                  <a:gd name="connsiteY84" fmla="*/ 9641 h 10338"/>
                  <a:gd name="connsiteX85" fmla="*/ 7651 w 10000"/>
                  <a:gd name="connsiteY85" fmla="*/ 9467 h 10338"/>
                  <a:gd name="connsiteX86" fmla="*/ 7852 w 10000"/>
                  <a:gd name="connsiteY86" fmla="*/ 9327 h 10338"/>
                  <a:gd name="connsiteX87" fmla="*/ 8070 w 10000"/>
                  <a:gd name="connsiteY87" fmla="*/ 9120 h 10338"/>
                  <a:gd name="connsiteX88" fmla="*/ 8272 w 10000"/>
                  <a:gd name="connsiteY88" fmla="*/ 8944 h 10338"/>
                  <a:gd name="connsiteX89" fmla="*/ 8473 w 10000"/>
                  <a:gd name="connsiteY89" fmla="*/ 8736 h 10338"/>
                  <a:gd name="connsiteX90" fmla="*/ 8557 w 10000"/>
                  <a:gd name="connsiteY90" fmla="*/ 8630 h 10338"/>
                  <a:gd name="connsiteX91" fmla="*/ 8658 w 10000"/>
                  <a:gd name="connsiteY91" fmla="*/ 8525 h 10338"/>
                  <a:gd name="connsiteX92" fmla="*/ 8742 w 10000"/>
                  <a:gd name="connsiteY92" fmla="*/ 8388 h 10338"/>
                  <a:gd name="connsiteX93" fmla="*/ 8842 w 10000"/>
                  <a:gd name="connsiteY93" fmla="*/ 8281 h 10338"/>
                  <a:gd name="connsiteX94" fmla="*/ 8926 w 10000"/>
                  <a:gd name="connsiteY94" fmla="*/ 8178 h 10338"/>
                  <a:gd name="connsiteX95" fmla="*/ 9010 w 10000"/>
                  <a:gd name="connsiteY95" fmla="*/ 8039 h 10338"/>
                  <a:gd name="connsiteX96" fmla="*/ 9094 w 10000"/>
                  <a:gd name="connsiteY96" fmla="*/ 7898 h 10338"/>
                  <a:gd name="connsiteX97" fmla="*/ 9178 w 10000"/>
                  <a:gd name="connsiteY97" fmla="*/ 7795 h 10338"/>
                  <a:gd name="connsiteX98" fmla="*/ 9245 w 10000"/>
                  <a:gd name="connsiteY98" fmla="*/ 7655 h 10338"/>
                  <a:gd name="connsiteX99" fmla="*/ 9329 w 10000"/>
                  <a:gd name="connsiteY99" fmla="*/ 7516 h 10338"/>
                  <a:gd name="connsiteX100" fmla="*/ 9396 w 10000"/>
                  <a:gd name="connsiteY100" fmla="*/ 7376 h 10338"/>
                  <a:gd name="connsiteX101" fmla="*/ 9463 w 10000"/>
                  <a:gd name="connsiteY101" fmla="*/ 7271 h 10338"/>
                  <a:gd name="connsiteX102" fmla="*/ 9530 w 10000"/>
                  <a:gd name="connsiteY102" fmla="*/ 7133 h 10338"/>
                  <a:gd name="connsiteX103" fmla="*/ 9597 w 10000"/>
                  <a:gd name="connsiteY103" fmla="*/ 6959 h 10338"/>
                  <a:gd name="connsiteX104" fmla="*/ 9664 w 10000"/>
                  <a:gd name="connsiteY104" fmla="*/ 6819 h 10338"/>
                  <a:gd name="connsiteX105" fmla="*/ 9732 w 10000"/>
                  <a:gd name="connsiteY105" fmla="*/ 6679 h 10338"/>
                  <a:gd name="connsiteX106" fmla="*/ 9782 w 10000"/>
                  <a:gd name="connsiteY106" fmla="*/ 6538 h 10338"/>
                  <a:gd name="connsiteX107" fmla="*/ 9849 w 10000"/>
                  <a:gd name="connsiteY107" fmla="*/ 6365 h 10338"/>
                  <a:gd name="connsiteX108" fmla="*/ 9899 w 10000"/>
                  <a:gd name="connsiteY108" fmla="*/ 6225 h 10338"/>
                  <a:gd name="connsiteX109" fmla="*/ 9950 w 10000"/>
                  <a:gd name="connsiteY109" fmla="*/ 6087 h 10338"/>
                  <a:gd name="connsiteX110" fmla="*/ 10000 w 10000"/>
                  <a:gd name="connsiteY110" fmla="*/ 5912 h 10338"/>
                  <a:gd name="connsiteX111" fmla="*/ 10000 w 10000"/>
                  <a:gd name="connsiteY111" fmla="*/ 5773 h 10338"/>
                  <a:gd name="connsiteX0" fmla="*/ 10000 w 10000"/>
                  <a:gd name="connsiteY0" fmla="*/ 4971 h 9536"/>
                  <a:gd name="connsiteX1" fmla="*/ 10000 w 10000"/>
                  <a:gd name="connsiteY1" fmla="*/ 23 h 9536"/>
                  <a:gd name="connsiteX2" fmla="*/ 369 w 10000"/>
                  <a:gd name="connsiteY2" fmla="*/ 23 h 9536"/>
                  <a:gd name="connsiteX3" fmla="*/ 319 w 10000"/>
                  <a:gd name="connsiteY3" fmla="*/ 162 h 9536"/>
                  <a:gd name="connsiteX4" fmla="*/ 285 w 10000"/>
                  <a:gd name="connsiteY4" fmla="*/ 337 h 9536"/>
                  <a:gd name="connsiteX5" fmla="*/ 235 w 10000"/>
                  <a:gd name="connsiteY5" fmla="*/ 511 h 9536"/>
                  <a:gd name="connsiteX6" fmla="*/ 201 w 10000"/>
                  <a:gd name="connsiteY6" fmla="*/ 651 h 9536"/>
                  <a:gd name="connsiteX7" fmla="*/ 168 w 10000"/>
                  <a:gd name="connsiteY7" fmla="*/ 824 h 9536"/>
                  <a:gd name="connsiteX8" fmla="*/ 134 w 10000"/>
                  <a:gd name="connsiteY8" fmla="*/ 1000 h 9536"/>
                  <a:gd name="connsiteX9" fmla="*/ 117 w 10000"/>
                  <a:gd name="connsiteY9" fmla="*/ 1173 h 9536"/>
                  <a:gd name="connsiteX10" fmla="*/ 84 w 10000"/>
                  <a:gd name="connsiteY10" fmla="*/ 1347 h 9536"/>
                  <a:gd name="connsiteX11" fmla="*/ 67 w 10000"/>
                  <a:gd name="connsiteY11" fmla="*/ 1523 h 9536"/>
                  <a:gd name="connsiteX12" fmla="*/ 50 w 10000"/>
                  <a:gd name="connsiteY12" fmla="*/ 1697 h 9536"/>
                  <a:gd name="connsiteX13" fmla="*/ 34 w 10000"/>
                  <a:gd name="connsiteY13" fmla="*/ 1870 h 9536"/>
                  <a:gd name="connsiteX14" fmla="*/ 17 w 10000"/>
                  <a:gd name="connsiteY14" fmla="*/ 2045 h 9536"/>
                  <a:gd name="connsiteX15" fmla="*/ 17 w 10000"/>
                  <a:gd name="connsiteY15" fmla="*/ 2220 h 9536"/>
                  <a:gd name="connsiteX16" fmla="*/ 0 w 10000"/>
                  <a:gd name="connsiteY16" fmla="*/ 2394 h 9536"/>
                  <a:gd name="connsiteX17" fmla="*/ 0 w 10000"/>
                  <a:gd name="connsiteY17" fmla="*/ 2567 h 9536"/>
                  <a:gd name="connsiteX18" fmla="*/ 0 w 10000"/>
                  <a:gd name="connsiteY18" fmla="*/ 2741 h 9536"/>
                  <a:gd name="connsiteX19" fmla="*/ 17 w 10000"/>
                  <a:gd name="connsiteY19" fmla="*/ 2915 h 9536"/>
                  <a:gd name="connsiteX20" fmla="*/ 17 w 10000"/>
                  <a:gd name="connsiteY20" fmla="*/ 3090 h 9536"/>
                  <a:gd name="connsiteX21" fmla="*/ 34 w 10000"/>
                  <a:gd name="connsiteY21" fmla="*/ 3263 h 9536"/>
                  <a:gd name="connsiteX22" fmla="*/ 50 w 10000"/>
                  <a:gd name="connsiteY22" fmla="*/ 3438 h 9536"/>
                  <a:gd name="connsiteX23" fmla="*/ 67 w 10000"/>
                  <a:gd name="connsiteY23" fmla="*/ 3613 h 9536"/>
                  <a:gd name="connsiteX24" fmla="*/ 84 w 10000"/>
                  <a:gd name="connsiteY24" fmla="*/ 3786 h 9536"/>
                  <a:gd name="connsiteX25" fmla="*/ 117 w 10000"/>
                  <a:gd name="connsiteY25" fmla="*/ 3960 h 9536"/>
                  <a:gd name="connsiteX26" fmla="*/ 134 w 10000"/>
                  <a:gd name="connsiteY26" fmla="*/ 4136 h 9536"/>
                  <a:gd name="connsiteX27" fmla="*/ 168 w 10000"/>
                  <a:gd name="connsiteY27" fmla="*/ 4310 h 9536"/>
                  <a:gd name="connsiteX28" fmla="*/ 201 w 10000"/>
                  <a:gd name="connsiteY28" fmla="*/ 4483 h 9536"/>
                  <a:gd name="connsiteX29" fmla="*/ 235 w 10000"/>
                  <a:gd name="connsiteY29" fmla="*/ 4623 h 9536"/>
                  <a:gd name="connsiteX30" fmla="*/ 285 w 10000"/>
                  <a:gd name="connsiteY30" fmla="*/ 4796 h 9536"/>
                  <a:gd name="connsiteX31" fmla="*/ 319 w 10000"/>
                  <a:gd name="connsiteY31" fmla="*/ 4971 h 9536"/>
                  <a:gd name="connsiteX32" fmla="*/ 369 w 10000"/>
                  <a:gd name="connsiteY32" fmla="*/ 5110 h 9536"/>
                  <a:gd name="connsiteX33" fmla="*/ 419 w 10000"/>
                  <a:gd name="connsiteY33" fmla="*/ 5285 h 9536"/>
                  <a:gd name="connsiteX34" fmla="*/ 470 w 10000"/>
                  <a:gd name="connsiteY34" fmla="*/ 5423 h 9536"/>
                  <a:gd name="connsiteX35" fmla="*/ 520 w 10000"/>
                  <a:gd name="connsiteY35" fmla="*/ 5563 h 9536"/>
                  <a:gd name="connsiteX36" fmla="*/ 570 w 10000"/>
                  <a:gd name="connsiteY36" fmla="*/ 5736 h 9536"/>
                  <a:gd name="connsiteX37" fmla="*/ 638 w 10000"/>
                  <a:gd name="connsiteY37" fmla="*/ 5877 h 9536"/>
                  <a:gd name="connsiteX38" fmla="*/ 688 w 10000"/>
                  <a:gd name="connsiteY38" fmla="*/ 6017 h 9536"/>
                  <a:gd name="connsiteX39" fmla="*/ 755 w 10000"/>
                  <a:gd name="connsiteY39" fmla="*/ 6157 h 9536"/>
                  <a:gd name="connsiteX40" fmla="*/ 822 w 10000"/>
                  <a:gd name="connsiteY40" fmla="*/ 6331 h 9536"/>
                  <a:gd name="connsiteX41" fmla="*/ 889 w 10000"/>
                  <a:gd name="connsiteY41" fmla="*/ 6469 h 9536"/>
                  <a:gd name="connsiteX42" fmla="*/ 956 w 10000"/>
                  <a:gd name="connsiteY42" fmla="*/ 6574 h 9536"/>
                  <a:gd name="connsiteX43" fmla="*/ 1040 w 10000"/>
                  <a:gd name="connsiteY43" fmla="*/ 6714 h 9536"/>
                  <a:gd name="connsiteX44" fmla="*/ 1107 w 10000"/>
                  <a:gd name="connsiteY44" fmla="*/ 6853 h 9536"/>
                  <a:gd name="connsiteX45" fmla="*/ 1191 w 10000"/>
                  <a:gd name="connsiteY45" fmla="*/ 6993 h 9536"/>
                  <a:gd name="connsiteX46" fmla="*/ 1275 w 10000"/>
                  <a:gd name="connsiteY46" fmla="*/ 7096 h 9536"/>
                  <a:gd name="connsiteX47" fmla="*/ 1342 w 10000"/>
                  <a:gd name="connsiteY47" fmla="*/ 7237 h 9536"/>
                  <a:gd name="connsiteX48" fmla="*/ 1443 w 10000"/>
                  <a:gd name="connsiteY48" fmla="*/ 7376 h 9536"/>
                  <a:gd name="connsiteX49" fmla="*/ 1527 w 10000"/>
                  <a:gd name="connsiteY49" fmla="*/ 7479 h 9536"/>
                  <a:gd name="connsiteX50" fmla="*/ 1611 w 10000"/>
                  <a:gd name="connsiteY50" fmla="*/ 7586 h 9536"/>
                  <a:gd name="connsiteX51" fmla="*/ 1695 w 10000"/>
                  <a:gd name="connsiteY51" fmla="*/ 7723 h 9536"/>
                  <a:gd name="connsiteX52" fmla="*/ 1795 w 10000"/>
                  <a:gd name="connsiteY52" fmla="*/ 7828 h 9536"/>
                  <a:gd name="connsiteX53" fmla="*/ 1896 w 10000"/>
                  <a:gd name="connsiteY53" fmla="*/ 7934 h 9536"/>
                  <a:gd name="connsiteX54" fmla="*/ 2081 w 10000"/>
                  <a:gd name="connsiteY54" fmla="*/ 8142 h 9536"/>
                  <a:gd name="connsiteX55" fmla="*/ 2282 w 10000"/>
                  <a:gd name="connsiteY55" fmla="*/ 8318 h 9536"/>
                  <a:gd name="connsiteX56" fmla="*/ 2500 w 10000"/>
                  <a:gd name="connsiteY56" fmla="*/ 8525 h 9536"/>
                  <a:gd name="connsiteX57" fmla="*/ 2718 w 10000"/>
                  <a:gd name="connsiteY57" fmla="*/ 8665 h 9536"/>
                  <a:gd name="connsiteX58" fmla="*/ 2936 w 10000"/>
                  <a:gd name="connsiteY58" fmla="*/ 8839 h 9536"/>
                  <a:gd name="connsiteX59" fmla="*/ 3171 w 10000"/>
                  <a:gd name="connsiteY59" fmla="*/ 8979 h 9536"/>
                  <a:gd name="connsiteX60" fmla="*/ 3406 w 10000"/>
                  <a:gd name="connsiteY60" fmla="*/ 9083 h 9536"/>
                  <a:gd name="connsiteX61" fmla="*/ 3641 w 10000"/>
                  <a:gd name="connsiteY61" fmla="*/ 9187 h 9536"/>
                  <a:gd name="connsiteX62" fmla="*/ 3893 w 10000"/>
                  <a:gd name="connsiteY62" fmla="*/ 9292 h 9536"/>
                  <a:gd name="connsiteX63" fmla="*/ 4128 w 10000"/>
                  <a:gd name="connsiteY63" fmla="*/ 9363 h 9536"/>
                  <a:gd name="connsiteX64" fmla="*/ 4262 w 10000"/>
                  <a:gd name="connsiteY64" fmla="*/ 9396 h 9536"/>
                  <a:gd name="connsiteX65" fmla="*/ 4396 w 10000"/>
                  <a:gd name="connsiteY65" fmla="*/ 9432 h 9536"/>
                  <a:gd name="connsiteX66" fmla="*/ 4513 w 10000"/>
                  <a:gd name="connsiteY66" fmla="*/ 9466 h 9536"/>
                  <a:gd name="connsiteX67" fmla="*/ 4648 w 10000"/>
                  <a:gd name="connsiteY67" fmla="*/ 9466 h 9536"/>
                  <a:gd name="connsiteX68" fmla="*/ 4782 w 10000"/>
                  <a:gd name="connsiteY68" fmla="*/ 9502 h 9536"/>
                  <a:gd name="connsiteX69" fmla="*/ 4916 w 10000"/>
                  <a:gd name="connsiteY69" fmla="*/ 9502 h 9536"/>
                  <a:gd name="connsiteX70" fmla="*/ 5050 w 10000"/>
                  <a:gd name="connsiteY70" fmla="*/ 9502 h 9536"/>
                  <a:gd name="connsiteX71" fmla="*/ 5185 w 10000"/>
                  <a:gd name="connsiteY71" fmla="*/ 9536 h 9536"/>
                  <a:gd name="connsiteX72" fmla="*/ 5319 w 10000"/>
                  <a:gd name="connsiteY72" fmla="*/ 9502 h 9536"/>
                  <a:gd name="connsiteX73" fmla="*/ 5453 w 10000"/>
                  <a:gd name="connsiteY73" fmla="*/ 9502 h 9536"/>
                  <a:gd name="connsiteX74" fmla="*/ 5570 w 10000"/>
                  <a:gd name="connsiteY74" fmla="*/ 9502 h 9536"/>
                  <a:gd name="connsiteX75" fmla="*/ 5705 w 10000"/>
                  <a:gd name="connsiteY75" fmla="*/ 9466 h 9536"/>
                  <a:gd name="connsiteX76" fmla="*/ 5839 w 10000"/>
                  <a:gd name="connsiteY76" fmla="*/ 9466 h 9536"/>
                  <a:gd name="connsiteX77" fmla="*/ 5973 w 10000"/>
                  <a:gd name="connsiteY77" fmla="*/ 9432 h 9536"/>
                  <a:gd name="connsiteX78" fmla="*/ 6091 w 10000"/>
                  <a:gd name="connsiteY78" fmla="*/ 9396 h 9536"/>
                  <a:gd name="connsiteX79" fmla="*/ 6225 w 10000"/>
                  <a:gd name="connsiteY79" fmla="*/ 9363 h 9536"/>
                  <a:gd name="connsiteX80" fmla="*/ 6477 w 10000"/>
                  <a:gd name="connsiteY80" fmla="*/ 9292 h 9536"/>
                  <a:gd name="connsiteX81" fmla="*/ 6711 w 10000"/>
                  <a:gd name="connsiteY81" fmla="*/ 9187 h 9536"/>
                  <a:gd name="connsiteX82" fmla="*/ 6963 w 10000"/>
                  <a:gd name="connsiteY82" fmla="*/ 9083 h 9536"/>
                  <a:gd name="connsiteX83" fmla="*/ 7198 w 10000"/>
                  <a:gd name="connsiteY83" fmla="*/ 8979 h 9536"/>
                  <a:gd name="connsiteX84" fmla="*/ 7416 w 10000"/>
                  <a:gd name="connsiteY84" fmla="*/ 8839 h 9536"/>
                  <a:gd name="connsiteX85" fmla="*/ 7651 w 10000"/>
                  <a:gd name="connsiteY85" fmla="*/ 8665 h 9536"/>
                  <a:gd name="connsiteX86" fmla="*/ 7852 w 10000"/>
                  <a:gd name="connsiteY86" fmla="*/ 8525 h 9536"/>
                  <a:gd name="connsiteX87" fmla="*/ 8070 w 10000"/>
                  <a:gd name="connsiteY87" fmla="*/ 8318 h 9536"/>
                  <a:gd name="connsiteX88" fmla="*/ 8272 w 10000"/>
                  <a:gd name="connsiteY88" fmla="*/ 8142 h 9536"/>
                  <a:gd name="connsiteX89" fmla="*/ 8473 w 10000"/>
                  <a:gd name="connsiteY89" fmla="*/ 7934 h 9536"/>
                  <a:gd name="connsiteX90" fmla="*/ 8557 w 10000"/>
                  <a:gd name="connsiteY90" fmla="*/ 7828 h 9536"/>
                  <a:gd name="connsiteX91" fmla="*/ 8658 w 10000"/>
                  <a:gd name="connsiteY91" fmla="*/ 7723 h 9536"/>
                  <a:gd name="connsiteX92" fmla="*/ 8742 w 10000"/>
                  <a:gd name="connsiteY92" fmla="*/ 7586 h 9536"/>
                  <a:gd name="connsiteX93" fmla="*/ 8842 w 10000"/>
                  <a:gd name="connsiteY93" fmla="*/ 7479 h 9536"/>
                  <a:gd name="connsiteX94" fmla="*/ 8926 w 10000"/>
                  <a:gd name="connsiteY94" fmla="*/ 7376 h 9536"/>
                  <a:gd name="connsiteX95" fmla="*/ 9010 w 10000"/>
                  <a:gd name="connsiteY95" fmla="*/ 7237 h 9536"/>
                  <a:gd name="connsiteX96" fmla="*/ 9094 w 10000"/>
                  <a:gd name="connsiteY96" fmla="*/ 7096 h 9536"/>
                  <a:gd name="connsiteX97" fmla="*/ 9178 w 10000"/>
                  <a:gd name="connsiteY97" fmla="*/ 6993 h 9536"/>
                  <a:gd name="connsiteX98" fmla="*/ 9245 w 10000"/>
                  <a:gd name="connsiteY98" fmla="*/ 6853 h 9536"/>
                  <a:gd name="connsiteX99" fmla="*/ 9329 w 10000"/>
                  <a:gd name="connsiteY99" fmla="*/ 6714 h 9536"/>
                  <a:gd name="connsiteX100" fmla="*/ 9396 w 10000"/>
                  <a:gd name="connsiteY100" fmla="*/ 6574 h 9536"/>
                  <a:gd name="connsiteX101" fmla="*/ 9463 w 10000"/>
                  <a:gd name="connsiteY101" fmla="*/ 6469 h 9536"/>
                  <a:gd name="connsiteX102" fmla="*/ 9530 w 10000"/>
                  <a:gd name="connsiteY102" fmla="*/ 6331 h 9536"/>
                  <a:gd name="connsiteX103" fmla="*/ 9597 w 10000"/>
                  <a:gd name="connsiteY103" fmla="*/ 6157 h 9536"/>
                  <a:gd name="connsiteX104" fmla="*/ 9664 w 10000"/>
                  <a:gd name="connsiteY104" fmla="*/ 6017 h 9536"/>
                  <a:gd name="connsiteX105" fmla="*/ 9732 w 10000"/>
                  <a:gd name="connsiteY105" fmla="*/ 5877 h 9536"/>
                  <a:gd name="connsiteX106" fmla="*/ 9782 w 10000"/>
                  <a:gd name="connsiteY106" fmla="*/ 5736 h 9536"/>
                  <a:gd name="connsiteX107" fmla="*/ 9849 w 10000"/>
                  <a:gd name="connsiteY107" fmla="*/ 5563 h 9536"/>
                  <a:gd name="connsiteX108" fmla="*/ 9899 w 10000"/>
                  <a:gd name="connsiteY108" fmla="*/ 5423 h 9536"/>
                  <a:gd name="connsiteX109" fmla="*/ 9950 w 10000"/>
                  <a:gd name="connsiteY109" fmla="*/ 5285 h 9536"/>
                  <a:gd name="connsiteX110" fmla="*/ 10000 w 10000"/>
                  <a:gd name="connsiteY110" fmla="*/ 5110 h 9536"/>
                  <a:gd name="connsiteX111" fmla="*/ 10000 w 10000"/>
                  <a:gd name="connsiteY111" fmla="*/ 4971 h 9536"/>
                  <a:gd name="connsiteX0" fmla="*/ 10000 w 10000"/>
                  <a:gd name="connsiteY0" fmla="*/ 5189 h 9976"/>
                  <a:gd name="connsiteX1" fmla="*/ 10000 w 10000"/>
                  <a:gd name="connsiteY1" fmla="*/ 0 h 9976"/>
                  <a:gd name="connsiteX2" fmla="*/ 369 w 10000"/>
                  <a:gd name="connsiteY2" fmla="*/ 0 h 9976"/>
                  <a:gd name="connsiteX3" fmla="*/ 319 w 10000"/>
                  <a:gd name="connsiteY3" fmla="*/ 146 h 9976"/>
                  <a:gd name="connsiteX4" fmla="*/ 285 w 10000"/>
                  <a:gd name="connsiteY4" fmla="*/ 329 h 9976"/>
                  <a:gd name="connsiteX5" fmla="*/ 235 w 10000"/>
                  <a:gd name="connsiteY5" fmla="*/ 512 h 9976"/>
                  <a:gd name="connsiteX6" fmla="*/ 201 w 10000"/>
                  <a:gd name="connsiteY6" fmla="*/ 659 h 9976"/>
                  <a:gd name="connsiteX7" fmla="*/ 168 w 10000"/>
                  <a:gd name="connsiteY7" fmla="*/ 840 h 9976"/>
                  <a:gd name="connsiteX8" fmla="*/ 134 w 10000"/>
                  <a:gd name="connsiteY8" fmla="*/ 1025 h 9976"/>
                  <a:gd name="connsiteX9" fmla="*/ 117 w 10000"/>
                  <a:gd name="connsiteY9" fmla="*/ 1206 h 9976"/>
                  <a:gd name="connsiteX10" fmla="*/ 84 w 10000"/>
                  <a:gd name="connsiteY10" fmla="*/ 1389 h 9976"/>
                  <a:gd name="connsiteX11" fmla="*/ 67 w 10000"/>
                  <a:gd name="connsiteY11" fmla="*/ 1573 h 9976"/>
                  <a:gd name="connsiteX12" fmla="*/ 50 w 10000"/>
                  <a:gd name="connsiteY12" fmla="*/ 1756 h 9976"/>
                  <a:gd name="connsiteX13" fmla="*/ 34 w 10000"/>
                  <a:gd name="connsiteY13" fmla="*/ 1937 h 9976"/>
                  <a:gd name="connsiteX14" fmla="*/ 17 w 10000"/>
                  <a:gd name="connsiteY14" fmla="*/ 2121 h 9976"/>
                  <a:gd name="connsiteX15" fmla="*/ 17 w 10000"/>
                  <a:gd name="connsiteY15" fmla="*/ 2304 h 9976"/>
                  <a:gd name="connsiteX16" fmla="*/ 0 w 10000"/>
                  <a:gd name="connsiteY16" fmla="*/ 2486 h 9976"/>
                  <a:gd name="connsiteX17" fmla="*/ 0 w 10000"/>
                  <a:gd name="connsiteY17" fmla="*/ 2668 h 9976"/>
                  <a:gd name="connsiteX18" fmla="*/ 0 w 10000"/>
                  <a:gd name="connsiteY18" fmla="*/ 2850 h 9976"/>
                  <a:gd name="connsiteX19" fmla="*/ 17 w 10000"/>
                  <a:gd name="connsiteY19" fmla="*/ 3033 h 9976"/>
                  <a:gd name="connsiteX20" fmla="*/ 17 w 10000"/>
                  <a:gd name="connsiteY20" fmla="*/ 3216 h 9976"/>
                  <a:gd name="connsiteX21" fmla="*/ 34 w 10000"/>
                  <a:gd name="connsiteY21" fmla="*/ 3398 h 9976"/>
                  <a:gd name="connsiteX22" fmla="*/ 50 w 10000"/>
                  <a:gd name="connsiteY22" fmla="*/ 3581 h 9976"/>
                  <a:gd name="connsiteX23" fmla="*/ 67 w 10000"/>
                  <a:gd name="connsiteY23" fmla="*/ 3765 h 9976"/>
                  <a:gd name="connsiteX24" fmla="*/ 84 w 10000"/>
                  <a:gd name="connsiteY24" fmla="*/ 3946 h 9976"/>
                  <a:gd name="connsiteX25" fmla="*/ 117 w 10000"/>
                  <a:gd name="connsiteY25" fmla="*/ 4129 h 9976"/>
                  <a:gd name="connsiteX26" fmla="*/ 134 w 10000"/>
                  <a:gd name="connsiteY26" fmla="*/ 4313 h 9976"/>
                  <a:gd name="connsiteX27" fmla="*/ 168 w 10000"/>
                  <a:gd name="connsiteY27" fmla="*/ 4496 h 9976"/>
                  <a:gd name="connsiteX28" fmla="*/ 201 w 10000"/>
                  <a:gd name="connsiteY28" fmla="*/ 4677 h 9976"/>
                  <a:gd name="connsiteX29" fmla="*/ 235 w 10000"/>
                  <a:gd name="connsiteY29" fmla="*/ 4824 h 9976"/>
                  <a:gd name="connsiteX30" fmla="*/ 285 w 10000"/>
                  <a:gd name="connsiteY30" fmla="*/ 5005 h 9976"/>
                  <a:gd name="connsiteX31" fmla="*/ 319 w 10000"/>
                  <a:gd name="connsiteY31" fmla="*/ 5189 h 9976"/>
                  <a:gd name="connsiteX32" fmla="*/ 369 w 10000"/>
                  <a:gd name="connsiteY32" fmla="*/ 5335 h 9976"/>
                  <a:gd name="connsiteX33" fmla="*/ 419 w 10000"/>
                  <a:gd name="connsiteY33" fmla="*/ 5518 h 9976"/>
                  <a:gd name="connsiteX34" fmla="*/ 470 w 10000"/>
                  <a:gd name="connsiteY34" fmla="*/ 5663 h 9976"/>
                  <a:gd name="connsiteX35" fmla="*/ 520 w 10000"/>
                  <a:gd name="connsiteY35" fmla="*/ 5810 h 9976"/>
                  <a:gd name="connsiteX36" fmla="*/ 570 w 10000"/>
                  <a:gd name="connsiteY36" fmla="*/ 5991 h 9976"/>
                  <a:gd name="connsiteX37" fmla="*/ 638 w 10000"/>
                  <a:gd name="connsiteY37" fmla="*/ 6139 h 9976"/>
                  <a:gd name="connsiteX38" fmla="*/ 688 w 10000"/>
                  <a:gd name="connsiteY38" fmla="*/ 6286 h 9976"/>
                  <a:gd name="connsiteX39" fmla="*/ 755 w 10000"/>
                  <a:gd name="connsiteY39" fmla="*/ 6433 h 9976"/>
                  <a:gd name="connsiteX40" fmla="*/ 822 w 10000"/>
                  <a:gd name="connsiteY40" fmla="*/ 6615 h 9976"/>
                  <a:gd name="connsiteX41" fmla="*/ 889 w 10000"/>
                  <a:gd name="connsiteY41" fmla="*/ 6760 h 9976"/>
                  <a:gd name="connsiteX42" fmla="*/ 956 w 10000"/>
                  <a:gd name="connsiteY42" fmla="*/ 6870 h 9976"/>
                  <a:gd name="connsiteX43" fmla="*/ 1040 w 10000"/>
                  <a:gd name="connsiteY43" fmla="*/ 7017 h 9976"/>
                  <a:gd name="connsiteX44" fmla="*/ 1107 w 10000"/>
                  <a:gd name="connsiteY44" fmla="*/ 7162 h 9976"/>
                  <a:gd name="connsiteX45" fmla="*/ 1191 w 10000"/>
                  <a:gd name="connsiteY45" fmla="*/ 7309 h 9976"/>
                  <a:gd name="connsiteX46" fmla="*/ 1275 w 10000"/>
                  <a:gd name="connsiteY46" fmla="*/ 7417 h 9976"/>
                  <a:gd name="connsiteX47" fmla="*/ 1342 w 10000"/>
                  <a:gd name="connsiteY47" fmla="*/ 7565 h 9976"/>
                  <a:gd name="connsiteX48" fmla="*/ 1443 w 10000"/>
                  <a:gd name="connsiteY48" fmla="*/ 7711 h 9976"/>
                  <a:gd name="connsiteX49" fmla="*/ 1527 w 10000"/>
                  <a:gd name="connsiteY49" fmla="*/ 7819 h 9976"/>
                  <a:gd name="connsiteX50" fmla="*/ 1611 w 10000"/>
                  <a:gd name="connsiteY50" fmla="*/ 7931 h 9976"/>
                  <a:gd name="connsiteX51" fmla="*/ 1695 w 10000"/>
                  <a:gd name="connsiteY51" fmla="*/ 8075 h 9976"/>
                  <a:gd name="connsiteX52" fmla="*/ 1795 w 10000"/>
                  <a:gd name="connsiteY52" fmla="*/ 8185 h 9976"/>
                  <a:gd name="connsiteX53" fmla="*/ 1896 w 10000"/>
                  <a:gd name="connsiteY53" fmla="*/ 8296 h 9976"/>
                  <a:gd name="connsiteX54" fmla="*/ 2081 w 10000"/>
                  <a:gd name="connsiteY54" fmla="*/ 8514 h 9976"/>
                  <a:gd name="connsiteX55" fmla="*/ 2282 w 10000"/>
                  <a:gd name="connsiteY55" fmla="*/ 8699 h 9976"/>
                  <a:gd name="connsiteX56" fmla="*/ 2500 w 10000"/>
                  <a:gd name="connsiteY56" fmla="*/ 8916 h 9976"/>
                  <a:gd name="connsiteX57" fmla="*/ 2718 w 10000"/>
                  <a:gd name="connsiteY57" fmla="*/ 9063 h 9976"/>
                  <a:gd name="connsiteX58" fmla="*/ 2936 w 10000"/>
                  <a:gd name="connsiteY58" fmla="*/ 9245 h 9976"/>
                  <a:gd name="connsiteX59" fmla="*/ 3171 w 10000"/>
                  <a:gd name="connsiteY59" fmla="*/ 9392 h 9976"/>
                  <a:gd name="connsiteX60" fmla="*/ 3406 w 10000"/>
                  <a:gd name="connsiteY60" fmla="*/ 9501 h 9976"/>
                  <a:gd name="connsiteX61" fmla="*/ 3641 w 10000"/>
                  <a:gd name="connsiteY61" fmla="*/ 9610 h 9976"/>
                  <a:gd name="connsiteX62" fmla="*/ 3893 w 10000"/>
                  <a:gd name="connsiteY62" fmla="*/ 9720 h 9976"/>
                  <a:gd name="connsiteX63" fmla="*/ 4128 w 10000"/>
                  <a:gd name="connsiteY63" fmla="*/ 9795 h 9976"/>
                  <a:gd name="connsiteX64" fmla="*/ 4262 w 10000"/>
                  <a:gd name="connsiteY64" fmla="*/ 9829 h 9976"/>
                  <a:gd name="connsiteX65" fmla="*/ 4396 w 10000"/>
                  <a:gd name="connsiteY65" fmla="*/ 9867 h 9976"/>
                  <a:gd name="connsiteX66" fmla="*/ 4513 w 10000"/>
                  <a:gd name="connsiteY66" fmla="*/ 9903 h 9976"/>
                  <a:gd name="connsiteX67" fmla="*/ 4648 w 10000"/>
                  <a:gd name="connsiteY67" fmla="*/ 9903 h 9976"/>
                  <a:gd name="connsiteX68" fmla="*/ 4782 w 10000"/>
                  <a:gd name="connsiteY68" fmla="*/ 9940 h 9976"/>
                  <a:gd name="connsiteX69" fmla="*/ 4916 w 10000"/>
                  <a:gd name="connsiteY69" fmla="*/ 9940 h 9976"/>
                  <a:gd name="connsiteX70" fmla="*/ 5050 w 10000"/>
                  <a:gd name="connsiteY70" fmla="*/ 9940 h 9976"/>
                  <a:gd name="connsiteX71" fmla="*/ 5185 w 10000"/>
                  <a:gd name="connsiteY71" fmla="*/ 9976 h 9976"/>
                  <a:gd name="connsiteX72" fmla="*/ 5319 w 10000"/>
                  <a:gd name="connsiteY72" fmla="*/ 9940 h 9976"/>
                  <a:gd name="connsiteX73" fmla="*/ 5453 w 10000"/>
                  <a:gd name="connsiteY73" fmla="*/ 9940 h 9976"/>
                  <a:gd name="connsiteX74" fmla="*/ 5570 w 10000"/>
                  <a:gd name="connsiteY74" fmla="*/ 9940 h 9976"/>
                  <a:gd name="connsiteX75" fmla="*/ 5705 w 10000"/>
                  <a:gd name="connsiteY75" fmla="*/ 9903 h 9976"/>
                  <a:gd name="connsiteX76" fmla="*/ 5839 w 10000"/>
                  <a:gd name="connsiteY76" fmla="*/ 9903 h 9976"/>
                  <a:gd name="connsiteX77" fmla="*/ 5973 w 10000"/>
                  <a:gd name="connsiteY77" fmla="*/ 9867 h 9976"/>
                  <a:gd name="connsiteX78" fmla="*/ 6091 w 10000"/>
                  <a:gd name="connsiteY78" fmla="*/ 9829 h 9976"/>
                  <a:gd name="connsiteX79" fmla="*/ 6225 w 10000"/>
                  <a:gd name="connsiteY79" fmla="*/ 9795 h 9976"/>
                  <a:gd name="connsiteX80" fmla="*/ 6477 w 10000"/>
                  <a:gd name="connsiteY80" fmla="*/ 9720 h 9976"/>
                  <a:gd name="connsiteX81" fmla="*/ 6711 w 10000"/>
                  <a:gd name="connsiteY81" fmla="*/ 9610 h 9976"/>
                  <a:gd name="connsiteX82" fmla="*/ 6963 w 10000"/>
                  <a:gd name="connsiteY82" fmla="*/ 9501 h 9976"/>
                  <a:gd name="connsiteX83" fmla="*/ 7198 w 10000"/>
                  <a:gd name="connsiteY83" fmla="*/ 9392 h 9976"/>
                  <a:gd name="connsiteX84" fmla="*/ 7416 w 10000"/>
                  <a:gd name="connsiteY84" fmla="*/ 9245 h 9976"/>
                  <a:gd name="connsiteX85" fmla="*/ 7651 w 10000"/>
                  <a:gd name="connsiteY85" fmla="*/ 9063 h 9976"/>
                  <a:gd name="connsiteX86" fmla="*/ 7852 w 10000"/>
                  <a:gd name="connsiteY86" fmla="*/ 8916 h 9976"/>
                  <a:gd name="connsiteX87" fmla="*/ 8070 w 10000"/>
                  <a:gd name="connsiteY87" fmla="*/ 8699 h 9976"/>
                  <a:gd name="connsiteX88" fmla="*/ 8272 w 10000"/>
                  <a:gd name="connsiteY88" fmla="*/ 8514 h 9976"/>
                  <a:gd name="connsiteX89" fmla="*/ 8473 w 10000"/>
                  <a:gd name="connsiteY89" fmla="*/ 8296 h 9976"/>
                  <a:gd name="connsiteX90" fmla="*/ 8557 w 10000"/>
                  <a:gd name="connsiteY90" fmla="*/ 8185 h 9976"/>
                  <a:gd name="connsiteX91" fmla="*/ 8658 w 10000"/>
                  <a:gd name="connsiteY91" fmla="*/ 8075 h 9976"/>
                  <a:gd name="connsiteX92" fmla="*/ 8742 w 10000"/>
                  <a:gd name="connsiteY92" fmla="*/ 7931 h 9976"/>
                  <a:gd name="connsiteX93" fmla="*/ 8842 w 10000"/>
                  <a:gd name="connsiteY93" fmla="*/ 7819 h 9976"/>
                  <a:gd name="connsiteX94" fmla="*/ 8926 w 10000"/>
                  <a:gd name="connsiteY94" fmla="*/ 7711 h 9976"/>
                  <a:gd name="connsiteX95" fmla="*/ 9010 w 10000"/>
                  <a:gd name="connsiteY95" fmla="*/ 7565 h 9976"/>
                  <a:gd name="connsiteX96" fmla="*/ 9094 w 10000"/>
                  <a:gd name="connsiteY96" fmla="*/ 7417 h 9976"/>
                  <a:gd name="connsiteX97" fmla="*/ 9178 w 10000"/>
                  <a:gd name="connsiteY97" fmla="*/ 7309 h 9976"/>
                  <a:gd name="connsiteX98" fmla="*/ 9245 w 10000"/>
                  <a:gd name="connsiteY98" fmla="*/ 7162 h 9976"/>
                  <a:gd name="connsiteX99" fmla="*/ 9329 w 10000"/>
                  <a:gd name="connsiteY99" fmla="*/ 7017 h 9976"/>
                  <a:gd name="connsiteX100" fmla="*/ 9396 w 10000"/>
                  <a:gd name="connsiteY100" fmla="*/ 6870 h 9976"/>
                  <a:gd name="connsiteX101" fmla="*/ 9463 w 10000"/>
                  <a:gd name="connsiteY101" fmla="*/ 6760 h 9976"/>
                  <a:gd name="connsiteX102" fmla="*/ 9530 w 10000"/>
                  <a:gd name="connsiteY102" fmla="*/ 6615 h 9976"/>
                  <a:gd name="connsiteX103" fmla="*/ 9597 w 10000"/>
                  <a:gd name="connsiteY103" fmla="*/ 6433 h 9976"/>
                  <a:gd name="connsiteX104" fmla="*/ 9664 w 10000"/>
                  <a:gd name="connsiteY104" fmla="*/ 6286 h 9976"/>
                  <a:gd name="connsiteX105" fmla="*/ 9732 w 10000"/>
                  <a:gd name="connsiteY105" fmla="*/ 6139 h 9976"/>
                  <a:gd name="connsiteX106" fmla="*/ 9782 w 10000"/>
                  <a:gd name="connsiteY106" fmla="*/ 5991 h 9976"/>
                  <a:gd name="connsiteX107" fmla="*/ 9849 w 10000"/>
                  <a:gd name="connsiteY107" fmla="*/ 5810 h 9976"/>
                  <a:gd name="connsiteX108" fmla="*/ 9899 w 10000"/>
                  <a:gd name="connsiteY108" fmla="*/ 5663 h 9976"/>
                  <a:gd name="connsiteX109" fmla="*/ 9950 w 10000"/>
                  <a:gd name="connsiteY109" fmla="*/ 5518 h 9976"/>
                  <a:gd name="connsiteX110" fmla="*/ 10000 w 10000"/>
                  <a:gd name="connsiteY110" fmla="*/ 5335 h 9976"/>
                  <a:gd name="connsiteX111" fmla="*/ 10000 w 10000"/>
                  <a:gd name="connsiteY111" fmla="*/ 5189 h 9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10000" h="9976">
                    <a:moveTo>
                      <a:pt x="10000" y="5189"/>
                    </a:moveTo>
                    <a:lnTo>
                      <a:pt x="10000" y="0"/>
                    </a:lnTo>
                    <a:lnTo>
                      <a:pt x="369" y="0"/>
                    </a:lnTo>
                    <a:cubicBezTo>
                      <a:pt x="352" y="49"/>
                      <a:pt x="336" y="99"/>
                      <a:pt x="319" y="146"/>
                    </a:cubicBezTo>
                    <a:cubicBezTo>
                      <a:pt x="308" y="208"/>
                      <a:pt x="296" y="268"/>
                      <a:pt x="285" y="329"/>
                    </a:cubicBezTo>
                    <a:cubicBezTo>
                      <a:pt x="268" y="390"/>
                      <a:pt x="252" y="451"/>
                      <a:pt x="235" y="512"/>
                    </a:cubicBezTo>
                    <a:cubicBezTo>
                      <a:pt x="224" y="562"/>
                      <a:pt x="212" y="609"/>
                      <a:pt x="201" y="659"/>
                    </a:cubicBezTo>
                    <a:cubicBezTo>
                      <a:pt x="190" y="719"/>
                      <a:pt x="179" y="779"/>
                      <a:pt x="168" y="840"/>
                    </a:cubicBezTo>
                    <a:cubicBezTo>
                      <a:pt x="157" y="902"/>
                      <a:pt x="145" y="964"/>
                      <a:pt x="134" y="1025"/>
                    </a:cubicBezTo>
                    <a:cubicBezTo>
                      <a:pt x="128" y="1084"/>
                      <a:pt x="123" y="1144"/>
                      <a:pt x="117" y="1206"/>
                    </a:cubicBezTo>
                    <a:cubicBezTo>
                      <a:pt x="106" y="1268"/>
                      <a:pt x="95" y="1328"/>
                      <a:pt x="84" y="1389"/>
                    </a:cubicBezTo>
                    <a:cubicBezTo>
                      <a:pt x="78" y="1450"/>
                      <a:pt x="73" y="1510"/>
                      <a:pt x="67" y="1573"/>
                    </a:cubicBezTo>
                    <a:cubicBezTo>
                      <a:pt x="61" y="1633"/>
                      <a:pt x="56" y="1694"/>
                      <a:pt x="50" y="1756"/>
                    </a:cubicBezTo>
                    <a:cubicBezTo>
                      <a:pt x="45" y="1817"/>
                      <a:pt x="39" y="1874"/>
                      <a:pt x="34" y="1937"/>
                    </a:cubicBezTo>
                    <a:cubicBezTo>
                      <a:pt x="28" y="1999"/>
                      <a:pt x="23" y="2060"/>
                      <a:pt x="17" y="2121"/>
                    </a:cubicBezTo>
                    <a:lnTo>
                      <a:pt x="17" y="2304"/>
                    </a:lnTo>
                    <a:cubicBezTo>
                      <a:pt x="11" y="2364"/>
                      <a:pt x="6" y="2425"/>
                      <a:pt x="0" y="2486"/>
                    </a:cubicBezTo>
                    <a:lnTo>
                      <a:pt x="0" y="2668"/>
                    </a:lnTo>
                    <a:lnTo>
                      <a:pt x="0" y="2850"/>
                    </a:lnTo>
                    <a:cubicBezTo>
                      <a:pt x="6" y="2912"/>
                      <a:pt x="11" y="2972"/>
                      <a:pt x="17" y="3033"/>
                    </a:cubicBezTo>
                    <a:lnTo>
                      <a:pt x="17" y="3216"/>
                    </a:lnTo>
                    <a:cubicBezTo>
                      <a:pt x="23" y="3276"/>
                      <a:pt x="28" y="3337"/>
                      <a:pt x="34" y="3398"/>
                    </a:cubicBezTo>
                    <a:cubicBezTo>
                      <a:pt x="39" y="3461"/>
                      <a:pt x="45" y="3519"/>
                      <a:pt x="50" y="3581"/>
                    </a:cubicBezTo>
                    <a:cubicBezTo>
                      <a:pt x="56" y="3642"/>
                      <a:pt x="61" y="3703"/>
                      <a:pt x="67" y="3765"/>
                    </a:cubicBezTo>
                    <a:cubicBezTo>
                      <a:pt x="73" y="3827"/>
                      <a:pt x="78" y="3885"/>
                      <a:pt x="84" y="3946"/>
                    </a:cubicBezTo>
                    <a:cubicBezTo>
                      <a:pt x="95" y="4008"/>
                      <a:pt x="106" y="4067"/>
                      <a:pt x="117" y="4129"/>
                    </a:cubicBezTo>
                    <a:cubicBezTo>
                      <a:pt x="123" y="4191"/>
                      <a:pt x="128" y="4251"/>
                      <a:pt x="134" y="4313"/>
                    </a:cubicBezTo>
                    <a:cubicBezTo>
                      <a:pt x="145" y="4372"/>
                      <a:pt x="157" y="4434"/>
                      <a:pt x="168" y="4496"/>
                    </a:cubicBezTo>
                    <a:cubicBezTo>
                      <a:pt x="179" y="4558"/>
                      <a:pt x="190" y="4616"/>
                      <a:pt x="201" y="4677"/>
                    </a:cubicBezTo>
                    <a:cubicBezTo>
                      <a:pt x="212" y="4726"/>
                      <a:pt x="224" y="4775"/>
                      <a:pt x="235" y="4824"/>
                    </a:cubicBezTo>
                    <a:cubicBezTo>
                      <a:pt x="252" y="4885"/>
                      <a:pt x="268" y="4945"/>
                      <a:pt x="285" y="5005"/>
                    </a:cubicBezTo>
                    <a:cubicBezTo>
                      <a:pt x="296" y="5067"/>
                      <a:pt x="308" y="5128"/>
                      <a:pt x="319" y="5189"/>
                    </a:cubicBezTo>
                    <a:cubicBezTo>
                      <a:pt x="336" y="5237"/>
                      <a:pt x="352" y="5286"/>
                      <a:pt x="369" y="5335"/>
                    </a:cubicBezTo>
                    <a:cubicBezTo>
                      <a:pt x="386" y="5395"/>
                      <a:pt x="402" y="5457"/>
                      <a:pt x="419" y="5518"/>
                    </a:cubicBezTo>
                    <a:cubicBezTo>
                      <a:pt x="436" y="5567"/>
                      <a:pt x="453" y="5615"/>
                      <a:pt x="470" y="5663"/>
                    </a:cubicBezTo>
                    <a:cubicBezTo>
                      <a:pt x="487" y="5712"/>
                      <a:pt x="503" y="5762"/>
                      <a:pt x="520" y="5810"/>
                    </a:cubicBezTo>
                    <a:cubicBezTo>
                      <a:pt x="537" y="5871"/>
                      <a:pt x="553" y="5931"/>
                      <a:pt x="570" y="5991"/>
                    </a:cubicBezTo>
                    <a:cubicBezTo>
                      <a:pt x="593" y="6041"/>
                      <a:pt x="615" y="6091"/>
                      <a:pt x="638" y="6139"/>
                    </a:cubicBezTo>
                    <a:cubicBezTo>
                      <a:pt x="655" y="6188"/>
                      <a:pt x="671" y="6238"/>
                      <a:pt x="688" y="6286"/>
                    </a:cubicBezTo>
                    <a:cubicBezTo>
                      <a:pt x="710" y="6334"/>
                      <a:pt x="733" y="6381"/>
                      <a:pt x="755" y="6433"/>
                    </a:cubicBezTo>
                    <a:cubicBezTo>
                      <a:pt x="777" y="6493"/>
                      <a:pt x="800" y="6553"/>
                      <a:pt x="822" y="6615"/>
                    </a:cubicBezTo>
                    <a:cubicBezTo>
                      <a:pt x="844" y="6663"/>
                      <a:pt x="867" y="6710"/>
                      <a:pt x="889" y="6760"/>
                    </a:cubicBezTo>
                    <a:cubicBezTo>
                      <a:pt x="911" y="6798"/>
                      <a:pt x="934" y="6833"/>
                      <a:pt x="956" y="6870"/>
                    </a:cubicBezTo>
                    <a:lnTo>
                      <a:pt x="1040" y="7017"/>
                    </a:lnTo>
                    <a:cubicBezTo>
                      <a:pt x="1062" y="7066"/>
                      <a:pt x="1085" y="7112"/>
                      <a:pt x="1107" y="7162"/>
                    </a:cubicBezTo>
                    <a:cubicBezTo>
                      <a:pt x="1135" y="7213"/>
                      <a:pt x="1163" y="7260"/>
                      <a:pt x="1191" y="7309"/>
                    </a:cubicBezTo>
                    <a:cubicBezTo>
                      <a:pt x="1219" y="7345"/>
                      <a:pt x="1247" y="7382"/>
                      <a:pt x="1275" y="7417"/>
                    </a:cubicBezTo>
                    <a:cubicBezTo>
                      <a:pt x="1297" y="7467"/>
                      <a:pt x="1320" y="7515"/>
                      <a:pt x="1342" y="7565"/>
                    </a:cubicBezTo>
                    <a:cubicBezTo>
                      <a:pt x="1376" y="7613"/>
                      <a:pt x="1409" y="7663"/>
                      <a:pt x="1443" y="7711"/>
                    </a:cubicBezTo>
                    <a:cubicBezTo>
                      <a:pt x="1471" y="7749"/>
                      <a:pt x="1499" y="7783"/>
                      <a:pt x="1527" y="7819"/>
                    </a:cubicBezTo>
                    <a:cubicBezTo>
                      <a:pt x="1555" y="7857"/>
                      <a:pt x="1583" y="7892"/>
                      <a:pt x="1611" y="7931"/>
                    </a:cubicBezTo>
                    <a:cubicBezTo>
                      <a:pt x="1639" y="7978"/>
                      <a:pt x="1667" y="8028"/>
                      <a:pt x="1695" y="8075"/>
                    </a:cubicBezTo>
                    <a:cubicBezTo>
                      <a:pt x="1728" y="8113"/>
                      <a:pt x="1762" y="8149"/>
                      <a:pt x="1795" y="8185"/>
                    </a:cubicBezTo>
                    <a:cubicBezTo>
                      <a:pt x="1829" y="8222"/>
                      <a:pt x="1862" y="8258"/>
                      <a:pt x="1896" y="8296"/>
                    </a:cubicBezTo>
                    <a:cubicBezTo>
                      <a:pt x="1958" y="8368"/>
                      <a:pt x="2019" y="8442"/>
                      <a:pt x="2081" y="8514"/>
                    </a:cubicBezTo>
                    <a:lnTo>
                      <a:pt x="2282" y="8699"/>
                    </a:lnTo>
                    <a:lnTo>
                      <a:pt x="2500" y="8916"/>
                    </a:lnTo>
                    <a:lnTo>
                      <a:pt x="2718" y="9063"/>
                    </a:lnTo>
                    <a:lnTo>
                      <a:pt x="2936" y="9245"/>
                    </a:lnTo>
                    <a:lnTo>
                      <a:pt x="3171" y="9392"/>
                    </a:lnTo>
                    <a:lnTo>
                      <a:pt x="3406" y="9501"/>
                    </a:lnTo>
                    <a:lnTo>
                      <a:pt x="3641" y="9610"/>
                    </a:lnTo>
                    <a:lnTo>
                      <a:pt x="3893" y="9720"/>
                    </a:lnTo>
                    <a:lnTo>
                      <a:pt x="4128" y="9795"/>
                    </a:lnTo>
                    <a:lnTo>
                      <a:pt x="4262" y="9829"/>
                    </a:lnTo>
                    <a:lnTo>
                      <a:pt x="4396" y="9867"/>
                    </a:lnTo>
                    <a:lnTo>
                      <a:pt x="4513" y="9903"/>
                    </a:lnTo>
                    <a:lnTo>
                      <a:pt x="4648" y="9903"/>
                    </a:lnTo>
                    <a:lnTo>
                      <a:pt x="4782" y="9940"/>
                    </a:lnTo>
                    <a:lnTo>
                      <a:pt x="4916" y="9940"/>
                    </a:lnTo>
                    <a:lnTo>
                      <a:pt x="5050" y="9940"/>
                    </a:lnTo>
                    <a:lnTo>
                      <a:pt x="5185" y="9976"/>
                    </a:lnTo>
                    <a:lnTo>
                      <a:pt x="5319" y="9940"/>
                    </a:lnTo>
                    <a:lnTo>
                      <a:pt x="5453" y="9940"/>
                    </a:lnTo>
                    <a:lnTo>
                      <a:pt x="5570" y="9940"/>
                    </a:lnTo>
                    <a:lnTo>
                      <a:pt x="5705" y="9903"/>
                    </a:lnTo>
                    <a:lnTo>
                      <a:pt x="5839" y="9903"/>
                    </a:lnTo>
                    <a:lnTo>
                      <a:pt x="5973" y="9867"/>
                    </a:lnTo>
                    <a:cubicBezTo>
                      <a:pt x="6012" y="9854"/>
                      <a:pt x="6052" y="9843"/>
                      <a:pt x="6091" y="9829"/>
                    </a:cubicBezTo>
                    <a:lnTo>
                      <a:pt x="6225" y="9795"/>
                    </a:lnTo>
                    <a:lnTo>
                      <a:pt x="6477" y="9720"/>
                    </a:lnTo>
                    <a:lnTo>
                      <a:pt x="6711" y="9610"/>
                    </a:lnTo>
                    <a:lnTo>
                      <a:pt x="6963" y="9501"/>
                    </a:lnTo>
                    <a:lnTo>
                      <a:pt x="7198" y="9392"/>
                    </a:lnTo>
                    <a:lnTo>
                      <a:pt x="7416" y="9245"/>
                    </a:lnTo>
                    <a:lnTo>
                      <a:pt x="7651" y="9063"/>
                    </a:lnTo>
                    <a:lnTo>
                      <a:pt x="7852" y="8916"/>
                    </a:lnTo>
                    <a:lnTo>
                      <a:pt x="8070" y="8699"/>
                    </a:lnTo>
                    <a:lnTo>
                      <a:pt x="8272" y="8514"/>
                    </a:lnTo>
                    <a:lnTo>
                      <a:pt x="8473" y="8296"/>
                    </a:lnTo>
                    <a:cubicBezTo>
                      <a:pt x="8501" y="8258"/>
                      <a:pt x="8529" y="8223"/>
                      <a:pt x="8557" y="8185"/>
                    </a:cubicBezTo>
                    <a:cubicBezTo>
                      <a:pt x="8591" y="8149"/>
                      <a:pt x="8624" y="8110"/>
                      <a:pt x="8658" y="8075"/>
                    </a:cubicBezTo>
                    <a:cubicBezTo>
                      <a:pt x="8686" y="8028"/>
                      <a:pt x="8714" y="7978"/>
                      <a:pt x="8742" y="7931"/>
                    </a:cubicBezTo>
                    <a:cubicBezTo>
                      <a:pt x="8775" y="7892"/>
                      <a:pt x="8809" y="7857"/>
                      <a:pt x="8842" y="7819"/>
                    </a:cubicBezTo>
                    <a:cubicBezTo>
                      <a:pt x="8870" y="7783"/>
                      <a:pt x="8898" y="7749"/>
                      <a:pt x="8926" y="7711"/>
                    </a:cubicBezTo>
                    <a:cubicBezTo>
                      <a:pt x="8954" y="7662"/>
                      <a:pt x="8982" y="7614"/>
                      <a:pt x="9010" y="7565"/>
                    </a:cubicBezTo>
                    <a:cubicBezTo>
                      <a:pt x="9038" y="7515"/>
                      <a:pt x="9066" y="7468"/>
                      <a:pt x="9094" y="7417"/>
                    </a:cubicBezTo>
                    <a:cubicBezTo>
                      <a:pt x="9122" y="7382"/>
                      <a:pt x="9150" y="7345"/>
                      <a:pt x="9178" y="7309"/>
                    </a:cubicBezTo>
                    <a:cubicBezTo>
                      <a:pt x="9200" y="7260"/>
                      <a:pt x="9223" y="7212"/>
                      <a:pt x="9245" y="7162"/>
                    </a:cubicBezTo>
                    <a:cubicBezTo>
                      <a:pt x="9273" y="7112"/>
                      <a:pt x="9301" y="7066"/>
                      <a:pt x="9329" y="7017"/>
                    </a:cubicBezTo>
                    <a:cubicBezTo>
                      <a:pt x="9351" y="6969"/>
                      <a:pt x="9374" y="6919"/>
                      <a:pt x="9396" y="6870"/>
                    </a:cubicBezTo>
                    <a:cubicBezTo>
                      <a:pt x="9418" y="6833"/>
                      <a:pt x="9441" y="6798"/>
                      <a:pt x="9463" y="6760"/>
                    </a:cubicBezTo>
                    <a:cubicBezTo>
                      <a:pt x="9485" y="6710"/>
                      <a:pt x="9508" y="6663"/>
                      <a:pt x="9530" y="6615"/>
                    </a:cubicBezTo>
                    <a:cubicBezTo>
                      <a:pt x="9552" y="6553"/>
                      <a:pt x="9575" y="6493"/>
                      <a:pt x="9597" y="6433"/>
                    </a:cubicBezTo>
                    <a:cubicBezTo>
                      <a:pt x="9619" y="6381"/>
                      <a:pt x="9642" y="6334"/>
                      <a:pt x="9664" y="6286"/>
                    </a:cubicBezTo>
                    <a:cubicBezTo>
                      <a:pt x="9687" y="6238"/>
                      <a:pt x="9709" y="6188"/>
                      <a:pt x="9732" y="6139"/>
                    </a:cubicBezTo>
                    <a:cubicBezTo>
                      <a:pt x="9749" y="6091"/>
                      <a:pt x="9765" y="6041"/>
                      <a:pt x="9782" y="5991"/>
                    </a:cubicBezTo>
                    <a:cubicBezTo>
                      <a:pt x="9804" y="5931"/>
                      <a:pt x="9827" y="5871"/>
                      <a:pt x="9849" y="5810"/>
                    </a:cubicBezTo>
                    <a:cubicBezTo>
                      <a:pt x="9866" y="5762"/>
                      <a:pt x="9882" y="5712"/>
                      <a:pt x="9899" y="5663"/>
                    </a:cubicBezTo>
                    <a:cubicBezTo>
                      <a:pt x="9916" y="5615"/>
                      <a:pt x="9933" y="5567"/>
                      <a:pt x="9950" y="5518"/>
                    </a:cubicBezTo>
                    <a:cubicBezTo>
                      <a:pt x="9967" y="5457"/>
                      <a:pt x="9983" y="5395"/>
                      <a:pt x="10000" y="5335"/>
                    </a:cubicBezTo>
                    <a:lnTo>
                      <a:pt x="10000" y="5189"/>
                    </a:ln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35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30000"/>
                  </a:spcBef>
                  <a:spcAft>
                    <a:spcPct val="0"/>
                  </a:spcAft>
                </a:pPr>
                <a:endParaRPr lang="sv-SE" sz="1200" dirty="0">
                  <a:solidFill>
                    <a:srgbClr val="004B8D"/>
                  </a:solidFill>
                </a:endParaRPr>
              </a:p>
            </p:txBody>
          </p:sp>
          <p:sp>
            <p:nvSpPr>
              <p:cNvPr id="78" name="Oval 15"/>
              <p:cNvSpPr>
                <a:spLocks noChangeArrowheads="1"/>
              </p:cNvSpPr>
              <p:nvPr/>
            </p:nvSpPr>
            <p:spPr bwMode="auto">
              <a:xfrm>
                <a:off x="6178550" y="2006600"/>
                <a:ext cx="2565400" cy="1397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30000"/>
                  </a:spcBef>
                  <a:spcAft>
                    <a:spcPct val="0"/>
                  </a:spcAft>
                </a:pPr>
                <a:endParaRPr lang="sv-SE" sz="1200" dirty="0">
                  <a:solidFill>
                    <a:srgbClr val="004B8D"/>
                  </a:solidFill>
                </a:endParaRPr>
              </a:p>
            </p:txBody>
          </p:sp>
          <p:sp>
            <p:nvSpPr>
              <p:cNvPr id="79" name="Oval 19"/>
              <p:cNvSpPr>
                <a:spLocks noChangeArrowheads="1"/>
              </p:cNvSpPr>
              <p:nvPr/>
            </p:nvSpPr>
            <p:spPr bwMode="auto">
              <a:xfrm>
                <a:off x="6686550" y="3292475"/>
                <a:ext cx="2076450" cy="1343025"/>
              </a:xfrm>
              <a:prstGeom prst="ellips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1905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30000"/>
                  </a:spcBef>
                  <a:spcAft>
                    <a:spcPct val="0"/>
                  </a:spcAft>
                </a:pPr>
                <a:endParaRPr lang="sv-SE" sz="1200" dirty="0">
                  <a:solidFill>
                    <a:srgbClr val="004B8D"/>
                  </a:solidFill>
                </a:endParaRPr>
              </a:p>
            </p:txBody>
          </p:sp>
          <p:sp>
            <p:nvSpPr>
              <p:cNvPr id="80" name="Oval 22"/>
              <p:cNvSpPr>
                <a:spLocks noChangeArrowheads="1"/>
              </p:cNvSpPr>
              <p:nvPr/>
            </p:nvSpPr>
            <p:spPr bwMode="auto">
              <a:xfrm>
                <a:off x="882650" y="3490913"/>
                <a:ext cx="2911475" cy="2243137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635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30000"/>
                  </a:spcBef>
                  <a:spcAft>
                    <a:spcPct val="0"/>
                  </a:spcAft>
                </a:pPr>
                <a:endParaRPr lang="sv-SE" sz="1200" dirty="0">
                  <a:solidFill>
                    <a:srgbClr val="004B8D"/>
                  </a:solidFill>
                </a:endParaRPr>
              </a:p>
            </p:txBody>
          </p:sp>
          <p:sp>
            <p:nvSpPr>
              <p:cNvPr id="81" name="Oval 25"/>
              <p:cNvSpPr>
                <a:spLocks noChangeArrowheads="1"/>
              </p:cNvSpPr>
              <p:nvPr/>
            </p:nvSpPr>
            <p:spPr bwMode="auto">
              <a:xfrm>
                <a:off x="1177925" y="3986213"/>
                <a:ext cx="1392238" cy="1025525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35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30000"/>
                  </a:spcBef>
                  <a:spcAft>
                    <a:spcPct val="0"/>
                  </a:spcAft>
                </a:pPr>
                <a:endParaRPr lang="sv-SE" sz="1200" dirty="0">
                  <a:solidFill>
                    <a:srgbClr val="004B8D"/>
                  </a:solidFill>
                </a:endParaRPr>
              </a:p>
            </p:txBody>
          </p:sp>
          <p:sp>
            <p:nvSpPr>
              <p:cNvPr id="82" name="Oval 31"/>
              <p:cNvSpPr>
                <a:spLocks noChangeArrowheads="1"/>
              </p:cNvSpPr>
              <p:nvPr/>
            </p:nvSpPr>
            <p:spPr bwMode="auto">
              <a:xfrm>
                <a:off x="2711450" y="3762375"/>
                <a:ext cx="4394200" cy="974725"/>
              </a:xfrm>
              <a:prstGeom prst="ellipse">
                <a:avLst/>
              </a:prstGeom>
              <a:solidFill>
                <a:schemeClr val="accent1"/>
              </a:solidFill>
              <a:ln w="1905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30000"/>
                  </a:spcBef>
                  <a:spcAft>
                    <a:spcPct val="0"/>
                  </a:spcAft>
                </a:pPr>
                <a:endParaRPr lang="sv-SE" sz="1200" dirty="0">
                  <a:solidFill>
                    <a:srgbClr val="004B8D"/>
                  </a:solidFill>
                </a:endParaRPr>
              </a:p>
            </p:txBody>
          </p:sp>
          <p:sp>
            <p:nvSpPr>
              <p:cNvPr id="83" name="Oval 34"/>
              <p:cNvSpPr>
                <a:spLocks noChangeArrowheads="1"/>
              </p:cNvSpPr>
              <p:nvPr/>
            </p:nvSpPr>
            <p:spPr bwMode="auto">
              <a:xfrm>
                <a:off x="2292350" y="3149600"/>
                <a:ext cx="2770188" cy="850900"/>
              </a:xfrm>
              <a:prstGeom prst="ellipse">
                <a:avLst/>
              </a:prstGeom>
              <a:solidFill>
                <a:schemeClr val="accent2"/>
              </a:solidFill>
              <a:ln w="635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30000"/>
                  </a:spcBef>
                  <a:spcAft>
                    <a:spcPct val="0"/>
                  </a:spcAft>
                </a:pPr>
                <a:endParaRPr lang="sv-SE" sz="1200" dirty="0">
                  <a:solidFill>
                    <a:srgbClr val="004B8D"/>
                  </a:solidFill>
                </a:endParaRPr>
              </a:p>
            </p:txBody>
          </p:sp>
          <p:sp>
            <p:nvSpPr>
              <p:cNvPr id="84" name="Oval 37"/>
              <p:cNvSpPr>
                <a:spLocks noChangeArrowheads="1"/>
              </p:cNvSpPr>
              <p:nvPr/>
            </p:nvSpPr>
            <p:spPr bwMode="auto">
              <a:xfrm>
                <a:off x="2241550" y="2679700"/>
                <a:ext cx="1409700" cy="7874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30000"/>
                  </a:spcBef>
                  <a:spcAft>
                    <a:spcPct val="0"/>
                  </a:spcAft>
                </a:pPr>
                <a:endParaRPr lang="sv-SE" sz="1200" dirty="0">
                  <a:solidFill>
                    <a:srgbClr val="004B8D"/>
                  </a:solidFill>
                </a:endParaRPr>
              </a:p>
            </p:txBody>
          </p:sp>
          <p:sp>
            <p:nvSpPr>
              <p:cNvPr id="85" name="Oval 43"/>
              <p:cNvSpPr>
                <a:spLocks noChangeArrowheads="1"/>
              </p:cNvSpPr>
              <p:nvPr/>
            </p:nvSpPr>
            <p:spPr bwMode="auto">
              <a:xfrm>
                <a:off x="6369050" y="4117975"/>
                <a:ext cx="939800" cy="568325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635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30000"/>
                  </a:spcBef>
                  <a:spcAft>
                    <a:spcPct val="0"/>
                  </a:spcAft>
                </a:pPr>
                <a:endParaRPr lang="sv-SE" sz="1200" dirty="0">
                  <a:solidFill>
                    <a:srgbClr val="004B8D"/>
                  </a:solidFill>
                </a:endParaRPr>
              </a:p>
            </p:txBody>
          </p:sp>
          <p:sp>
            <p:nvSpPr>
              <p:cNvPr id="86" name="Oval 46"/>
              <p:cNvSpPr>
                <a:spLocks noChangeArrowheads="1"/>
              </p:cNvSpPr>
              <p:nvPr/>
            </p:nvSpPr>
            <p:spPr bwMode="auto">
              <a:xfrm>
                <a:off x="4933950" y="2667000"/>
                <a:ext cx="2641600" cy="14732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30000"/>
                  </a:spcBef>
                  <a:spcAft>
                    <a:spcPct val="0"/>
                  </a:spcAft>
                </a:pPr>
                <a:endParaRPr lang="sv-SE" sz="1200" dirty="0">
                  <a:solidFill>
                    <a:srgbClr val="004B8D"/>
                  </a:solidFill>
                </a:endParaRPr>
              </a:p>
            </p:txBody>
          </p:sp>
          <p:sp>
            <p:nvSpPr>
              <p:cNvPr id="87" name="Oval 50"/>
              <p:cNvSpPr>
                <a:spLocks noChangeArrowheads="1"/>
              </p:cNvSpPr>
              <p:nvPr/>
            </p:nvSpPr>
            <p:spPr bwMode="auto">
              <a:xfrm>
                <a:off x="5480050" y="3944937"/>
                <a:ext cx="939800" cy="56832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635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30000"/>
                  </a:spcBef>
                  <a:spcAft>
                    <a:spcPct val="0"/>
                  </a:spcAft>
                </a:pPr>
                <a:endParaRPr lang="sv-SE" sz="1200" dirty="0">
                  <a:solidFill>
                    <a:srgbClr val="004B8D"/>
                  </a:solidFill>
                </a:endParaRPr>
              </a:p>
            </p:txBody>
          </p:sp>
          <p:sp>
            <p:nvSpPr>
              <p:cNvPr id="88" name="Oval 28"/>
              <p:cNvSpPr>
                <a:spLocks noChangeArrowheads="1"/>
              </p:cNvSpPr>
              <p:nvPr/>
            </p:nvSpPr>
            <p:spPr bwMode="auto">
              <a:xfrm>
                <a:off x="3255963" y="4589463"/>
                <a:ext cx="1854200" cy="1131887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635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30000"/>
                  </a:spcBef>
                  <a:spcAft>
                    <a:spcPct val="0"/>
                  </a:spcAft>
                </a:pPr>
                <a:endParaRPr lang="sv-SE" sz="1200" dirty="0">
                  <a:solidFill>
                    <a:srgbClr val="004B8D"/>
                  </a:solidFill>
                </a:endParaRPr>
              </a:p>
            </p:txBody>
          </p:sp>
          <p:sp>
            <p:nvSpPr>
              <p:cNvPr id="89" name="Oval 40"/>
              <p:cNvSpPr>
                <a:spLocks noChangeArrowheads="1"/>
              </p:cNvSpPr>
              <p:nvPr/>
            </p:nvSpPr>
            <p:spPr bwMode="auto">
              <a:xfrm>
                <a:off x="4919670" y="4586293"/>
                <a:ext cx="252413" cy="161925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635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30000"/>
                  </a:spcBef>
                  <a:spcAft>
                    <a:spcPct val="0"/>
                  </a:spcAft>
                </a:pPr>
                <a:endParaRPr lang="sv-SE" sz="1200" dirty="0">
                  <a:solidFill>
                    <a:srgbClr val="004B8D"/>
                  </a:solidFill>
                </a:endParaRPr>
              </a:p>
            </p:txBody>
          </p:sp>
        </p:grpSp>
        <p:grpSp>
          <p:nvGrpSpPr>
            <p:cNvPr id="4" name="Group 89"/>
            <p:cNvGrpSpPr/>
            <p:nvPr/>
          </p:nvGrpSpPr>
          <p:grpSpPr>
            <a:xfrm>
              <a:off x="645936" y="1581150"/>
              <a:ext cx="7818033" cy="4474523"/>
              <a:chOff x="645936" y="1581150"/>
              <a:chExt cx="7818033" cy="4474523"/>
            </a:xfrm>
          </p:grpSpPr>
          <p:sp>
            <p:nvSpPr>
              <p:cNvPr id="12294" name="Text Box 6"/>
              <p:cNvSpPr txBox="1">
                <a:spLocks noChangeArrowheads="1"/>
              </p:cNvSpPr>
              <p:nvPr/>
            </p:nvSpPr>
            <p:spPr bwMode="auto">
              <a:xfrm rot="16200000">
                <a:off x="446971" y="1904031"/>
                <a:ext cx="637995" cy="24006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dirty="0">
                    <a:solidFill>
                      <a:srgbClr val="000000"/>
                    </a:solidFill>
                  </a:rPr>
                  <a:t>Private</a:t>
                </a:r>
              </a:p>
            </p:txBody>
          </p:sp>
          <p:sp>
            <p:nvSpPr>
              <p:cNvPr id="12295" name="Text Box 7"/>
              <p:cNvSpPr txBox="1">
                <a:spLocks noChangeArrowheads="1"/>
              </p:cNvSpPr>
              <p:nvPr/>
            </p:nvSpPr>
            <p:spPr bwMode="auto">
              <a:xfrm>
                <a:off x="1231899" y="5792788"/>
                <a:ext cx="1380587" cy="20774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500" dirty="0">
                    <a:solidFill>
                      <a:srgbClr val="000000"/>
                    </a:solidFill>
                  </a:rPr>
                  <a:t>Basic research</a:t>
                </a:r>
              </a:p>
            </p:txBody>
          </p:sp>
          <p:sp>
            <p:nvSpPr>
              <p:cNvPr id="12296" name="Text Box 8"/>
              <p:cNvSpPr txBox="1">
                <a:spLocks noChangeArrowheads="1"/>
              </p:cNvSpPr>
              <p:nvPr/>
            </p:nvSpPr>
            <p:spPr bwMode="auto">
              <a:xfrm>
                <a:off x="2874962" y="5792788"/>
                <a:ext cx="1568138" cy="20774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500" dirty="0">
                    <a:solidFill>
                      <a:srgbClr val="000000"/>
                    </a:solidFill>
                  </a:rPr>
                  <a:t>Applied research</a:t>
                </a:r>
              </a:p>
            </p:txBody>
          </p:sp>
          <p:sp>
            <p:nvSpPr>
              <p:cNvPr id="12297" name="Text Box 9"/>
              <p:cNvSpPr txBox="1">
                <a:spLocks noChangeArrowheads="1"/>
              </p:cNvSpPr>
              <p:nvPr/>
            </p:nvSpPr>
            <p:spPr bwMode="auto">
              <a:xfrm>
                <a:off x="4956174" y="5792788"/>
                <a:ext cx="1345855" cy="20774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500" dirty="0">
                    <a:solidFill>
                      <a:srgbClr val="000000"/>
                    </a:solidFill>
                  </a:rPr>
                  <a:t>Business R&amp;D</a:t>
                </a:r>
              </a:p>
            </p:txBody>
          </p:sp>
          <p:sp>
            <p:nvSpPr>
              <p:cNvPr id="12298" name="Text Box 10"/>
              <p:cNvSpPr txBox="1">
                <a:spLocks noChangeArrowheads="1"/>
              </p:cNvSpPr>
              <p:nvPr/>
            </p:nvSpPr>
            <p:spPr bwMode="auto">
              <a:xfrm>
                <a:off x="6362699" y="5432425"/>
                <a:ext cx="2101270" cy="623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500" dirty="0">
                    <a:solidFill>
                      <a:srgbClr val="000000"/>
                    </a:solidFill>
                  </a:rPr>
                  <a:t>Business development</a:t>
                </a:r>
                <a:br>
                  <a:rPr lang="en-GB" sz="1500" dirty="0">
                    <a:solidFill>
                      <a:srgbClr val="000000"/>
                    </a:solidFill>
                  </a:rPr>
                </a:br>
                <a:r>
                  <a:rPr lang="en-GB" sz="1500" dirty="0">
                    <a:solidFill>
                      <a:srgbClr val="000000"/>
                    </a:solidFill>
                  </a:rPr>
                  <a:t>Marketing</a:t>
                </a:r>
              </a:p>
              <a:p>
                <a:pPr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500" dirty="0">
                    <a:solidFill>
                      <a:srgbClr val="000000"/>
                    </a:solidFill>
                  </a:rPr>
                  <a:t>Internationalisation</a:t>
                </a:r>
              </a:p>
            </p:txBody>
          </p:sp>
          <p:sp>
            <p:nvSpPr>
              <p:cNvPr id="12299" name="Text Box 11"/>
              <p:cNvSpPr txBox="1">
                <a:spLocks noChangeArrowheads="1"/>
              </p:cNvSpPr>
              <p:nvPr/>
            </p:nvSpPr>
            <p:spPr bwMode="auto">
              <a:xfrm>
                <a:off x="4708152" y="1581150"/>
                <a:ext cx="1321543" cy="73866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dirty="0">
                    <a:solidFill>
                      <a:srgbClr val="000000"/>
                    </a:solidFill>
                  </a:rPr>
                  <a:t>R&amp;D</a:t>
                </a:r>
                <a:br>
                  <a:rPr lang="en-GB" sz="1600" dirty="0">
                    <a:solidFill>
                      <a:srgbClr val="000000"/>
                    </a:solidFill>
                  </a:rPr>
                </a:br>
                <a:r>
                  <a:rPr lang="en-GB" sz="1600" dirty="0">
                    <a:solidFill>
                      <a:srgbClr val="000000"/>
                    </a:solidFill>
                  </a:rPr>
                  <a:t>at companies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dirty="0">
                    <a:solidFill>
                      <a:srgbClr val="000000"/>
                    </a:solidFill>
                  </a:rPr>
                  <a:t>4,179*</a:t>
                </a:r>
                <a:endParaRPr lang="en-GB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40" name="Text Box 16"/>
              <p:cNvSpPr txBox="1">
                <a:spLocks noChangeArrowheads="1"/>
              </p:cNvSpPr>
              <p:nvPr/>
            </p:nvSpPr>
            <p:spPr bwMode="auto">
              <a:xfrm>
                <a:off x="7059127" y="2185988"/>
                <a:ext cx="1121835" cy="5816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400" dirty="0">
                    <a:solidFill>
                      <a:srgbClr val="000000"/>
                    </a:solidFill>
                  </a:rPr>
                  <a:t>Business</a:t>
                </a:r>
              </a:p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400" dirty="0">
                    <a:solidFill>
                      <a:srgbClr val="000000"/>
                    </a:solidFill>
                  </a:rPr>
                  <a:t>Angels</a:t>
                </a:r>
              </a:p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400" dirty="0">
                    <a:solidFill>
                      <a:srgbClr val="000000"/>
                    </a:solidFill>
                  </a:rPr>
                  <a:t>Approx. 380*</a:t>
                </a:r>
              </a:p>
            </p:txBody>
          </p:sp>
          <p:sp>
            <p:nvSpPr>
              <p:cNvPr id="12303" name="Text Box 17"/>
              <p:cNvSpPr txBox="1">
                <a:spLocks noChangeArrowheads="1"/>
              </p:cNvSpPr>
              <p:nvPr/>
            </p:nvSpPr>
            <p:spPr bwMode="auto">
              <a:xfrm rot="16200000">
                <a:off x="487848" y="5281437"/>
                <a:ext cx="556243" cy="24006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just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dirty="0">
                    <a:solidFill>
                      <a:srgbClr val="000000"/>
                    </a:solidFill>
                  </a:rPr>
                  <a:t>Public</a:t>
                </a:r>
              </a:p>
            </p:txBody>
          </p:sp>
          <p:sp>
            <p:nvSpPr>
              <p:cNvPr id="12338" name="Text Box 20"/>
              <p:cNvSpPr txBox="1">
                <a:spLocks noChangeArrowheads="1"/>
              </p:cNvSpPr>
              <p:nvPr/>
            </p:nvSpPr>
            <p:spPr bwMode="auto">
              <a:xfrm>
                <a:off x="7443184" y="3771900"/>
                <a:ext cx="753679" cy="3877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400" dirty="0">
                    <a:solidFill>
                      <a:srgbClr val="000000"/>
                    </a:solidFill>
                  </a:rPr>
                  <a:t>Finnvera</a:t>
                </a:r>
              </a:p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400" dirty="0">
                    <a:solidFill>
                      <a:srgbClr val="000000"/>
                    </a:solidFill>
                  </a:rPr>
                  <a:t>468 (44)</a:t>
                </a:r>
              </a:p>
            </p:txBody>
          </p:sp>
          <p:sp>
            <p:nvSpPr>
              <p:cNvPr id="12336" name="Text Box 23"/>
              <p:cNvSpPr txBox="1">
                <a:spLocks noChangeArrowheads="1"/>
              </p:cNvSpPr>
              <p:nvPr/>
            </p:nvSpPr>
            <p:spPr bwMode="auto">
              <a:xfrm>
                <a:off x="1714499" y="4981575"/>
                <a:ext cx="1295400" cy="77559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400" dirty="0">
                    <a:solidFill>
                      <a:srgbClr val="000000"/>
                    </a:solidFill>
                  </a:rPr>
                  <a:t>Universities and</a:t>
                </a:r>
                <a:br>
                  <a:rPr lang="en-GB" sz="1400" dirty="0">
                    <a:solidFill>
                      <a:srgbClr val="000000"/>
                    </a:solidFill>
                  </a:rPr>
                </a:br>
                <a:r>
                  <a:rPr lang="en-GB" sz="1400" dirty="0">
                    <a:solidFill>
                      <a:srgbClr val="000000"/>
                    </a:solidFill>
                  </a:rPr>
                  <a:t>polytechnics**</a:t>
                </a:r>
                <a:br>
                  <a:rPr lang="en-GB" sz="1400" dirty="0">
                    <a:solidFill>
                      <a:srgbClr val="000000"/>
                    </a:solidFill>
                  </a:rPr>
                </a:br>
                <a:r>
                  <a:rPr lang="en-GB" sz="1400" dirty="0">
                    <a:solidFill>
                      <a:srgbClr val="000000"/>
                    </a:solidFill>
                  </a:rPr>
                  <a:t>1,165 (482)</a:t>
                </a:r>
              </a:p>
            </p:txBody>
          </p:sp>
          <p:sp>
            <p:nvSpPr>
              <p:cNvPr id="12334" name="Text Box 26"/>
              <p:cNvSpPr txBox="1">
                <a:spLocks noChangeArrowheads="1"/>
              </p:cNvSpPr>
              <p:nvPr/>
            </p:nvSpPr>
            <p:spPr bwMode="auto">
              <a:xfrm>
                <a:off x="1437768" y="4206876"/>
                <a:ext cx="850928" cy="5816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400" dirty="0">
                    <a:solidFill>
                      <a:srgbClr val="000000"/>
                    </a:solidFill>
                  </a:rPr>
                  <a:t>Academy</a:t>
                </a:r>
              </a:p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400" dirty="0">
                    <a:solidFill>
                      <a:srgbClr val="000000"/>
                    </a:solidFill>
                  </a:rPr>
                  <a:t>of Finland</a:t>
                </a:r>
                <a:br>
                  <a:rPr lang="en-GB" sz="1400" dirty="0">
                    <a:solidFill>
                      <a:srgbClr val="000000"/>
                    </a:solidFill>
                  </a:rPr>
                </a:br>
                <a:r>
                  <a:rPr lang="en-GB" sz="1400" dirty="0">
                    <a:solidFill>
                      <a:srgbClr val="000000"/>
                    </a:solidFill>
                  </a:rPr>
                  <a:t>297 (297)</a:t>
                </a:r>
              </a:p>
            </p:txBody>
          </p:sp>
          <p:sp>
            <p:nvSpPr>
              <p:cNvPr id="12332" name="Text Box 29"/>
              <p:cNvSpPr txBox="1">
                <a:spLocks noChangeArrowheads="1"/>
              </p:cNvSpPr>
              <p:nvPr/>
            </p:nvSpPr>
            <p:spPr bwMode="auto">
              <a:xfrm>
                <a:off x="3439805" y="4806950"/>
                <a:ext cx="1486519" cy="77559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7620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400" dirty="0">
                    <a:solidFill>
                      <a:srgbClr val="000000"/>
                    </a:solidFill>
                  </a:rPr>
                  <a:t>Ministries,</a:t>
                </a:r>
                <a:r>
                  <a:rPr lang="en-GB" sz="1400">
                    <a:solidFill>
                      <a:srgbClr val="000000"/>
                    </a:solidFill>
                  </a:rPr>
                  <a:t/>
                </a:r>
                <a:br>
                  <a:rPr lang="en-GB" sz="1400">
                    <a:solidFill>
                      <a:srgbClr val="000000"/>
                    </a:solidFill>
                  </a:rPr>
                </a:br>
                <a:r>
                  <a:rPr lang="en-GB" sz="1400">
                    <a:solidFill>
                      <a:srgbClr val="000000"/>
                    </a:solidFill>
                  </a:rPr>
                  <a:t>ELY Centres,</a:t>
                </a:r>
                <a:br>
                  <a:rPr lang="en-GB" sz="1400">
                    <a:solidFill>
                      <a:srgbClr val="000000"/>
                    </a:solidFill>
                  </a:rPr>
                </a:br>
                <a:r>
                  <a:rPr lang="en-GB" sz="1400">
                    <a:solidFill>
                      <a:srgbClr val="000000"/>
                    </a:solidFill>
                  </a:rPr>
                  <a:t>sectoral research</a:t>
                </a:r>
                <a:br>
                  <a:rPr lang="en-GB" sz="1400">
                    <a:solidFill>
                      <a:srgbClr val="000000"/>
                    </a:solidFill>
                  </a:rPr>
                </a:br>
                <a:r>
                  <a:rPr lang="en-GB" sz="1400">
                    <a:solidFill>
                      <a:srgbClr val="000000"/>
                    </a:solidFill>
                  </a:rPr>
                  <a:t>413</a:t>
                </a:r>
                <a:r>
                  <a:rPr lang="en-GB" sz="1400" i="1">
                    <a:solidFill>
                      <a:srgbClr val="000000"/>
                    </a:solidFill>
                  </a:rPr>
                  <a:t> </a:t>
                </a:r>
                <a:r>
                  <a:rPr lang="en-GB" sz="1400" i="1" dirty="0">
                    <a:solidFill>
                      <a:srgbClr val="000000"/>
                    </a:solidFill>
                  </a:rPr>
                  <a:t>(</a:t>
                </a:r>
                <a:r>
                  <a:rPr lang="en-GB" sz="1400" dirty="0">
                    <a:solidFill>
                      <a:srgbClr val="000000"/>
                    </a:solidFill>
                  </a:rPr>
                  <a:t>402)*</a:t>
                </a:r>
              </a:p>
            </p:txBody>
          </p:sp>
          <p:sp>
            <p:nvSpPr>
              <p:cNvPr id="12330" name="Text Box 32"/>
              <p:cNvSpPr txBox="1">
                <a:spLocks noChangeArrowheads="1"/>
              </p:cNvSpPr>
              <p:nvPr/>
            </p:nvSpPr>
            <p:spPr bwMode="auto">
              <a:xfrm>
                <a:off x="4496755" y="4054475"/>
                <a:ext cx="828352" cy="3877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400" dirty="0">
                    <a:solidFill>
                      <a:srgbClr val="000000"/>
                    </a:solidFill>
                  </a:rPr>
                  <a:t>Tekes</a:t>
                </a:r>
              </a:p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400" dirty="0">
                    <a:solidFill>
                      <a:srgbClr val="000000"/>
                    </a:solidFill>
                  </a:rPr>
                  <a:t>526 (526)</a:t>
                </a:r>
              </a:p>
            </p:txBody>
          </p:sp>
          <p:sp>
            <p:nvSpPr>
              <p:cNvPr id="12328" name="Text Box 35"/>
              <p:cNvSpPr txBox="1">
                <a:spLocks noChangeArrowheads="1"/>
              </p:cNvSpPr>
              <p:nvPr/>
            </p:nvSpPr>
            <p:spPr bwMode="auto">
              <a:xfrm>
                <a:off x="3316307" y="3382963"/>
                <a:ext cx="720684" cy="3877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400" dirty="0">
                    <a:solidFill>
                      <a:srgbClr val="000000"/>
                    </a:solidFill>
                  </a:rPr>
                  <a:t>VTT</a:t>
                </a:r>
              </a:p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400" dirty="0">
                    <a:solidFill>
                      <a:srgbClr val="000000"/>
                    </a:solidFill>
                  </a:rPr>
                  <a:t>245 (74)</a:t>
                </a:r>
              </a:p>
            </p:txBody>
          </p:sp>
          <p:sp>
            <p:nvSpPr>
              <p:cNvPr id="12326" name="Text Box 38"/>
              <p:cNvSpPr txBox="1">
                <a:spLocks noChangeArrowheads="1"/>
              </p:cNvSpPr>
              <p:nvPr/>
            </p:nvSpPr>
            <p:spPr bwMode="auto">
              <a:xfrm>
                <a:off x="2390841" y="2881313"/>
                <a:ext cx="1107942" cy="3877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400" dirty="0">
                    <a:solidFill>
                      <a:srgbClr val="000000"/>
                    </a:solidFill>
                  </a:rPr>
                  <a:t>From abroad</a:t>
                </a:r>
              </a:p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400" dirty="0">
                    <a:solidFill>
                      <a:srgbClr val="000000"/>
                    </a:solidFill>
                  </a:rPr>
                  <a:t>407</a:t>
                </a:r>
                <a:r>
                  <a:rPr lang="en-GB" sz="1200" dirty="0">
                    <a:solidFill>
                      <a:srgbClr val="000000"/>
                    </a:solidFill>
                  </a:rPr>
                  <a:t>***</a:t>
                </a:r>
              </a:p>
            </p:txBody>
          </p:sp>
          <p:sp>
            <p:nvSpPr>
              <p:cNvPr id="12324" name="Text Box 41"/>
              <p:cNvSpPr txBox="1">
                <a:spLocks noChangeArrowheads="1"/>
              </p:cNvSpPr>
              <p:nvPr/>
            </p:nvSpPr>
            <p:spPr bwMode="auto">
              <a:xfrm>
                <a:off x="5313406" y="4768861"/>
                <a:ext cx="498400" cy="29546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fontAlgn="base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200" dirty="0">
                    <a:solidFill>
                      <a:srgbClr val="000000"/>
                    </a:solidFill>
                  </a:rPr>
                  <a:t>Innofin</a:t>
                </a:r>
                <a:br>
                  <a:rPr lang="en-GB" sz="1200" dirty="0">
                    <a:solidFill>
                      <a:srgbClr val="000000"/>
                    </a:solidFill>
                  </a:rPr>
                </a:br>
                <a:r>
                  <a:rPr lang="en-GB" sz="1200" dirty="0">
                    <a:solidFill>
                      <a:srgbClr val="000000"/>
                    </a:solidFill>
                  </a:rPr>
                  <a:t>7 (5)</a:t>
                </a:r>
              </a:p>
            </p:txBody>
          </p:sp>
          <p:sp>
            <p:nvSpPr>
              <p:cNvPr id="12322" name="Text Box 44"/>
              <p:cNvSpPr txBox="1">
                <a:spLocks noChangeArrowheads="1"/>
              </p:cNvSpPr>
              <p:nvPr/>
            </p:nvSpPr>
            <p:spPr bwMode="auto">
              <a:xfrm>
                <a:off x="6531647" y="4232275"/>
                <a:ext cx="613016" cy="3447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fontAlgn="base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400" dirty="0">
                    <a:solidFill>
                      <a:srgbClr val="000000"/>
                    </a:solidFill>
                  </a:rPr>
                  <a:t>Finpro</a:t>
                </a:r>
              </a:p>
              <a:p>
                <a:pPr algn="ctr" eaLnBrk="0" fontAlgn="base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400" dirty="0">
                    <a:solidFill>
                      <a:srgbClr val="000000"/>
                    </a:solidFill>
                  </a:rPr>
                  <a:t>35 (21)</a:t>
                </a:r>
              </a:p>
            </p:txBody>
          </p:sp>
          <p:sp>
            <p:nvSpPr>
              <p:cNvPr id="12320" name="Text Box 47"/>
              <p:cNvSpPr txBox="1">
                <a:spLocks noChangeArrowheads="1"/>
              </p:cNvSpPr>
              <p:nvPr/>
            </p:nvSpPr>
            <p:spPr bwMode="auto">
              <a:xfrm>
                <a:off x="4918075" y="2905125"/>
                <a:ext cx="2681290" cy="914096"/>
              </a:xfrm>
              <a:prstGeom prst="rect">
                <a:avLst/>
              </a:prstGeom>
              <a:noFill/>
              <a:ln w="6350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400" dirty="0">
                    <a:solidFill>
                      <a:srgbClr val="000000"/>
                    </a:solidFill>
                  </a:rPr>
                  <a:t>Venture capitalists:</a:t>
                </a:r>
              </a:p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400" dirty="0">
                    <a:solidFill>
                      <a:srgbClr val="000000"/>
                    </a:solidFill>
                  </a:rPr>
                  <a:t>Private 364 </a:t>
                </a:r>
              </a:p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400" dirty="0">
                    <a:solidFill>
                      <a:srgbClr val="000000"/>
                    </a:solidFill>
                  </a:rPr>
                  <a:t>Finnish Industry Investment: </a:t>
                </a:r>
                <a:br>
                  <a:rPr lang="en-GB" sz="1400" dirty="0">
                    <a:solidFill>
                      <a:srgbClr val="000000"/>
                    </a:solidFill>
                  </a:rPr>
                </a:br>
                <a:r>
                  <a:rPr lang="en-GB" sz="1200" dirty="0">
                    <a:solidFill>
                      <a:srgbClr val="000000"/>
                    </a:solidFill>
                  </a:rPr>
                  <a:t>direct 19, venture capital funds 131, </a:t>
                </a:r>
                <a:br>
                  <a:rPr lang="en-GB" sz="1200" dirty="0">
                    <a:solidFill>
                      <a:srgbClr val="000000"/>
                    </a:solidFill>
                  </a:rPr>
                </a:br>
                <a:r>
                  <a:rPr lang="en-GB" sz="1200" dirty="0">
                    <a:solidFill>
                      <a:srgbClr val="000000"/>
                    </a:solidFill>
                  </a:rPr>
                  <a:t>seed funding 7</a:t>
                </a:r>
              </a:p>
            </p:txBody>
          </p:sp>
          <p:sp>
            <p:nvSpPr>
              <p:cNvPr id="12318" name="Text Box 51"/>
              <p:cNvSpPr txBox="1">
                <a:spLocks noChangeArrowheads="1"/>
              </p:cNvSpPr>
              <p:nvPr/>
            </p:nvSpPr>
            <p:spPr bwMode="auto">
              <a:xfrm>
                <a:off x="5749448" y="4059237"/>
                <a:ext cx="399415" cy="3447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fontAlgn="base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400" dirty="0">
                    <a:solidFill>
                      <a:srgbClr val="000000"/>
                    </a:solidFill>
                  </a:rPr>
                  <a:t>Sitra</a:t>
                </a:r>
              </a:p>
              <a:p>
                <a:pPr algn="ctr" eaLnBrk="0" fontAlgn="base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400" dirty="0">
                    <a:solidFill>
                      <a:srgbClr val="000000"/>
                    </a:solidFill>
                  </a:rPr>
                  <a:t>35</a:t>
                </a:r>
                <a:endParaRPr lang="en-GB" sz="1400" i="1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229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40001"/>
            <a:ext cx="7848000" cy="460125"/>
          </a:xfrm>
        </p:spPr>
        <p:txBody>
          <a:bodyPr/>
          <a:lstStyle/>
          <a:p>
            <a:r>
              <a:rPr lang="en-GB" dirty="0" smtClean="0"/>
              <a:t>Resources in the innovation environment</a:t>
            </a:r>
          </a:p>
        </p:txBody>
      </p:sp>
      <p:sp>
        <p:nvSpPr>
          <p:cNvPr id="54" name="Date Placeholder 5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01-2010</a:t>
            </a:r>
            <a:endParaRPr lang="en-GB" dirty="0"/>
          </a:p>
        </p:txBody>
      </p:sp>
      <p:sp>
        <p:nvSpPr>
          <p:cNvPr id="55" name="Footer Placeholder 5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DM 36100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Public sector activities of R&amp;D in Finland</a:t>
            </a:r>
          </a:p>
        </p:txBody>
      </p:sp>
      <p:sp>
        <p:nvSpPr>
          <p:cNvPr id="87" name="Date Placeholder 8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10-2010</a:t>
            </a:r>
            <a:endParaRPr lang="en-GB" dirty="0"/>
          </a:p>
        </p:txBody>
      </p:sp>
      <p:sp>
        <p:nvSpPr>
          <p:cNvPr id="88" name="Footer Placeholder 8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DM 36100</a:t>
            </a:r>
            <a:endParaRPr lang="en-GB" dirty="0"/>
          </a:p>
        </p:txBody>
      </p:sp>
      <p:grpSp>
        <p:nvGrpSpPr>
          <p:cNvPr id="2" name="Group 73"/>
          <p:cNvGrpSpPr/>
          <p:nvPr/>
        </p:nvGrpSpPr>
        <p:grpSpPr>
          <a:xfrm>
            <a:off x="458666" y="1339850"/>
            <a:ext cx="6664569" cy="4727576"/>
            <a:chOff x="458666" y="1339850"/>
            <a:chExt cx="6664569" cy="4727576"/>
          </a:xfrm>
        </p:grpSpPr>
        <p:grpSp>
          <p:nvGrpSpPr>
            <p:cNvPr id="3" name="Group 71"/>
            <p:cNvGrpSpPr/>
            <p:nvPr/>
          </p:nvGrpSpPr>
          <p:grpSpPr>
            <a:xfrm>
              <a:off x="5172808" y="3000374"/>
              <a:ext cx="194897" cy="2832100"/>
              <a:chOff x="5172808" y="3000374"/>
              <a:chExt cx="194897" cy="2832100"/>
            </a:xfrm>
          </p:grpSpPr>
          <p:sp>
            <p:nvSpPr>
              <p:cNvPr id="14385" name="Line 10"/>
              <p:cNvSpPr>
                <a:spLocks noChangeShapeType="1"/>
              </p:cNvSpPr>
              <p:nvPr/>
            </p:nvSpPr>
            <p:spPr bwMode="auto">
              <a:xfrm>
                <a:off x="5172808" y="3936207"/>
                <a:ext cx="191988" cy="0"/>
              </a:xfrm>
              <a:prstGeom prst="line">
                <a:avLst/>
              </a:prstGeom>
              <a:noFill/>
              <a:ln w="222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lIns="144000" rIns="144000" anchorCtr="1">
                <a:spAutoFit/>
              </a:bodyPr>
              <a:lstStyle/>
              <a:p>
                <a:endParaRPr lang="en-GB" dirty="0">
                  <a:solidFill>
                    <a:srgbClr val="004B8D"/>
                  </a:solidFill>
                </a:endParaRPr>
              </a:p>
            </p:txBody>
          </p:sp>
          <p:sp>
            <p:nvSpPr>
              <p:cNvPr id="14386" name="Line 11"/>
              <p:cNvSpPr>
                <a:spLocks noChangeShapeType="1"/>
              </p:cNvSpPr>
              <p:nvPr/>
            </p:nvSpPr>
            <p:spPr bwMode="auto">
              <a:xfrm>
                <a:off x="5175717" y="4807745"/>
                <a:ext cx="191988" cy="0"/>
              </a:xfrm>
              <a:prstGeom prst="line">
                <a:avLst/>
              </a:prstGeom>
              <a:noFill/>
              <a:ln w="222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lIns="144000" rIns="144000" anchorCtr="1">
                <a:spAutoFit/>
              </a:bodyPr>
              <a:lstStyle/>
              <a:p>
                <a:endParaRPr lang="en-GB" dirty="0">
                  <a:solidFill>
                    <a:srgbClr val="004B8D"/>
                  </a:solidFill>
                </a:endParaRPr>
              </a:p>
            </p:txBody>
          </p:sp>
          <p:sp>
            <p:nvSpPr>
              <p:cNvPr id="14387" name="Line 12"/>
              <p:cNvSpPr>
                <a:spLocks noChangeShapeType="1"/>
              </p:cNvSpPr>
              <p:nvPr/>
            </p:nvSpPr>
            <p:spPr bwMode="auto">
              <a:xfrm>
                <a:off x="5175717" y="3000374"/>
                <a:ext cx="191988" cy="0"/>
              </a:xfrm>
              <a:prstGeom prst="line">
                <a:avLst/>
              </a:prstGeom>
              <a:noFill/>
              <a:ln w="222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lIns="144000" rIns="144000" anchorCtr="1">
                <a:spAutoFit/>
              </a:bodyPr>
              <a:lstStyle/>
              <a:p>
                <a:endParaRPr lang="en-GB" dirty="0">
                  <a:solidFill>
                    <a:srgbClr val="004B8D"/>
                  </a:solidFill>
                </a:endParaRPr>
              </a:p>
            </p:txBody>
          </p:sp>
          <p:sp>
            <p:nvSpPr>
              <p:cNvPr id="14388" name="Line 13"/>
              <p:cNvSpPr>
                <a:spLocks noChangeShapeType="1"/>
              </p:cNvSpPr>
              <p:nvPr/>
            </p:nvSpPr>
            <p:spPr bwMode="auto">
              <a:xfrm>
                <a:off x="5367705" y="3000374"/>
                <a:ext cx="0" cy="2832100"/>
              </a:xfrm>
              <a:prstGeom prst="line">
                <a:avLst/>
              </a:prstGeom>
              <a:noFill/>
              <a:ln w="222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lIns="144000" rIns="144000" anchorCtr="1">
                <a:spAutoFit/>
              </a:bodyPr>
              <a:lstStyle/>
              <a:p>
                <a:endParaRPr lang="en-GB" dirty="0">
                  <a:solidFill>
                    <a:srgbClr val="004B8D"/>
                  </a:solidFill>
                </a:endParaRPr>
              </a:p>
            </p:txBody>
          </p:sp>
        </p:grpSp>
        <p:sp>
          <p:nvSpPr>
            <p:cNvPr id="14343" name="Line 17"/>
            <p:cNvSpPr>
              <a:spLocks noChangeShapeType="1"/>
            </p:cNvSpPr>
            <p:nvPr/>
          </p:nvSpPr>
          <p:spPr bwMode="auto">
            <a:xfrm>
              <a:off x="1632439" y="2219325"/>
              <a:ext cx="492369" cy="0"/>
            </a:xfrm>
            <a:prstGeom prst="line">
              <a:avLst/>
            </a:prstGeom>
            <a:noFill/>
            <a:ln w="38100" cap="rnd">
              <a:solidFill>
                <a:srgbClr val="003366"/>
              </a:solidFill>
              <a:prstDash val="sysDot"/>
              <a:round/>
              <a:headEnd/>
              <a:tailEnd/>
            </a:ln>
          </p:spPr>
          <p:txBody>
            <a:bodyPr lIns="144000" rIns="144000" anchorCtr="1">
              <a:spAutoFit/>
            </a:bodyPr>
            <a:lstStyle/>
            <a:p>
              <a:endParaRPr lang="en-GB" dirty="0">
                <a:solidFill>
                  <a:srgbClr val="004B8D"/>
                </a:solidFill>
              </a:endParaRPr>
            </a:p>
          </p:txBody>
        </p:sp>
        <p:grpSp>
          <p:nvGrpSpPr>
            <p:cNvPr id="4" name="Group 79"/>
            <p:cNvGrpSpPr/>
            <p:nvPr/>
          </p:nvGrpSpPr>
          <p:grpSpPr>
            <a:xfrm>
              <a:off x="458666" y="1339850"/>
              <a:ext cx="6664569" cy="434975"/>
              <a:chOff x="496888" y="1101725"/>
              <a:chExt cx="7219950" cy="434975"/>
            </a:xfrm>
          </p:grpSpPr>
          <p:sp>
            <p:nvSpPr>
              <p:cNvPr id="14373" name="Text Box 34"/>
              <p:cNvSpPr txBox="1">
                <a:spLocks noChangeArrowheads="1"/>
              </p:cNvSpPr>
              <p:nvPr/>
            </p:nvSpPr>
            <p:spPr bwMode="auto">
              <a:xfrm>
                <a:off x="496888" y="1101725"/>
                <a:ext cx="7219950" cy="434975"/>
              </a:xfrm>
              <a:prstGeom prst="rect">
                <a:avLst/>
              </a:prstGeom>
              <a:gradFill>
                <a:gsLst>
                  <a:gs pos="0">
                    <a:srgbClr val="FFFFFF"/>
                  </a:gs>
                  <a:gs pos="100000">
                    <a:srgbClr val="AFD7FF"/>
                  </a:gs>
                </a:gsLst>
                <a:path path="circle">
                  <a:fillToRect l="50000" t="50000" r="50000" b="50000"/>
                </a:path>
              </a:gradFill>
              <a:ln w="12700">
                <a:noFill/>
                <a:miter lim="800000"/>
                <a:headEnd/>
                <a:tailEnd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GB" dirty="0">
                  <a:solidFill>
                    <a:srgbClr val="004B8D"/>
                  </a:solidFill>
                </a:endParaRPr>
              </a:p>
            </p:txBody>
          </p:sp>
          <p:sp>
            <p:nvSpPr>
              <p:cNvPr id="14374" name="Text Box 35"/>
              <p:cNvSpPr txBox="1">
                <a:spLocks noChangeArrowheads="1"/>
              </p:cNvSpPr>
              <p:nvPr/>
            </p:nvSpPr>
            <p:spPr bwMode="auto">
              <a:xfrm>
                <a:off x="4182388" y="1180713"/>
                <a:ext cx="1579113" cy="27699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dirty="0">
                    <a:solidFill>
                      <a:srgbClr val="000000"/>
                    </a:solidFill>
                  </a:rPr>
                  <a:t>PARLIAMENT</a:t>
                </a:r>
              </a:p>
            </p:txBody>
          </p:sp>
        </p:grpSp>
        <p:grpSp>
          <p:nvGrpSpPr>
            <p:cNvPr id="5" name="Group 70"/>
            <p:cNvGrpSpPr/>
            <p:nvPr/>
          </p:nvGrpSpPr>
          <p:grpSpPr>
            <a:xfrm>
              <a:off x="3336682" y="3000374"/>
              <a:ext cx="197825" cy="1825625"/>
              <a:chOff x="3336682" y="3000374"/>
              <a:chExt cx="197825" cy="1825625"/>
            </a:xfrm>
          </p:grpSpPr>
          <p:sp>
            <p:nvSpPr>
              <p:cNvPr id="14389" name="Line 5"/>
              <p:cNvSpPr>
                <a:spLocks noChangeShapeType="1"/>
              </p:cNvSpPr>
              <p:nvPr/>
            </p:nvSpPr>
            <p:spPr bwMode="auto">
              <a:xfrm>
                <a:off x="3336682" y="3936207"/>
                <a:ext cx="193430" cy="0"/>
              </a:xfrm>
              <a:prstGeom prst="line">
                <a:avLst/>
              </a:prstGeom>
              <a:noFill/>
              <a:ln w="222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lIns="144000" rIns="144000" anchorCtr="1">
                <a:spAutoFit/>
              </a:bodyPr>
              <a:lstStyle/>
              <a:p>
                <a:endParaRPr lang="en-GB" dirty="0">
                  <a:solidFill>
                    <a:srgbClr val="004B8D"/>
                  </a:solidFill>
                </a:endParaRPr>
              </a:p>
            </p:txBody>
          </p:sp>
          <p:sp>
            <p:nvSpPr>
              <p:cNvPr id="14390" name="Line 6"/>
              <p:cNvSpPr>
                <a:spLocks noChangeShapeType="1"/>
              </p:cNvSpPr>
              <p:nvPr/>
            </p:nvSpPr>
            <p:spPr bwMode="auto">
              <a:xfrm>
                <a:off x="3339613" y="4822825"/>
                <a:ext cx="193430" cy="0"/>
              </a:xfrm>
              <a:prstGeom prst="line">
                <a:avLst/>
              </a:prstGeom>
              <a:noFill/>
              <a:ln w="222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lIns="144000" rIns="144000" anchorCtr="1">
                <a:spAutoFit/>
              </a:bodyPr>
              <a:lstStyle/>
              <a:p>
                <a:endParaRPr lang="en-GB" dirty="0">
                  <a:solidFill>
                    <a:srgbClr val="004B8D"/>
                  </a:solidFill>
                </a:endParaRPr>
              </a:p>
            </p:txBody>
          </p:sp>
          <p:sp>
            <p:nvSpPr>
              <p:cNvPr id="14391" name="Line 7"/>
              <p:cNvSpPr>
                <a:spLocks noChangeShapeType="1"/>
              </p:cNvSpPr>
              <p:nvPr/>
            </p:nvSpPr>
            <p:spPr bwMode="auto">
              <a:xfrm>
                <a:off x="3341077" y="3000374"/>
                <a:ext cx="193430" cy="0"/>
              </a:xfrm>
              <a:prstGeom prst="line">
                <a:avLst/>
              </a:prstGeom>
              <a:noFill/>
              <a:ln w="222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lIns="144000" rIns="144000" anchorCtr="1">
                <a:spAutoFit/>
              </a:bodyPr>
              <a:lstStyle/>
              <a:p>
                <a:endParaRPr lang="en-GB" dirty="0">
                  <a:solidFill>
                    <a:srgbClr val="004B8D"/>
                  </a:solidFill>
                </a:endParaRPr>
              </a:p>
            </p:txBody>
          </p:sp>
          <p:sp>
            <p:nvSpPr>
              <p:cNvPr id="14392" name="Line 8"/>
              <p:cNvSpPr>
                <a:spLocks noChangeShapeType="1"/>
              </p:cNvSpPr>
              <p:nvPr/>
            </p:nvSpPr>
            <p:spPr bwMode="auto">
              <a:xfrm flipH="1">
                <a:off x="3533042" y="3000374"/>
                <a:ext cx="1465" cy="1825625"/>
              </a:xfrm>
              <a:prstGeom prst="line">
                <a:avLst/>
              </a:prstGeom>
              <a:noFill/>
              <a:ln w="222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square" lIns="144000" rIns="144000" anchorCtr="1">
                <a:spAutoFit/>
              </a:bodyPr>
              <a:lstStyle/>
              <a:p>
                <a:endParaRPr lang="en-GB" dirty="0">
                  <a:solidFill>
                    <a:srgbClr val="004B8D"/>
                  </a:solidFill>
                </a:endParaRPr>
              </a:p>
            </p:txBody>
          </p:sp>
        </p:grpSp>
        <p:sp>
          <p:nvSpPr>
            <p:cNvPr id="14345" name="Line 19"/>
            <p:cNvSpPr>
              <a:spLocks noChangeShapeType="1"/>
            </p:cNvSpPr>
            <p:nvPr/>
          </p:nvSpPr>
          <p:spPr bwMode="auto">
            <a:xfrm>
              <a:off x="2760785" y="2381250"/>
              <a:ext cx="0" cy="374650"/>
            </a:xfrm>
            <a:prstGeom prst="line">
              <a:avLst/>
            </a:prstGeom>
            <a:noFill/>
            <a:ln w="22225">
              <a:solidFill>
                <a:schemeClr val="bg2"/>
              </a:solidFill>
              <a:round/>
              <a:headEnd/>
              <a:tailEnd/>
            </a:ln>
          </p:spPr>
          <p:txBody>
            <a:bodyPr lIns="144000" rIns="144000" anchorCtr="1">
              <a:spAutoFit/>
            </a:bodyPr>
            <a:lstStyle/>
            <a:p>
              <a:endParaRPr lang="en-GB" dirty="0">
                <a:solidFill>
                  <a:srgbClr val="004B8D"/>
                </a:solidFill>
              </a:endParaRPr>
            </a:p>
          </p:txBody>
        </p:sp>
        <p:grpSp>
          <p:nvGrpSpPr>
            <p:cNvPr id="6" name="Group 60"/>
            <p:cNvGrpSpPr/>
            <p:nvPr/>
          </p:nvGrpSpPr>
          <p:grpSpPr>
            <a:xfrm>
              <a:off x="2086708" y="3571876"/>
              <a:ext cx="1348154" cy="728662"/>
              <a:chOff x="2260600" y="3414714"/>
              <a:chExt cx="1460500" cy="728662"/>
            </a:xfrm>
          </p:grpSpPr>
          <p:sp>
            <p:nvSpPr>
              <p:cNvPr id="14381" name="Rectangle 22"/>
              <p:cNvSpPr>
                <a:spLocks noChangeArrowheads="1"/>
              </p:cNvSpPr>
              <p:nvPr/>
            </p:nvSpPr>
            <p:spPr bwMode="auto">
              <a:xfrm>
                <a:off x="2260600" y="3414714"/>
                <a:ext cx="1460500" cy="728662"/>
              </a:xfrm>
              <a:prstGeom prst="rect">
                <a:avLst/>
              </a:prstGeom>
              <a:gradFill>
                <a:gsLst>
                  <a:gs pos="0">
                    <a:srgbClr val="FFFFFF"/>
                  </a:gs>
                  <a:gs pos="100000">
                    <a:srgbClr val="AFD7FF"/>
                  </a:gs>
                </a:gsLst>
                <a:path path="circle">
                  <a:fillToRect l="50000" t="50000" r="50000" b="50000"/>
                </a:path>
              </a:gradFill>
              <a:ln w="12700">
                <a:noFill/>
                <a:miter lim="800000"/>
                <a:headEnd/>
                <a:tailEnd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GB" dirty="0">
                  <a:solidFill>
                    <a:srgbClr val="004B8D"/>
                  </a:solidFill>
                </a:endParaRPr>
              </a:p>
            </p:txBody>
          </p:sp>
          <p:sp>
            <p:nvSpPr>
              <p:cNvPr id="14382" name="Text Box 23"/>
              <p:cNvSpPr txBox="1">
                <a:spLocks noChangeArrowheads="1"/>
              </p:cNvSpPr>
              <p:nvPr/>
            </p:nvSpPr>
            <p:spPr bwMode="auto">
              <a:xfrm>
                <a:off x="2403884" y="3573860"/>
                <a:ext cx="1173932" cy="41036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ctr" eaLnBrk="0" hangingPunct="0">
                  <a:lnSpc>
                    <a:spcPts val="1600"/>
                  </a:lnSpc>
                  <a:spcBef>
                    <a:spcPct val="0"/>
                  </a:spcBef>
                </a:pPr>
                <a:r>
                  <a:rPr lang="en-GB" sz="1600" dirty="0">
                    <a:solidFill>
                      <a:srgbClr val="000000"/>
                    </a:solidFill>
                  </a:rPr>
                  <a:t>Academy of</a:t>
                </a:r>
                <a:br>
                  <a:rPr lang="en-GB" sz="1600" dirty="0">
                    <a:solidFill>
                      <a:srgbClr val="000000"/>
                    </a:solidFill>
                  </a:rPr>
                </a:br>
                <a:r>
                  <a:rPr lang="en-GB" sz="1600" dirty="0">
                    <a:solidFill>
                      <a:srgbClr val="000000"/>
                    </a:solidFill>
                  </a:rPr>
                  <a:t>Finland</a:t>
                </a:r>
              </a:p>
            </p:txBody>
          </p:sp>
        </p:grpSp>
        <p:grpSp>
          <p:nvGrpSpPr>
            <p:cNvPr id="7" name="Group 61"/>
            <p:cNvGrpSpPr/>
            <p:nvPr/>
          </p:nvGrpSpPr>
          <p:grpSpPr>
            <a:xfrm>
              <a:off x="2086708" y="4443414"/>
              <a:ext cx="1348154" cy="728662"/>
              <a:chOff x="2260600" y="4405314"/>
              <a:chExt cx="1460500" cy="728662"/>
            </a:xfrm>
          </p:grpSpPr>
          <p:sp>
            <p:nvSpPr>
              <p:cNvPr id="14379" name="Rectangle 25"/>
              <p:cNvSpPr>
                <a:spLocks noChangeArrowheads="1"/>
              </p:cNvSpPr>
              <p:nvPr/>
            </p:nvSpPr>
            <p:spPr bwMode="auto">
              <a:xfrm>
                <a:off x="2260600" y="4405314"/>
                <a:ext cx="1460500" cy="728662"/>
              </a:xfrm>
              <a:prstGeom prst="rect">
                <a:avLst/>
              </a:prstGeom>
              <a:gradFill>
                <a:gsLst>
                  <a:gs pos="0">
                    <a:srgbClr val="FFFFFF"/>
                  </a:gs>
                  <a:gs pos="100000">
                    <a:srgbClr val="AFD7FF"/>
                  </a:gs>
                </a:gsLst>
                <a:path path="circle">
                  <a:fillToRect l="50000" t="50000" r="50000" b="50000"/>
                </a:path>
              </a:gradFill>
              <a:ln w="12700">
                <a:noFill/>
                <a:miter lim="800000"/>
                <a:headEnd/>
                <a:tailEnd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GB" dirty="0">
                  <a:solidFill>
                    <a:srgbClr val="004B8D"/>
                  </a:solidFill>
                </a:endParaRPr>
              </a:p>
            </p:txBody>
          </p:sp>
          <p:sp>
            <p:nvSpPr>
              <p:cNvPr id="14380" name="Text Box 26"/>
              <p:cNvSpPr txBox="1">
                <a:spLocks noChangeArrowheads="1"/>
              </p:cNvSpPr>
              <p:nvPr/>
            </p:nvSpPr>
            <p:spPr bwMode="auto">
              <a:xfrm>
                <a:off x="2417778" y="4658846"/>
                <a:ext cx="1146147" cy="22159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GB" sz="1600" dirty="0">
                    <a:solidFill>
                      <a:srgbClr val="000000"/>
                    </a:solidFill>
                  </a:rPr>
                  <a:t>Universities</a:t>
                </a:r>
              </a:p>
            </p:txBody>
          </p:sp>
        </p:grpSp>
        <p:sp>
          <p:nvSpPr>
            <p:cNvPr id="14346" name="Line 20"/>
            <p:cNvSpPr>
              <a:spLocks noChangeShapeType="1"/>
            </p:cNvSpPr>
            <p:nvPr/>
          </p:nvSpPr>
          <p:spPr bwMode="auto">
            <a:xfrm>
              <a:off x="4602774" y="1771650"/>
              <a:ext cx="0" cy="898525"/>
            </a:xfrm>
            <a:prstGeom prst="line">
              <a:avLst/>
            </a:prstGeom>
            <a:noFill/>
            <a:ln w="22225">
              <a:solidFill>
                <a:schemeClr val="bg2"/>
              </a:solidFill>
              <a:round/>
              <a:headEnd/>
              <a:tailEnd/>
            </a:ln>
          </p:spPr>
          <p:txBody>
            <a:bodyPr lIns="144000" rIns="144000" anchorCtr="1">
              <a:spAutoFit/>
            </a:bodyPr>
            <a:lstStyle/>
            <a:p>
              <a:endParaRPr lang="en-GB" dirty="0">
                <a:solidFill>
                  <a:srgbClr val="004B8D"/>
                </a:solidFill>
              </a:endParaRPr>
            </a:p>
          </p:txBody>
        </p:sp>
        <p:grpSp>
          <p:nvGrpSpPr>
            <p:cNvPr id="8" name="Group 58"/>
            <p:cNvGrpSpPr/>
            <p:nvPr/>
          </p:nvGrpSpPr>
          <p:grpSpPr>
            <a:xfrm>
              <a:off x="3928697" y="2624138"/>
              <a:ext cx="1348154" cy="804862"/>
              <a:chOff x="4256088" y="2443866"/>
              <a:chExt cx="1460500" cy="804862"/>
            </a:xfrm>
          </p:grpSpPr>
          <p:sp>
            <p:nvSpPr>
              <p:cNvPr id="14377" name="Rectangle 28"/>
              <p:cNvSpPr>
                <a:spLocks noChangeArrowheads="1"/>
              </p:cNvSpPr>
              <p:nvPr/>
            </p:nvSpPr>
            <p:spPr bwMode="auto">
              <a:xfrm>
                <a:off x="4256088" y="2443866"/>
                <a:ext cx="1460500" cy="804862"/>
              </a:xfrm>
              <a:prstGeom prst="rect">
                <a:avLst/>
              </a:prstGeom>
              <a:gradFill>
                <a:gsLst>
                  <a:gs pos="0">
                    <a:srgbClr val="FFFFFF"/>
                  </a:gs>
                  <a:gs pos="100000">
                    <a:srgbClr val="AFD7FF"/>
                  </a:gs>
                </a:gsLst>
                <a:path path="circle">
                  <a:fillToRect l="50000" t="50000" r="50000" b="50000"/>
                </a:path>
              </a:gradFill>
              <a:ln w="12700">
                <a:noFill/>
                <a:miter lim="800000"/>
                <a:headEnd/>
                <a:tailEnd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GB" dirty="0">
                  <a:solidFill>
                    <a:srgbClr val="004B8D"/>
                  </a:solidFill>
                </a:endParaRPr>
              </a:p>
            </p:txBody>
          </p:sp>
          <p:sp>
            <p:nvSpPr>
              <p:cNvPr id="14378" name="Text Box 29"/>
              <p:cNvSpPr txBox="1">
                <a:spLocks noChangeArrowheads="1"/>
              </p:cNvSpPr>
              <p:nvPr/>
            </p:nvSpPr>
            <p:spPr bwMode="auto">
              <a:xfrm>
                <a:off x="4286250" y="2487225"/>
                <a:ext cx="1352550" cy="71814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>
                <a:spAutoFit/>
              </a:bodyPr>
              <a:lstStyle/>
              <a:p>
                <a:pPr algn="ctr" eaLnBrk="0" hangingPunct="0">
                  <a:lnSpc>
                    <a:spcPts val="1400"/>
                  </a:lnSpc>
                  <a:spcBef>
                    <a:spcPct val="0"/>
                  </a:spcBef>
                </a:pPr>
                <a:r>
                  <a:rPr lang="en-GB" sz="1400">
                    <a:solidFill>
                      <a:srgbClr val="000000"/>
                    </a:solidFill>
                  </a:rPr>
                  <a:t>Ministry of</a:t>
                </a:r>
                <a:br>
                  <a:rPr lang="en-GB" sz="1400">
                    <a:solidFill>
                      <a:srgbClr val="000000"/>
                    </a:solidFill>
                  </a:rPr>
                </a:br>
                <a:r>
                  <a:rPr lang="en-GB" sz="1400">
                    <a:solidFill>
                      <a:srgbClr val="000000"/>
                    </a:solidFill>
                  </a:rPr>
                  <a:t>Employment</a:t>
                </a:r>
                <a:br>
                  <a:rPr lang="en-GB" sz="1400">
                    <a:solidFill>
                      <a:srgbClr val="000000"/>
                    </a:solidFill>
                  </a:rPr>
                </a:br>
                <a:r>
                  <a:rPr lang="en-GB" sz="1400">
                    <a:solidFill>
                      <a:srgbClr val="000000"/>
                    </a:solidFill>
                  </a:rPr>
                  <a:t>and the</a:t>
                </a:r>
                <a:br>
                  <a:rPr lang="en-GB" sz="1400">
                    <a:solidFill>
                      <a:srgbClr val="000000"/>
                    </a:solidFill>
                  </a:rPr>
                </a:br>
                <a:r>
                  <a:rPr lang="en-GB" sz="1400">
                    <a:solidFill>
                      <a:srgbClr val="000000"/>
                    </a:solidFill>
                  </a:rPr>
                  <a:t>Economy</a:t>
                </a:r>
                <a:endParaRPr lang="en-GB" sz="14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" name="Group 63"/>
            <p:cNvGrpSpPr/>
            <p:nvPr/>
          </p:nvGrpSpPr>
          <p:grpSpPr>
            <a:xfrm>
              <a:off x="3928697" y="4443414"/>
              <a:ext cx="1348154" cy="728662"/>
              <a:chOff x="4256088" y="4405314"/>
              <a:chExt cx="1460500" cy="728662"/>
            </a:xfrm>
          </p:grpSpPr>
          <p:sp>
            <p:nvSpPr>
              <p:cNvPr id="14367" name="Rectangle 43"/>
              <p:cNvSpPr>
                <a:spLocks noChangeArrowheads="1"/>
              </p:cNvSpPr>
              <p:nvPr/>
            </p:nvSpPr>
            <p:spPr bwMode="auto">
              <a:xfrm>
                <a:off x="4256088" y="4405314"/>
                <a:ext cx="1460500" cy="728662"/>
              </a:xfrm>
              <a:prstGeom prst="rect">
                <a:avLst/>
              </a:prstGeom>
              <a:gradFill>
                <a:gsLst>
                  <a:gs pos="0">
                    <a:srgbClr val="FFFFFF"/>
                  </a:gs>
                  <a:gs pos="100000">
                    <a:srgbClr val="AFD7FF"/>
                  </a:gs>
                </a:gsLst>
                <a:path path="circle">
                  <a:fillToRect l="50000" t="50000" r="50000" b="50000"/>
                </a:path>
              </a:gradFill>
              <a:ln w="12700">
                <a:noFill/>
                <a:miter lim="800000"/>
                <a:headEnd/>
                <a:tailEnd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GB" dirty="0">
                  <a:solidFill>
                    <a:srgbClr val="004B8D"/>
                  </a:solidFill>
                </a:endParaRPr>
              </a:p>
            </p:txBody>
          </p:sp>
          <p:sp>
            <p:nvSpPr>
              <p:cNvPr id="14368" name="Text Box 44"/>
              <p:cNvSpPr txBox="1">
                <a:spLocks noChangeArrowheads="1"/>
              </p:cNvSpPr>
              <p:nvPr/>
            </p:nvSpPr>
            <p:spPr bwMode="auto">
              <a:xfrm>
                <a:off x="4777079" y="4658846"/>
                <a:ext cx="418518" cy="22159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GB" sz="1600" dirty="0">
                    <a:solidFill>
                      <a:srgbClr val="000000"/>
                    </a:solidFill>
                  </a:rPr>
                  <a:t>VTT</a:t>
                </a:r>
              </a:p>
            </p:txBody>
          </p:sp>
        </p:grpSp>
        <p:grpSp>
          <p:nvGrpSpPr>
            <p:cNvPr id="10" name="Group 62"/>
            <p:cNvGrpSpPr/>
            <p:nvPr/>
          </p:nvGrpSpPr>
          <p:grpSpPr>
            <a:xfrm>
              <a:off x="3928697" y="3571876"/>
              <a:ext cx="1348154" cy="728662"/>
              <a:chOff x="4256088" y="3414714"/>
              <a:chExt cx="1460500" cy="728662"/>
            </a:xfrm>
          </p:grpSpPr>
          <p:sp>
            <p:nvSpPr>
              <p:cNvPr id="14365" name="Rectangle 46"/>
              <p:cNvSpPr>
                <a:spLocks noChangeArrowheads="1"/>
              </p:cNvSpPr>
              <p:nvPr/>
            </p:nvSpPr>
            <p:spPr bwMode="auto">
              <a:xfrm>
                <a:off x="4256088" y="3414714"/>
                <a:ext cx="1460500" cy="728662"/>
              </a:xfrm>
              <a:prstGeom prst="rect">
                <a:avLst/>
              </a:prstGeom>
              <a:gradFill rotWithShape="0">
                <a:gsLst>
                  <a:gs pos="0">
                    <a:srgbClr val="D3E9FF"/>
                  </a:gs>
                  <a:gs pos="100000">
                    <a:srgbClr val="AFD7FF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noFill/>
                <a:miter lim="800000"/>
                <a:headEnd/>
                <a:tailEnd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wrap="none" anchor="ctr"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6" name="Text Box 47"/>
              <p:cNvSpPr txBox="1">
                <a:spLocks noChangeArrowheads="1"/>
              </p:cNvSpPr>
              <p:nvPr/>
            </p:nvSpPr>
            <p:spPr bwMode="auto">
              <a:xfrm>
                <a:off x="4659825" y="3654396"/>
                <a:ext cx="653027" cy="24929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GB" dirty="0">
                    <a:solidFill>
                      <a:srgbClr val="000000"/>
                    </a:solidFill>
                  </a:rPr>
                  <a:t>Tekes</a:t>
                </a:r>
              </a:p>
            </p:txBody>
          </p:sp>
        </p:grpSp>
        <p:grpSp>
          <p:nvGrpSpPr>
            <p:cNvPr id="11" name="Group 81"/>
            <p:cNvGrpSpPr/>
            <p:nvPr/>
          </p:nvGrpSpPr>
          <p:grpSpPr>
            <a:xfrm>
              <a:off x="5660781" y="2381250"/>
              <a:ext cx="1460988" cy="3359150"/>
              <a:chOff x="6132513" y="2143125"/>
              <a:chExt cx="1582737" cy="3359150"/>
            </a:xfrm>
          </p:grpSpPr>
          <p:grpSp>
            <p:nvGrpSpPr>
              <p:cNvPr id="12" name="Group 14"/>
              <p:cNvGrpSpPr>
                <a:grpSpLocks/>
              </p:cNvGrpSpPr>
              <p:nvPr/>
            </p:nvGrpSpPr>
            <p:grpSpPr bwMode="auto">
              <a:xfrm>
                <a:off x="6132513" y="2886075"/>
                <a:ext cx="209550" cy="2616200"/>
                <a:chOff x="4837" y="1720"/>
                <a:chExt cx="132" cy="1648"/>
              </a:xfrm>
            </p:grpSpPr>
            <p:sp>
              <p:nvSpPr>
                <p:cNvPr id="14383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4837" y="1722"/>
                  <a:ext cx="132" cy="0"/>
                </a:xfrm>
                <a:prstGeom prst="line">
                  <a:avLst/>
                </a:prstGeom>
                <a:noFill/>
                <a:ln w="222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lIns="144000" rIns="144000" anchorCtr="1">
                  <a:spAutoFit/>
                </a:bodyPr>
                <a:lstStyle/>
                <a:p>
                  <a:endParaRPr lang="en-GB" dirty="0">
                    <a:solidFill>
                      <a:srgbClr val="004B8D"/>
                    </a:solidFill>
                  </a:endParaRPr>
                </a:p>
              </p:txBody>
            </p:sp>
            <p:sp>
              <p:nvSpPr>
                <p:cNvPr id="14384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4837" y="1720"/>
                  <a:ext cx="0" cy="1648"/>
                </a:xfrm>
                <a:prstGeom prst="line">
                  <a:avLst/>
                </a:prstGeom>
                <a:noFill/>
                <a:ln w="222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lIns="144000" rIns="144000" anchorCtr="1">
                  <a:spAutoFit/>
                </a:bodyPr>
                <a:lstStyle/>
                <a:p>
                  <a:endParaRPr lang="en-GB" dirty="0">
                    <a:solidFill>
                      <a:srgbClr val="004B8D"/>
                    </a:solidFill>
                  </a:endParaRPr>
                </a:p>
              </p:txBody>
            </p:sp>
          </p:grpSp>
          <p:sp>
            <p:nvSpPr>
              <p:cNvPr id="14344" name="Line 18"/>
              <p:cNvSpPr>
                <a:spLocks noChangeShapeType="1"/>
              </p:cNvSpPr>
              <p:nvPr/>
            </p:nvSpPr>
            <p:spPr bwMode="auto">
              <a:xfrm>
                <a:off x="6986588" y="2143125"/>
                <a:ext cx="0" cy="374650"/>
              </a:xfrm>
              <a:prstGeom prst="line">
                <a:avLst/>
              </a:prstGeom>
              <a:noFill/>
              <a:ln w="222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lIns="144000" rIns="144000" anchorCtr="1">
                <a:spAutoFit/>
              </a:bodyPr>
              <a:lstStyle/>
              <a:p>
                <a:endParaRPr lang="en-GB" dirty="0">
                  <a:solidFill>
                    <a:srgbClr val="004B8D"/>
                  </a:solidFill>
                </a:endParaRPr>
              </a:p>
            </p:txBody>
          </p:sp>
          <p:grpSp>
            <p:nvGrpSpPr>
              <p:cNvPr id="13" name="Group 76"/>
              <p:cNvGrpSpPr/>
              <p:nvPr/>
            </p:nvGrpSpPr>
            <p:grpSpPr>
              <a:xfrm>
                <a:off x="6254750" y="2386014"/>
                <a:ext cx="1460500" cy="995362"/>
                <a:chOff x="6254750" y="2386014"/>
                <a:chExt cx="1460500" cy="995362"/>
              </a:xfrm>
            </p:grpSpPr>
            <p:sp>
              <p:nvSpPr>
                <p:cNvPr id="14375" name="Rectangle 31"/>
                <p:cNvSpPr>
                  <a:spLocks noChangeArrowheads="1"/>
                </p:cNvSpPr>
                <p:nvPr/>
              </p:nvSpPr>
              <p:spPr bwMode="auto">
                <a:xfrm>
                  <a:off x="6254750" y="2386014"/>
                  <a:ext cx="1460500" cy="995362"/>
                </a:xfrm>
                <a:prstGeom prst="rect">
                  <a:avLst/>
                </a:prstGeom>
                <a:gradFill>
                  <a:gsLst>
                    <a:gs pos="0">
                      <a:srgbClr val="FFFFFF"/>
                    </a:gs>
                    <a:gs pos="100000">
                      <a:srgbClr val="AFD7FF"/>
                    </a:gs>
                  </a:gsLst>
                  <a:path path="circle">
                    <a:fillToRect l="50000" t="50000" r="50000" b="50000"/>
                  </a:path>
                </a:gradFill>
                <a:ln w="12700">
                  <a:noFill/>
                  <a:miter lim="800000"/>
                  <a:headEnd/>
                  <a:tailEnd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GB" dirty="0">
                    <a:solidFill>
                      <a:srgbClr val="004B8D"/>
                    </a:solidFill>
                  </a:endParaRPr>
                </a:p>
              </p:txBody>
            </p:sp>
            <p:sp>
              <p:nvSpPr>
                <p:cNvPr id="1437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6516121" y="2440497"/>
                  <a:ext cx="937757" cy="886397"/>
                </a:xfrm>
                <a:prstGeom prst="rect">
                  <a:avLst/>
                </a:prstGeom>
                <a:noFill/>
                <a:ln w="381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ctr">
                  <a:spAutoFit/>
                </a:bodyPr>
                <a:lstStyle/>
                <a:p>
                  <a:pPr algn="ctr" eaLnBrk="0" hangingPunct="0">
                    <a:lnSpc>
                      <a:spcPct val="90000"/>
                    </a:lnSpc>
                    <a:spcBef>
                      <a:spcPct val="0"/>
                    </a:spcBef>
                  </a:pPr>
                  <a:r>
                    <a:rPr lang="en-GB" sz="1600" dirty="0">
                      <a:solidFill>
                        <a:srgbClr val="000000"/>
                      </a:solidFill>
                    </a:rPr>
                    <a:t>Other</a:t>
                  </a:r>
                  <a:br>
                    <a:rPr lang="en-GB" sz="1600" dirty="0">
                      <a:solidFill>
                        <a:srgbClr val="000000"/>
                      </a:solidFill>
                    </a:rPr>
                  </a:br>
                  <a:r>
                    <a:rPr lang="en-GB" sz="1600" dirty="0">
                      <a:solidFill>
                        <a:srgbClr val="000000"/>
                      </a:solidFill>
                    </a:rPr>
                    <a:t>ministries</a:t>
                  </a:r>
                  <a:br>
                    <a:rPr lang="en-GB" sz="1600" dirty="0">
                      <a:solidFill>
                        <a:srgbClr val="000000"/>
                      </a:solidFill>
                    </a:rPr>
                  </a:br>
                  <a:r>
                    <a:rPr lang="en-GB" sz="1600" dirty="0">
                      <a:solidFill>
                        <a:srgbClr val="000000"/>
                      </a:solidFill>
                    </a:rPr>
                    <a:t>and their</a:t>
                  </a:r>
                  <a:br>
                    <a:rPr lang="en-GB" sz="1600" dirty="0">
                      <a:solidFill>
                        <a:srgbClr val="000000"/>
                      </a:solidFill>
                    </a:rPr>
                  </a:br>
                  <a:r>
                    <a:rPr lang="en-GB" sz="1600" dirty="0">
                      <a:solidFill>
                        <a:srgbClr val="000000"/>
                      </a:solidFill>
                    </a:rPr>
                    <a:t>institutes</a:t>
                  </a:r>
                </a:p>
              </p:txBody>
            </p:sp>
          </p:grpSp>
          <p:grpSp>
            <p:nvGrpSpPr>
              <p:cNvPr id="14" name="Group 57"/>
              <p:cNvGrpSpPr/>
              <p:nvPr/>
            </p:nvGrpSpPr>
            <p:grpSpPr>
              <a:xfrm>
                <a:off x="6253178" y="3476626"/>
                <a:ext cx="1462072" cy="1457325"/>
                <a:chOff x="6253178" y="3440542"/>
                <a:chExt cx="1462072" cy="1457325"/>
              </a:xfrm>
            </p:grpSpPr>
            <p:sp>
              <p:nvSpPr>
                <p:cNvPr id="14359" name="Rectangle 55"/>
                <p:cNvSpPr>
                  <a:spLocks noChangeArrowheads="1"/>
                </p:cNvSpPr>
                <p:nvPr/>
              </p:nvSpPr>
              <p:spPr bwMode="auto">
                <a:xfrm>
                  <a:off x="6254750" y="3440542"/>
                  <a:ext cx="1460500" cy="1457325"/>
                </a:xfrm>
                <a:prstGeom prst="rect">
                  <a:avLst/>
                </a:prstGeom>
                <a:gradFill>
                  <a:gsLst>
                    <a:gs pos="0">
                      <a:srgbClr val="FFFFFF"/>
                    </a:gs>
                    <a:gs pos="100000">
                      <a:srgbClr val="AFD7FF"/>
                    </a:gs>
                  </a:gsLst>
                  <a:path path="circle">
                    <a:fillToRect l="50000" t="50000" r="50000" b="50000"/>
                  </a:path>
                </a:gradFill>
                <a:ln w="12700">
                  <a:noFill/>
                  <a:miter lim="800000"/>
                  <a:headEnd/>
                  <a:tailEnd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GB" dirty="0">
                    <a:solidFill>
                      <a:srgbClr val="004B8D"/>
                    </a:solidFill>
                  </a:endParaRPr>
                </a:p>
              </p:txBody>
            </p:sp>
            <p:sp>
              <p:nvSpPr>
                <p:cNvPr id="14360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6253178" y="3504407"/>
                  <a:ext cx="1460470" cy="1329595"/>
                </a:xfrm>
                <a:prstGeom prst="rect">
                  <a:avLst/>
                </a:prstGeom>
                <a:noFill/>
                <a:ln w="381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lnSpc>
                      <a:spcPct val="80000"/>
                    </a:lnSpc>
                    <a:spcBef>
                      <a:spcPct val="20000"/>
                    </a:spcBef>
                  </a:pPr>
                  <a:r>
                    <a:rPr lang="en-GB" sz="1600" dirty="0">
                      <a:solidFill>
                        <a:srgbClr val="000000"/>
                      </a:solidFill>
                    </a:rPr>
                    <a:t>Sitra</a:t>
                  </a:r>
                </a:p>
                <a:p>
                  <a:pPr algn="ctr" eaLnBrk="0" hangingPunct="0">
                    <a:lnSpc>
                      <a:spcPct val="80000"/>
                    </a:lnSpc>
                    <a:spcBef>
                      <a:spcPct val="20000"/>
                    </a:spcBef>
                  </a:pPr>
                  <a:r>
                    <a:rPr lang="en-GB" sz="1600" dirty="0">
                      <a:solidFill>
                        <a:srgbClr val="000000"/>
                      </a:solidFill>
                    </a:rPr>
                    <a:t>Finnvera plc</a:t>
                  </a:r>
                </a:p>
                <a:p>
                  <a:pPr algn="ctr" eaLnBrk="0" hangingPunct="0">
                    <a:lnSpc>
                      <a:spcPct val="80000"/>
                    </a:lnSpc>
                    <a:spcBef>
                      <a:spcPct val="20000"/>
                    </a:spcBef>
                  </a:pPr>
                  <a:r>
                    <a:rPr lang="en-GB" sz="1600" dirty="0">
                      <a:solidFill>
                        <a:srgbClr val="000000"/>
                      </a:solidFill>
                    </a:rPr>
                    <a:t>Finpro</a:t>
                  </a:r>
                </a:p>
                <a:p>
                  <a:pPr algn="ctr" eaLnBrk="0" hangingPunct="0">
                    <a:lnSpc>
                      <a:spcPct val="80000"/>
                    </a:lnSpc>
                    <a:spcBef>
                      <a:spcPct val="20000"/>
                    </a:spcBef>
                  </a:pPr>
                  <a:r>
                    <a:rPr lang="en-GB" sz="1600" dirty="0">
                      <a:solidFill>
                        <a:srgbClr val="000000"/>
                      </a:solidFill>
                    </a:rPr>
                    <a:t>Finnish</a:t>
                  </a:r>
                  <a:br>
                    <a:rPr lang="en-GB" sz="1600" dirty="0">
                      <a:solidFill>
                        <a:srgbClr val="000000"/>
                      </a:solidFill>
                    </a:rPr>
                  </a:br>
                  <a:r>
                    <a:rPr lang="en-GB" sz="1600" dirty="0">
                      <a:solidFill>
                        <a:srgbClr val="000000"/>
                      </a:solidFill>
                    </a:rPr>
                    <a:t>Industry</a:t>
                  </a:r>
                  <a:br>
                    <a:rPr lang="en-GB" sz="1600" dirty="0">
                      <a:solidFill>
                        <a:srgbClr val="000000"/>
                      </a:solidFill>
                    </a:rPr>
                  </a:br>
                  <a:r>
                    <a:rPr lang="en-GB" sz="1600" dirty="0">
                      <a:solidFill>
                        <a:srgbClr val="000000"/>
                      </a:solidFill>
                    </a:rPr>
                    <a:t>Investment Ltd</a:t>
                  </a:r>
                </a:p>
              </p:txBody>
            </p:sp>
          </p:grpSp>
        </p:grpSp>
        <p:grpSp>
          <p:nvGrpSpPr>
            <p:cNvPr id="15" name="Group 67"/>
            <p:cNvGrpSpPr/>
            <p:nvPr/>
          </p:nvGrpSpPr>
          <p:grpSpPr>
            <a:xfrm>
              <a:off x="4834304" y="5338764"/>
              <a:ext cx="1348154" cy="728662"/>
              <a:chOff x="3475038" y="5548314"/>
              <a:chExt cx="1460500" cy="728662"/>
            </a:xfrm>
          </p:grpSpPr>
          <p:sp>
            <p:nvSpPr>
              <p:cNvPr id="66" name="Rectangle 43"/>
              <p:cNvSpPr>
                <a:spLocks noChangeArrowheads="1"/>
              </p:cNvSpPr>
              <p:nvPr/>
            </p:nvSpPr>
            <p:spPr bwMode="auto">
              <a:xfrm>
                <a:off x="3475038" y="5548314"/>
                <a:ext cx="1460500" cy="728662"/>
              </a:xfrm>
              <a:prstGeom prst="rect">
                <a:avLst/>
              </a:prstGeom>
              <a:gradFill>
                <a:gsLst>
                  <a:gs pos="0">
                    <a:srgbClr val="FFFFFF"/>
                  </a:gs>
                  <a:gs pos="100000">
                    <a:srgbClr val="AFD7FF"/>
                  </a:gs>
                </a:gsLst>
                <a:path path="circle">
                  <a:fillToRect l="50000" t="50000" r="50000" b="50000"/>
                </a:path>
              </a:gradFill>
              <a:ln w="12700">
                <a:noFill/>
                <a:miter lim="800000"/>
                <a:headEnd/>
                <a:tailEnd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GB" dirty="0">
                  <a:solidFill>
                    <a:srgbClr val="004B8D"/>
                  </a:solidFill>
                </a:endParaRPr>
              </a:p>
            </p:txBody>
          </p:sp>
          <p:sp>
            <p:nvSpPr>
              <p:cNvPr id="14364" name="Text Box 50"/>
              <p:cNvSpPr txBox="1">
                <a:spLocks noChangeArrowheads="1"/>
              </p:cNvSpPr>
              <p:nvPr/>
            </p:nvSpPr>
            <p:spPr bwMode="auto">
              <a:xfrm>
                <a:off x="3586056" y="5691047"/>
                <a:ext cx="1238464" cy="4431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GB" sz="1600" dirty="0">
                    <a:solidFill>
                      <a:srgbClr val="000000"/>
                    </a:solidFill>
                  </a:rPr>
                  <a:t>Regional</a:t>
                </a:r>
                <a:r>
                  <a:rPr lang="en-GB" sz="1600">
                    <a:solidFill>
                      <a:srgbClr val="000000"/>
                    </a:solidFill>
                  </a:rPr>
                  <a:t/>
                </a:r>
                <a:br>
                  <a:rPr lang="en-GB" sz="1600">
                    <a:solidFill>
                      <a:srgbClr val="000000"/>
                    </a:solidFill>
                  </a:rPr>
                </a:br>
                <a:r>
                  <a:rPr lang="en-GB" sz="1600">
                    <a:solidFill>
                      <a:srgbClr val="000000"/>
                    </a:solidFill>
                  </a:rPr>
                  <a:t>ELY Centres</a:t>
                </a:r>
                <a:endParaRPr lang="en-GB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6" name="Group 80"/>
            <p:cNvGrpSpPr/>
            <p:nvPr/>
          </p:nvGrpSpPr>
          <p:grpSpPr>
            <a:xfrm>
              <a:off x="2089639" y="1981994"/>
              <a:ext cx="5032131" cy="434975"/>
              <a:chOff x="2263775" y="1743869"/>
              <a:chExt cx="5451475" cy="434975"/>
            </a:xfrm>
          </p:grpSpPr>
          <p:sp>
            <p:nvSpPr>
              <p:cNvPr id="14371" name="Text Box 37"/>
              <p:cNvSpPr txBox="1">
                <a:spLocks noChangeArrowheads="1"/>
              </p:cNvSpPr>
              <p:nvPr/>
            </p:nvSpPr>
            <p:spPr bwMode="auto">
              <a:xfrm>
                <a:off x="2263775" y="1743869"/>
                <a:ext cx="5451475" cy="434975"/>
              </a:xfrm>
              <a:prstGeom prst="rect">
                <a:avLst/>
              </a:prstGeom>
              <a:gradFill>
                <a:gsLst>
                  <a:gs pos="0">
                    <a:srgbClr val="FFFFFF"/>
                  </a:gs>
                  <a:gs pos="100000">
                    <a:srgbClr val="AFD7FF"/>
                  </a:gs>
                </a:gsLst>
                <a:path path="circle">
                  <a:fillToRect l="50000" t="50000" r="50000" b="50000"/>
                </a:path>
              </a:gradFill>
              <a:ln w="12700">
                <a:noFill/>
                <a:miter lim="800000"/>
                <a:headEnd/>
                <a:tailEnd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GB" dirty="0">
                  <a:solidFill>
                    <a:srgbClr val="004B8D"/>
                  </a:solidFill>
                </a:endParaRPr>
              </a:p>
            </p:txBody>
          </p:sp>
          <p:sp>
            <p:nvSpPr>
              <p:cNvPr id="14372" name="Text Box 38"/>
              <p:cNvSpPr txBox="1">
                <a:spLocks noChangeArrowheads="1"/>
              </p:cNvSpPr>
              <p:nvPr/>
            </p:nvSpPr>
            <p:spPr bwMode="auto">
              <a:xfrm>
                <a:off x="4094949" y="1824037"/>
                <a:ext cx="1792158" cy="276999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none" lIns="0" tIns="0" rIns="0" bIns="0" anchorCtr="1">
                <a:spAutoFit/>
              </a:bodyPr>
              <a:lstStyle/>
              <a:p>
                <a:pPr algn="ctr" eaLnBrk="0" hangingPunct="0">
                  <a:spcBef>
                    <a:spcPct val="0"/>
                  </a:spcBef>
                </a:pPr>
                <a:r>
                  <a:rPr lang="en-GB" dirty="0">
                    <a:solidFill>
                      <a:srgbClr val="000000"/>
                    </a:solidFill>
                  </a:rPr>
                  <a:t>GOVERNMENT</a:t>
                </a:r>
              </a:p>
            </p:txBody>
          </p:sp>
        </p:grpSp>
        <p:grpSp>
          <p:nvGrpSpPr>
            <p:cNvPr id="17" name="Group 72"/>
            <p:cNvGrpSpPr/>
            <p:nvPr/>
          </p:nvGrpSpPr>
          <p:grpSpPr>
            <a:xfrm>
              <a:off x="458666" y="2001838"/>
              <a:ext cx="1436809" cy="712787"/>
              <a:chOff x="458666" y="2001838"/>
              <a:chExt cx="1436809" cy="712787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458666" y="2001838"/>
                <a:ext cx="1436809" cy="712787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362" name="Text Box 53"/>
              <p:cNvSpPr txBox="1">
                <a:spLocks noChangeArrowheads="1"/>
              </p:cNvSpPr>
              <p:nvPr/>
            </p:nvSpPr>
            <p:spPr bwMode="auto">
              <a:xfrm>
                <a:off x="539075" y="2044299"/>
                <a:ext cx="1275990" cy="627864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 eaLnBrk="0" hangingPunct="0">
                  <a:lnSpc>
                    <a:spcPts val="1600"/>
                  </a:lnSpc>
                  <a:spcBef>
                    <a:spcPct val="0"/>
                  </a:spcBef>
                </a:pPr>
                <a:r>
                  <a:rPr lang="en-GB" sz="1600" dirty="0">
                    <a:solidFill>
                      <a:srgbClr val="000000"/>
                    </a:solidFill>
                  </a:rPr>
                  <a:t>Research and</a:t>
                </a:r>
                <a:br>
                  <a:rPr lang="en-GB" sz="1600" dirty="0">
                    <a:solidFill>
                      <a:srgbClr val="000000"/>
                    </a:solidFill>
                  </a:rPr>
                </a:br>
                <a:r>
                  <a:rPr lang="en-GB" sz="1600" dirty="0">
                    <a:solidFill>
                      <a:srgbClr val="000000"/>
                    </a:solidFill>
                  </a:rPr>
                  <a:t>Innovation</a:t>
                </a:r>
                <a:br>
                  <a:rPr lang="en-GB" sz="1600" dirty="0">
                    <a:solidFill>
                      <a:srgbClr val="000000"/>
                    </a:solidFill>
                  </a:rPr>
                </a:br>
                <a:r>
                  <a:rPr lang="en-GB" sz="1600" dirty="0">
                    <a:solidFill>
                      <a:srgbClr val="000000"/>
                    </a:solidFill>
                  </a:rPr>
                  <a:t>Council</a:t>
                </a:r>
              </a:p>
            </p:txBody>
          </p:sp>
        </p:grpSp>
        <p:grpSp>
          <p:nvGrpSpPr>
            <p:cNvPr id="18" name="Group 67"/>
            <p:cNvGrpSpPr/>
            <p:nvPr/>
          </p:nvGrpSpPr>
          <p:grpSpPr>
            <a:xfrm>
              <a:off x="2086708" y="2624138"/>
              <a:ext cx="1348154" cy="804862"/>
              <a:chOff x="499697" y="4795838"/>
              <a:chExt cx="1348154" cy="804862"/>
            </a:xfrm>
          </p:grpSpPr>
          <p:sp>
            <p:nvSpPr>
              <p:cNvPr id="63" name="Rectangle 28"/>
              <p:cNvSpPr>
                <a:spLocks noChangeArrowheads="1"/>
              </p:cNvSpPr>
              <p:nvPr/>
            </p:nvSpPr>
            <p:spPr bwMode="auto">
              <a:xfrm>
                <a:off x="499697" y="4795838"/>
                <a:ext cx="1348154" cy="804862"/>
              </a:xfrm>
              <a:prstGeom prst="rect">
                <a:avLst/>
              </a:prstGeom>
              <a:gradFill>
                <a:gsLst>
                  <a:gs pos="0">
                    <a:srgbClr val="FFFFFF"/>
                  </a:gs>
                  <a:gs pos="100000">
                    <a:srgbClr val="AFD7FF"/>
                  </a:gs>
                </a:gsLst>
                <a:path path="circle">
                  <a:fillToRect l="50000" t="50000" r="50000" b="50000"/>
                </a:path>
              </a:gradFill>
              <a:ln w="12700">
                <a:noFill/>
                <a:miter lim="800000"/>
                <a:headEnd/>
                <a:tailEnd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GB" dirty="0">
                  <a:solidFill>
                    <a:srgbClr val="004B8D"/>
                  </a:solidFill>
                </a:endParaRPr>
              </a:p>
            </p:txBody>
          </p:sp>
          <p:sp>
            <p:nvSpPr>
              <p:cNvPr id="64" name="Text Box 29"/>
              <p:cNvSpPr txBox="1">
                <a:spLocks noChangeArrowheads="1"/>
              </p:cNvSpPr>
              <p:nvPr/>
            </p:nvSpPr>
            <p:spPr bwMode="auto">
              <a:xfrm>
                <a:off x="601503" y="4890493"/>
                <a:ext cx="1144544" cy="6155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ctr" eaLnBrk="0" hangingPunct="0">
                  <a:lnSpc>
                    <a:spcPts val="1600"/>
                  </a:lnSpc>
                  <a:spcBef>
                    <a:spcPct val="0"/>
                  </a:spcBef>
                </a:pPr>
                <a:r>
                  <a:rPr lang="en-GB" sz="1400">
                    <a:solidFill>
                      <a:srgbClr val="000000"/>
                    </a:solidFill>
                  </a:rPr>
                  <a:t>Ministry of</a:t>
                </a:r>
                <a:br>
                  <a:rPr lang="en-GB" sz="1400">
                    <a:solidFill>
                      <a:srgbClr val="000000"/>
                    </a:solidFill>
                  </a:rPr>
                </a:br>
                <a:r>
                  <a:rPr lang="en-GB" sz="1400">
                    <a:solidFill>
                      <a:srgbClr val="000000"/>
                    </a:solidFill>
                  </a:rPr>
                  <a:t>Education and</a:t>
                </a:r>
                <a:br>
                  <a:rPr lang="en-GB" sz="1400">
                    <a:solidFill>
                      <a:srgbClr val="000000"/>
                    </a:solidFill>
                  </a:rPr>
                </a:br>
                <a:r>
                  <a:rPr lang="en-GB" sz="1400">
                    <a:solidFill>
                      <a:srgbClr val="000000"/>
                    </a:solidFill>
                  </a:rPr>
                  <a:t>Culture</a:t>
                </a:r>
                <a:endParaRPr lang="en-GB" sz="1400" dirty="0">
                  <a:solidFill>
                    <a:srgbClr val="000000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0"/>
            <a:ext cx="8712968" cy="792163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</a:rPr>
              <a:t>Examples of various dimensions of Tekes role  </a:t>
            </a:r>
            <a:r>
              <a:rPr lang="en-GB" sz="1800" dirty="0" smtClean="0">
                <a:latin typeface="Calibri" pitchFamily="34" charset="0"/>
              </a:rPr>
              <a:t>(based on innovation boundaries defined in energy and environmental technology programs)</a:t>
            </a:r>
            <a:br>
              <a:rPr lang="en-GB" sz="1800" dirty="0" smtClean="0">
                <a:latin typeface="Calibri" pitchFamily="34" charset="0"/>
              </a:rPr>
            </a:br>
            <a:r>
              <a:rPr lang="en-GB" sz="1600" dirty="0" smtClean="0">
                <a:latin typeface="Calibri" pitchFamily="34" charset="0"/>
              </a:rPr>
              <a:t> (VTT </a:t>
            </a:r>
            <a:r>
              <a:rPr lang="en-GB" sz="1600" dirty="0" err="1" smtClean="0">
                <a:latin typeface="Calibri" pitchFamily="34" charset="0"/>
              </a:rPr>
              <a:t>Sfinpact</a:t>
            </a:r>
            <a:r>
              <a:rPr lang="en-GB" sz="1600" dirty="0" smtClean="0">
                <a:latin typeface="Calibri" pitchFamily="34" charset="0"/>
              </a:rPr>
              <a:t> analysis, 2012)</a:t>
            </a:r>
          </a:p>
        </p:txBody>
      </p:sp>
      <p:sp>
        <p:nvSpPr>
          <p:cNvPr id="36866" name="Rectangle 5"/>
          <p:cNvSpPr>
            <a:spLocks noChangeArrowheads="1"/>
          </p:cNvSpPr>
          <p:nvPr/>
        </p:nvSpPr>
        <p:spPr bwMode="auto">
          <a:xfrm>
            <a:off x="3575539" y="3179764"/>
            <a:ext cx="2458915" cy="14219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en-GB" sz="1000" b="1" u="sng">
              <a:latin typeface="Calibri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GB" sz="1400" b="1" u="sng">
                <a:latin typeface="Calibri" pitchFamily="34" charset="0"/>
              </a:rPr>
              <a:t>Financial dimension</a:t>
            </a:r>
          </a:p>
          <a:p>
            <a:pPr algn="ctr">
              <a:lnSpc>
                <a:spcPct val="80000"/>
              </a:lnSpc>
            </a:pPr>
            <a:r>
              <a:rPr lang="en-GB" sz="1400" b="1" i="1">
                <a:latin typeface="Calibri" pitchFamily="34" charset="0"/>
              </a:rPr>
              <a:t>Funder </a:t>
            </a:r>
            <a:r>
              <a:rPr lang="en-GB" sz="1400" b="1">
                <a:latin typeface="Calibri" pitchFamily="34" charset="0"/>
              </a:rPr>
              <a:t>&amp; </a:t>
            </a:r>
            <a:r>
              <a:rPr lang="en-GB" sz="1400" b="1" i="1">
                <a:latin typeface="Calibri" pitchFamily="34" charset="0"/>
              </a:rPr>
              <a:t>networker</a:t>
            </a:r>
          </a:p>
          <a:p>
            <a:pPr algn="ctr">
              <a:lnSpc>
                <a:spcPct val="80000"/>
              </a:lnSpc>
            </a:pPr>
            <a:r>
              <a:rPr lang="en-GB" sz="1200">
                <a:latin typeface="Calibri" pitchFamily="34" charset="0"/>
              </a:rPr>
              <a:t>R&amp;D funding on condition customers in research &amp;  industrial communities will network mutually -- via this role several various roles via different dimensions </a:t>
            </a:r>
          </a:p>
          <a:p>
            <a:pPr algn="ctr">
              <a:lnSpc>
                <a:spcPct val="80000"/>
              </a:lnSpc>
            </a:pPr>
            <a:endParaRPr lang="en-GB" sz="1000">
              <a:latin typeface="Calibri" pitchFamily="34" charset="0"/>
            </a:endParaRPr>
          </a:p>
        </p:txBody>
      </p:sp>
      <p:sp>
        <p:nvSpPr>
          <p:cNvPr id="36867" name="Rectangle 6"/>
          <p:cNvSpPr>
            <a:spLocks noChangeArrowheads="1"/>
          </p:cNvSpPr>
          <p:nvPr/>
        </p:nvSpPr>
        <p:spPr bwMode="auto">
          <a:xfrm>
            <a:off x="1283677" y="1773239"/>
            <a:ext cx="212773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 b="1" u="sng" dirty="0">
                <a:latin typeface="Calibri" pitchFamily="34" charset="0"/>
              </a:rPr>
              <a:t>Networking </a:t>
            </a:r>
            <a:r>
              <a:rPr lang="en-GB" sz="1400" b="1" u="sng" dirty="0" smtClean="0">
                <a:latin typeface="Calibri" pitchFamily="34" charset="0"/>
              </a:rPr>
              <a:t>dimension</a:t>
            </a:r>
            <a:endParaRPr lang="en-GB" sz="1400" b="1" u="sng" dirty="0">
              <a:latin typeface="Calibri" pitchFamily="34" charset="0"/>
            </a:endParaRPr>
          </a:p>
          <a:p>
            <a:pPr algn="ctr"/>
            <a:r>
              <a:rPr lang="en-GB" sz="1400" b="1" i="1" dirty="0">
                <a:latin typeface="Calibri" pitchFamily="34" charset="0"/>
              </a:rPr>
              <a:t>Networker</a:t>
            </a:r>
            <a:r>
              <a:rPr lang="en-GB" sz="1400" dirty="0">
                <a:latin typeface="Calibri" pitchFamily="34" charset="0"/>
              </a:rPr>
              <a:t>	</a:t>
            </a:r>
          </a:p>
          <a:p>
            <a:pPr algn="ctr"/>
            <a:r>
              <a:rPr lang="en-GB" sz="1200" dirty="0">
                <a:latin typeface="Calibri" pitchFamily="34" charset="0"/>
              </a:rPr>
              <a:t>In R&amp;D funding schemes, also other ´add value´ networking services (seminars, workshops, </a:t>
            </a:r>
            <a:r>
              <a:rPr lang="en-GB" sz="1200" dirty="0" err="1">
                <a:latin typeface="Calibri" pitchFamily="34" charset="0"/>
              </a:rPr>
              <a:t>FiDiPro</a:t>
            </a:r>
            <a:r>
              <a:rPr lang="en-GB" sz="1200" dirty="0">
                <a:latin typeface="Calibri" pitchFamily="34" charset="0"/>
              </a:rPr>
              <a:t>, etc.)</a:t>
            </a:r>
          </a:p>
        </p:txBody>
      </p:sp>
      <p:sp>
        <p:nvSpPr>
          <p:cNvPr id="36868" name="Rectangle 7"/>
          <p:cNvSpPr>
            <a:spLocks noChangeArrowheads="1"/>
          </p:cNvSpPr>
          <p:nvPr/>
        </p:nvSpPr>
        <p:spPr bwMode="auto">
          <a:xfrm>
            <a:off x="6233747" y="1770063"/>
            <a:ext cx="206033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 b="1" u="sng" dirty="0">
                <a:latin typeface="Calibri" pitchFamily="34" charset="0"/>
              </a:rPr>
              <a:t>Coordination dimension</a:t>
            </a:r>
          </a:p>
          <a:p>
            <a:pPr algn="ctr"/>
            <a:r>
              <a:rPr lang="en-GB" sz="1400" b="1" i="1" dirty="0">
                <a:latin typeface="Calibri" pitchFamily="34" charset="0"/>
              </a:rPr>
              <a:t>Coordinator</a:t>
            </a:r>
          </a:p>
          <a:p>
            <a:pPr algn="ctr"/>
            <a:r>
              <a:rPr lang="en-GB" sz="1200" dirty="0">
                <a:latin typeface="Calibri" pitchFamily="34" charset="0"/>
              </a:rPr>
              <a:t>Of applied national S&amp;T via technology programs and other activities</a:t>
            </a:r>
          </a:p>
        </p:txBody>
      </p:sp>
      <p:sp>
        <p:nvSpPr>
          <p:cNvPr id="36869" name="Rectangle 8"/>
          <p:cNvSpPr>
            <a:spLocks noChangeArrowheads="1"/>
          </p:cNvSpPr>
          <p:nvPr/>
        </p:nvSpPr>
        <p:spPr bwMode="auto">
          <a:xfrm>
            <a:off x="5868144" y="4797152"/>
            <a:ext cx="272708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0500" indent="-190500" algn="ctr" eaLnBrk="0" hangingPunct="0">
              <a:buClr>
                <a:schemeClr val="tx2"/>
              </a:buClr>
              <a:buFont typeface="Wingdings" pitchFamily="2" charset="2"/>
              <a:buNone/>
            </a:pPr>
            <a:r>
              <a:rPr lang="en-GB" sz="1400" b="1" u="sng" dirty="0">
                <a:latin typeface="Calibri" pitchFamily="34" charset="0"/>
              </a:rPr>
              <a:t>Future </a:t>
            </a:r>
            <a:r>
              <a:rPr lang="en-GB" sz="1400" b="1" u="sng" dirty="0" smtClean="0">
                <a:latin typeface="Calibri" pitchFamily="34" charset="0"/>
              </a:rPr>
              <a:t>dimension</a:t>
            </a:r>
            <a:endParaRPr lang="en-GB" sz="1400" b="1" u="sng" dirty="0">
              <a:latin typeface="Calibri" pitchFamily="34" charset="0"/>
            </a:endParaRPr>
          </a:p>
          <a:p>
            <a:pPr marL="190500" indent="-190500" algn="ctr" eaLnBrk="0" hangingPunct="0">
              <a:buClr>
                <a:schemeClr val="tx2"/>
              </a:buClr>
              <a:buFont typeface="Wingdings" pitchFamily="2" charset="2"/>
              <a:buNone/>
            </a:pPr>
            <a:r>
              <a:rPr lang="en-GB" sz="1400" b="1" i="1" dirty="0" err="1">
                <a:latin typeface="Calibri" pitchFamily="34" charset="0"/>
              </a:rPr>
              <a:t>Forsighter</a:t>
            </a:r>
            <a:r>
              <a:rPr lang="en-GB" sz="1400" b="1" i="1" dirty="0">
                <a:latin typeface="Calibri" pitchFamily="34" charset="0"/>
              </a:rPr>
              <a:t> &amp; </a:t>
            </a:r>
            <a:r>
              <a:rPr lang="en-GB" sz="1400" b="1" i="1" dirty="0" err="1">
                <a:latin typeface="Calibri" pitchFamily="34" charset="0"/>
              </a:rPr>
              <a:t>visioner</a:t>
            </a:r>
            <a:r>
              <a:rPr lang="en-GB" sz="1400" b="1" i="1" dirty="0">
                <a:latin typeface="Calibri" pitchFamily="34" charset="0"/>
              </a:rPr>
              <a:t> of STI</a:t>
            </a:r>
          </a:p>
          <a:p>
            <a:pPr marL="190500" indent="-190500" algn="ctr" eaLnBrk="0" hangingPunct="0">
              <a:buClr>
                <a:schemeClr val="tx2"/>
              </a:buClr>
              <a:buFont typeface="Wingdings" pitchFamily="2" charset="2"/>
              <a:buNone/>
            </a:pPr>
            <a:r>
              <a:rPr lang="en-GB" sz="1200" dirty="0">
                <a:latin typeface="Calibri" pitchFamily="34" charset="0"/>
              </a:rPr>
              <a:t>Development, e.g. FINNSIGHT, NISTEP study, Megatrends, etc. (a lot of potential, foresight used only in 16 % of technology programs</a:t>
            </a:r>
          </a:p>
        </p:txBody>
      </p:sp>
      <p:sp>
        <p:nvSpPr>
          <p:cNvPr id="36870" name="Rectangle 9"/>
          <p:cNvSpPr>
            <a:spLocks noChangeArrowheads="1"/>
          </p:cNvSpPr>
          <p:nvPr/>
        </p:nvSpPr>
        <p:spPr bwMode="auto">
          <a:xfrm>
            <a:off x="3840774" y="1770063"/>
            <a:ext cx="1928446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buClr>
                <a:schemeClr val="tx2"/>
              </a:buClr>
              <a:buFont typeface="Wingdings" pitchFamily="2" charset="2"/>
              <a:buNone/>
            </a:pPr>
            <a:r>
              <a:rPr lang="en-GB" sz="1400" b="1" u="sng" dirty="0">
                <a:latin typeface="Calibri" pitchFamily="34" charset="0"/>
              </a:rPr>
              <a:t>Geographical </a:t>
            </a:r>
            <a:r>
              <a:rPr lang="en-GB" sz="1400" b="1" u="sng" dirty="0" smtClean="0">
                <a:latin typeface="Calibri" pitchFamily="34" charset="0"/>
              </a:rPr>
              <a:t>dimensions</a:t>
            </a:r>
            <a:endParaRPr lang="en-GB" sz="1400" b="1" u="sng" dirty="0">
              <a:latin typeface="Calibri" pitchFamily="34" charset="0"/>
            </a:endParaRPr>
          </a:p>
          <a:p>
            <a:pPr algn="ctr" eaLnBrk="0" hangingPunct="0">
              <a:buClr>
                <a:schemeClr val="tx2"/>
              </a:buClr>
              <a:buFont typeface="Wingdings" pitchFamily="2" charset="2"/>
              <a:buNone/>
            </a:pPr>
            <a:r>
              <a:rPr lang="en-GB" sz="1400" b="1" i="1" dirty="0">
                <a:latin typeface="Calibri" pitchFamily="34" charset="0"/>
              </a:rPr>
              <a:t>Local, regional, national, global actor </a:t>
            </a:r>
          </a:p>
        </p:txBody>
      </p:sp>
      <p:sp>
        <p:nvSpPr>
          <p:cNvPr id="36871" name="Rectangle 10"/>
          <p:cNvSpPr>
            <a:spLocks noChangeArrowheads="1"/>
          </p:cNvSpPr>
          <p:nvPr/>
        </p:nvSpPr>
        <p:spPr bwMode="auto">
          <a:xfrm>
            <a:off x="6699739" y="3251201"/>
            <a:ext cx="16632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 b="1" u="sng" dirty="0">
                <a:latin typeface="Calibri" pitchFamily="34" charset="0"/>
              </a:rPr>
              <a:t>Innovation process dimension</a:t>
            </a:r>
            <a:r>
              <a:rPr lang="en-GB" sz="1400" u="sng" dirty="0">
                <a:latin typeface="Calibri" pitchFamily="34" charset="0"/>
              </a:rPr>
              <a:t>	</a:t>
            </a:r>
          </a:p>
          <a:p>
            <a:pPr algn="ctr"/>
            <a:r>
              <a:rPr lang="en-GB" sz="1200" dirty="0">
                <a:latin typeface="Calibri" pitchFamily="34" charset="0"/>
              </a:rPr>
              <a:t>Various promoting roles in different stages of innovation processes</a:t>
            </a:r>
          </a:p>
        </p:txBody>
      </p:sp>
      <p:sp>
        <p:nvSpPr>
          <p:cNvPr id="36872" name="Rectangle 11"/>
          <p:cNvSpPr>
            <a:spLocks noChangeArrowheads="1"/>
          </p:cNvSpPr>
          <p:nvPr/>
        </p:nvSpPr>
        <p:spPr bwMode="auto">
          <a:xfrm>
            <a:off x="3508131" y="5010151"/>
            <a:ext cx="2460381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 b="1" u="sng" dirty="0" smtClean="0">
                <a:latin typeface="Calibri" pitchFamily="34" charset="0"/>
              </a:rPr>
              <a:t>Enhancer </a:t>
            </a:r>
            <a:r>
              <a:rPr lang="en-GB" sz="1400" b="1" u="sng" dirty="0">
                <a:latin typeface="Calibri" pitchFamily="34" charset="0"/>
              </a:rPr>
              <a:t>of national S&amp;T level </a:t>
            </a:r>
            <a:r>
              <a:rPr lang="en-GB" sz="1400" b="1" i="1" dirty="0" smtClean="0">
                <a:latin typeface="Calibri" pitchFamily="34" charset="0"/>
              </a:rPr>
              <a:t>Enhancer </a:t>
            </a:r>
            <a:r>
              <a:rPr lang="en-GB" sz="1400" b="1" i="1" dirty="0">
                <a:latin typeface="Calibri" pitchFamily="34" charset="0"/>
              </a:rPr>
              <a:t>of applied STI level </a:t>
            </a:r>
            <a:endParaRPr lang="en-GB" sz="1400" i="1" dirty="0">
              <a:latin typeface="Calibri" pitchFamily="34" charset="0"/>
            </a:endParaRPr>
          </a:p>
          <a:p>
            <a:pPr algn="ctr"/>
            <a:r>
              <a:rPr lang="en-GB" sz="1200" dirty="0">
                <a:latin typeface="Calibri" pitchFamily="34" charset="0"/>
              </a:rPr>
              <a:t>Via most programs, some of them particularly intended to raise national scientific level (Biodiversity, FINE)</a:t>
            </a:r>
          </a:p>
        </p:txBody>
      </p:sp>
      <p:sp>
        <p:nvSpPr>
          <p:cNvPr id="36873" name="Line 12"/>
          <p:cNvSpPr>
            <a:spLocks noChangeShapeType="1"/>
          </p:cNvSpPr>
          <p:nvPr/>
        </p:nvSpPr>
        <p:spPr bwMode="auto">
          <a:xfrm>
            <a:off x="3175489" y="2849563"/>
            <a:ext cx="39858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74" name="Rectangle 7"/>
          <p:cNvSpPr>
            <a:spLocks noChangeArrowheads="1"/>
          </p:cNvSpPr>
          <p:nvPr/>
        </p:nvSpPr>
        <p:spPr bwMode="auto">
          <a:xfrm>
            <a:off x="323528" y="3068960"/>
            <a:ext cx="265820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 b="1" u="sng" dirty="0">
                <a:latin typeface="Calibri" pitchFamily="34" charset="0"/>
              </a:rPr>
              <a:t>Combination dimension</a:t>
            </a:r>
          </a:p>
          <a:p>
            <a:pPr algn="ctr"/>
            <a:r>
              <a:rPr lang="en-GB" sz="1400" b="1" i="1" dirty="0">
                <a:latin typeface="Calibri" pitchFamily="34" charset="0"/>
              </a:rPr>
              <a:t>Creator and networker</a:t>
            </a:r>
          </a:p>
          <a:p>
            <a:pPr algn="ctr"/>
            <a:r>
              <a:rPr lang="en-GB" sz="1200" dirty="0">
                <a:latin typeface="Calibri" pitchFamily="34" charset="0"/>
              </a:rPr>
              <a:t>of various new technology and expertise areas &amp; related firms in order to create new combinations in frontier areas of traditional S&amp;T areas in technology programs and other activities</a:t>
            </a: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1115158" y="4869160"/>
            <a:ext cx="2126273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 b="1" u="sng" dirty="0">
                <a:latin typeface="Calibri" pitchFamily="34" charset="0"/>
              </a:rPr>
              <a:t>Generic STI dimension- </a:t>
            </a:r>
            <a:r>
              <a:rPr lang="en-GB" sz="1400" b="1" i="1" dirty="0">
                <a:latin typeface="Calibri" pitchFamily="34" charset="0"/>
              </a:rPr>
              <a:t>Penetrator and accelerator</a:t>
            </a:r>
            <a:endParaRPr lang="en-GB" sz="1400" i="1" dirty="0">
              <a:latin typeface="Calibri" pitchFamily="34" charset="0"/>
            </a:endParaRPr>
          </a:p>
          <a:p>
            <a:pPr algn="ctr"/>
            <a:r>
              <a:rPr lang="en-GB" sz="1200" dirty="0">
                <a:latin typeface="Calibri" pitchFamily="34" charset="0"/>
              </a:rPr>
              <a:t>Of applications of new generic technologies to companies in various industrial fields</a:t>
            </a:r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>
            <a:off x="6022731" y="4383088"/>
            <a:ext cx="39858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77" name="Line 12"/>
          <p:cNvSpPr>
            <a:spLocks noChangeShapeType="1"/>
          </p:cNvSpPr>
          <p:nvPr/>
        </p:nvSpPr>
        <p:spPr bwMode="auto">
          <a:xfrm flipV="1">
            <a:off x="6022731" y="2882900"/>
            <a:ext cx="39858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78" name="Line 12"/>
          <p:cNvSpPr>
            <a:spLocks noChangeShapeType="1"/>
          </p:cNvSpPr>
          <p:nvPr/>
        </p:nvSpPr>
        <p:spPr bwMode="auto">
          <a:xfrm flipV="1">
            <a:off x="3187212" y="4395788"/>
            <a:ext cx="39858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79" name="Line 12"/>
          <p:cNvSpPr>
            <a:spLocks noChangeShapeType="1"/>
          </p:cNvSpPr>
          <p:nvPr/>
        </p:nvSpPr>
        <p:spPr bwMode="auto">
          <a:xfrm flipV="1">
            <a:off x="4825512" y="441325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80" name="Line 12"/>
          <p:cNvSpPr>
            <a:spLocks noChangeShapeType="1"/>
          </p:cNvSpPr>
          <p:nvPr/>
        </p:nvSpPr>
        <p:spPr bwMode="auto">
          <a:xfrm flipV="1">
            <a:off x="4825512" y="26765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81" name="Line 12"/>
          <p:cNvSpPr>
            <a:spLocks noChangeShapeType="1"/>
          </p:cNvSpPr>
          <p:nvPr/>
        </p:nvSpPr>
        <p:spPr bwMode="auto">
          <a:xfrm flipH="1">
            <a:off x="6022731" y="3856038"/>
            <a:ext cx="6096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82" name="Line 12"/>
          <p:cNvSpPr>
            <a:spLocks noChangeShapeType="1"/>
          </p:cNvSpPr>
          <p:nvPr/>
        </p:nvSpPr>
        <p:spPr bwMode="auto">
          <a:xfrm flipH="1">
            <a:off x="2976197" y="3857625"/>
            <a:ext cx="6096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uorakulmio 19"/>
          <p:cNvSpPr/>
          <p:nvPr/>
        </p:nvSpPr>
        <p:spPr>
          <a:xfrm>
            <a:off x="179512" y="6372036"/>
            <a:ext cx="28518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latin typeface="Calibri" pitchFamily="34" charset="0"/>
              </a:rPr>
              <a:t>Source: (VTT </a:t>
            </a:r>
            <a:r>
              <a:rPr lang="en-GB" sz="1400" dirty="0" err="1" smtClean="0">
                <a:latin typeface="Calibri" pitchFamily="34" charset="0"/>
              </a:rPr>
              <a:t>Sfinpact</a:t>
            </a:r>
            <a:r>
              <a:rPr lang="en-GB" sz="1400" dirty="0" smtClean="0">
                <a:latin typeface="Calibri" pitchFamily="34" charset="0"/>
              </a:rPr>
              <a:t> analysis, 2012)</a:t>
            </a:r>
            <a:endParaRPr lang="fi-FI" sz="1400" dirty="0"/>
          </a:p>
        </p:txBody>
      </p:sp>
      <p:sp>
        <p:nvSpPr>
          <p:cNvPr id="23" name="Ellipsi 22"/>
          <p:cNvSpPr/>
          <p:nvPr/>
        </p:nvSpPr>
        <p:spPr>
          <a:xfrm>
            <a:off x="1187624" y="1556792"/>
            <a:ext cx="2376264" cy="1584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105"/>
          <p:cNvSpPr>
            <a:spLocks noGrp="1"/>
          </p:cNvSpPr>
          <p:nvPr>
            <p:ph type="title"/>
          </p:nvPr>
        </p:nvSpPr>
        <p:spPr>
          <a:xfrm>
            <a:off x="457200" y="540000"/>
            <a:ext cx="7848000" cy="1000274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ts val="2600"/>
              </a:lnSpc>
              <a:spcAft>
                <a:spcPts val="300"/>
              </a:spcAft>
            </a:pPr>
            <a:r>
              <a:rPr lang="en-GB" sz="2400" dirty="0" smtClean="0"/>
              <a:t>Finland is the leading country regarding innovation cooperation between companies and academia – Tekes plays a significant role in creating these partnerships</a:t>
            </a:r>
            <a:endParaRPr lang="en-GB" sz="2400" dirty="0"/>
          </a:p>
        </p:txBody>
      </p:sp>
      <p:graphicFrame>
        <p:nvGraphicFramePr>
          <p:cNvPr id="12" name="Content Placeholder 106"/>
          <p:cNvGraphicFramePr>
            <a:graphicFrameLocks noGrp="1"/>
          </p:cNvGraphicFramePr>
          <p:nvPr>
            <p:ph idx="1"/>
          </p:nvPr>
        </p:nvGraphicFramePr>
        <p:xfrm>
          <a:off x="457200" y="1655763"/>
          <a:ext cx="7848600" cy="4284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4" name="Date Placeholder 10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03-2012</a:t>
            </a:r>
            <a:endParaRPr lang="en-GB" dirty="0"/>
          </a:p>
        </p:txBody>
      </p:sp>
      <p:sp>
        <p:nvSpPr>
          <p:cNvPr id="105" name="Footer Placeholder 10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DM 36054 and 928485</a:t>
            </a:r>
            <a:endParaRPr lang="en-GB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677883" y="5680076"/>
            <a:ext cx="182742" cy="2462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GB" sz="1600" dirty="0" smtClean="0">
                <a:solidFill>
                  <a:srgbClr val="000000"/>
                </a:solidFill>
                <a:cs typeface="Arial" charset="0"/>
              </a:rPr>
              <a:t>%</a:t>
            </a:r>
            <a:endParaRPr lang="en-GB" sz="1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671680" y="5881688"/>
            <a:ext cx="3896900" cy="2462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600" dirty="0" smtClean="0">
                <a:solidFill>
                  <a:srgbClr val="000000"/>
                </a:solidFill>
                <a:cs typeface="Arial" charset="0"/>
              </a:rPr>
              <a:t>Share of innovating companies 2008</a:t>
            </a:r>
            <a:r>
              <a:rPr lang="en-GB" sz="1600" dirty="0" smtClean="0">
                <a:solidFill>
                  <a:srgbClr val="004B8D"/>
                </a:solidFill>
              </a:rPr>
              <a:t>–</a:t>
            </a:r>
            <a:r>
              <a:rPr lang="en-GB" sz="1600" dirty="0" smtClean="0">
                <a:solidFill>
                  <a:srgbClr val="000000"/>
                </a:solidFill>
                <a:cs typeface="Arial" charset="0"/>
              </a:rPr>
              <a:t>2010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15" name="Text Placeholder 8"/>
          <p:cNvSpPr txBox="1">
            <a:spLocks/>
          </p:cNvSpPr>
          <p:nvPr/>
        </p:nvSpPr>
        <p:spPr>
          <a:xfrm>
            <a:off x="457200" y="6296400"/>
            <a:ext cx="4900618" cy="428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>
              <a:lnSpc>
                <a:spcPts val="1500"/>
              </a:lnSpc>
              <a:spcAft>
                <a:spcPts val="300"/>
              </a:spcAft>
            </a:pPr>
            <a:endParaRPr lang="en-GB" sz="1200" dirty="0" smtClean="0">
              <a:solidFill>
                <a:srgbClr val="000000"/>
              </a:solidFill>
            </a:endParaRPr>
          </a:p>
          <a:p>
            <a:pPr>
              <a:lnSpc>
                <a:spcPts val="1500"/>
              </a:lnSpc>
              <a:spcAft>
                <a:spcPts val="300"/>
              </a:spcAft>
            </a:pPr>
            <a:r>
              <a:rPr lang="en-GB" sz="1200" dirty="0" smtClean="0">
                <a:solidFill>
                  <a:srgbClr val="000000"/>
                </a:solidFill>
              </a:rPr>
              <a:t>Source: Eurostat, Community Innovation Survey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1" y="1877031"/>
            <a:ext cx="612457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 smtClean="0">
                <a:solidFill>
                  <a:srgbClr val="004B8D"/>
                </a:solidFill>
              </a:rPr>
              <a:t>Innovation cooperation between companies, universities and</a:t>
            </a:r>
            <a:br>
              <a:rPr lang="en-GB" dirty="0" smtClean="0">
                <a:solidFill>
                  <a:srgbClr val="004B8D"/>
                </a:solidFill>
              </a:rPr>
            </a:br>
            <a:r>
              <a:rPr lang="en-GB" dirty="0" smtClean="0">
                <a:solidFill>
                  <a:srgbClr val="004B8D"/>
                </a:solidFill>
              </a:rPr>
              <a:t>research organisations</a:t>
            </a:r>
            <a:endParaRPr lang="en-GB" dirty="0">
              <a:solidFill>
                <a:srgbClr val="004B8D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5"/>
          <p:cNvSpPr>
            <a:spLocks noGrp="1"/>
          </p:cNvSpPr>
          <p:nvPr>
            <p:ph type="title"/>
          </p:nvPr>
        </p:nvSpPr>
        <p:spPr>
          <a:xfrm>
            <a:off x="395536" y="404664"/>
            <a:ext cx="7848000" cy="1304824"/>
          </a:xfrm>
        </p:spPr>
        <p:txBody>
          <a:bodyPr/>
          <a:lstStyle/>
          <a:p>
            <a:r>
              <a:rPr lang="en-GB" dirty="0" smtClean="0"/>
              <a:t>Crossing boundaries: Tekes funding for large companies is channelled to research organisations and SMEs</a:t>
            </a:r>
          </a:p>
        </p:txBody>
      </p:sp>
      <p:sp>
        <p:nvSpPr>
          <p:cNvPr id="32771" name="Text Placeholder 36"/>
          <p:cNvSpPr>
            <a:spLocks noGrp="1"/>
          </p:cNvSpPr>
          <p:nvPr>
            <p:ph type="body" sz="quarter" idx="14"/>
          </p:nvPr>
        </p:nvSpPr>
        <p:spPr>
          <a:xfrm>
            <a:off x="457200" y="5951538"/>
            <a:ext cx="4554538" cy="717550"/>
          </a:xfrm>
        </p:spPr>
        <p:txBody>
          <a:bodyPr wrap="none">
            <a:spAutoFit/>
          </a:bodyPr>
          <a:lstStyle/>
          <a:p>
            <a:pPr>
              <a:lnSpc>
                <a:spcPts val="1400"/>
              </a:lnSpc>
            </a:pPr>
            <a:r>
              <a:rPr lang="en-GB" sz="1200" smtClean="0">
                <a:solidFill>
                  <a:schemeClr val="bg2"/>
                </a:solidFill>
              </a:rPr>
              <a:t>Figures do not include funding of large companies through SHOKs.</a:t>
            </a:r>
            <a:br>
              <a:rPr lang="en-GB" sz="1200" smtClean="0">
                <a:solidFill>
                  <a:schemeClr val="bg2"/>
                </a:solidFill>
              </a:rPr>
            </a:br>
            <a:r>
              <a:rPr lang="en-GB" sz="1200" smtClean="0">
                <a:solidFill>
                  <a:schemeClr val="bg2"/>
                </a:solidFill>
              </a:rPr>
              <a:t>Research programmes of the Strategic Centres for Science, </a:t>
            </a:r>
            <a:br>
              <a:rPr lang="en-GB" sz="1200" smtClean="0">
                <a:solidFill>
                  <a:schemeClr val="bg2"/>
                </a:solidFill>
              </a:rPr>
            </a:br>
            <a:r>
              <a:rPr lang="en-GB" sz="1200" smtClean="0">
                <a:solidFill>
                  <a:schemeClr val="bg2"/>
                </a:solidFill>
              </a:rPr>
              <a:t>Technology and Innovation (SHOK) are joint programmes for</a:t>
            </a:r>
            <a:br>
              <a:rPr lang="en-GB" sz="1200" smtClean="0">
                <a:solidFill>
                  <a:schemeClr val="bg2"/>
                </a:solidFill>
              </a:rPr>
            </a:br>
            <a:r>
              <a:rPr lang="en-GB" sz="1200" smtClean="0">
                <a:solidFill>
                  <a:schemeClr val="bg2"/>
                </a:solidFill>
              </a:rPr>
              <a:t>research organisations and companies.</a:t>
            </a:r>
            <a:endParaRPr lang="en-GB" sz="1200" smtClean="0"/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4816475" y="6545263"/>
            <a:ext cx="2001838" cy="1793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/>
              <a:t>DM 756052</a:t>
            </a:r>
            <a:endParaRPr lang="en-GB">
              <a:solidFill>
                <a:srgbClr val="FF0000"/>
              </a:solidFill>
            </a:endParaRP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457200" y="2333625"/>
            <a:ext cx="7802563" cy="2814638"/>
            <a:chOff x="457200" y="2333625"/>
            <a:chExt cx="7802970" cy="2814433"/>
          </a:xfrm>
        </p:grpSpPr>
        <p:sp>
          <p:nvSpPr>
            <p:cNvPr id="32775" name="TextBox 12"/>
            <p:cNvSpPr txBox="1">
              <a:spLocks noChangeArrowheads="1"/>
            </p:cNvSpPr>
            <p:nvPr/>
          </p:nvSpPr>
          <p:spPr bwMode="auto">
            <a:xfrm>
              <a:off x="457200" y="2333625"/>
              <a:ext cx="356507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</a:rPr>
                <a:t>Average funding flows in 2008-2010</a:t>
              </a:r>
            </a:p>
          </p:txBody>
        </p:sp>
        <p:grpSp>
          <p:nvGrpSpPr>
            <p:cNvPr id="3" name="Group 28"/>
            <p:cNvGrpSpPr>
              <a:grpSpLocks/>
            </p:cNvGrpSpPr>
            <p:nvPr/>
          </p:nvGrpSpPr>
          <p:grpSpPr bwMode="auto">
            <a:xfrm>
              <a:off x="5245203" y="2495550"/>
              <a:ext cx="3014967" cy="2223686"/>
              <a:chOff x="5245203" y="2495550"/>
              <a:chExt cx="3014967" cy="2223686"/>
            </a:xfrm>
          </p:grpSpPr>
          <p:sp>
            <p:nvSpPr>
              <p:cNvPr id="32800" name="TextBox 33"/>
              <p:cNvSpPr txBox="1">
                <a:spLocks noChangeArrowheads="1"/>
              </p:cNvSpPr>
              <p:nvPr/>
            </p:nvSpPr>
            <p:spPr bwMode="auto">
              <a:xfrm>
                <a:off x="5245203" y="2495550"/>
                <a:ext cx="2704266" cy="2223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en-GB" sz="1200" b="1">
                    <a:solidFill>
                      <a:srgbClr val="000000"/>
                    </a:solidFill>
                  </a:rPr>
                  <a:t>Funding flows, million euros</a:t>
                </a:r>
              </a:p>
              <a:p>
                <a:pPr>
                  <a:spcAft>
                    <a:spcPts val="300"/>
                  </a:spcAft>
                </a:pPr>
                <a:r>
                  <a:rPr lang="en-GB" sz="1200">
                    <a:solidFill>
                      <a:srgbClr val="000000"/>
                    </a:solidFill>
                  </a:rPr>
                  <a:t>Tekes funding for large companies</a:t>
                </a:r>
              </a:p>
              <a:p>
                <a:pPr>
                  <a:spcAft>
                    <a:spcPts val="300"/>
                  </a:spcAft>
                </a:pPr>
                <a:r>
                  <a:rPr lang="en-GB" sz="1200">
                    <a:solidFill>
                      <a:srgbClr val="000000"/>
                    </a:solidFill>
                  </a:rPr>
                  <a:t>Large companies projects buy research</a:t>
                </a:r>
                <a:br>
                  <a:rPr lang="en-GB" sz="1200">
                    <a:solidFill>
                      <a:srgbClr val="000000"/>
                    </a:solidFill>
                  </a:rPr>
                </a:br>
                <a:r>
                  <a:rPr lang="en-GB" sz="1200">
                    <a:solidFill>
                      <a:srgbClr val="000000"/>
                    </a:solidFill>
                  </a:rPr>
                  <a:t>services from universities and research</a:t>
                </a:r>
                <a:br>
                  <a:rPr lang="en-GB" sz="1200">
                    <a:solidFill>
                      <a:srgbClr val="000000"/>
                    </a:solidFill>
                  </a:rPr>
                </a:br>
                <a:r>
                  <a:rPr lang="en-GB" sz="1200">
                    <a:solidFill>
                      <a:srgbClr val="000000"/>
                    </a:solidFill>
                  </a:rPr>
                  <a:t>institutes</a:t>
                </a:r>
              </a:p>
              <a:p>
                <a:pPr>
                  <a:spcAft>
                    <a:spcPts val="300"/>
                  </a:spcAft>
                </a:pPr>
                <a:r>
                  <a:rPr lang="en-GB" sz="1200">
                    <a:solidFill>
                      <a:srgbClr val="000000"/>
                    </a:solidFill>
                  </a:rPr>
                  <a:t>Large companies projects use SMEs as</a:t>
                </a:r>
                <a:br>
                  <a:rPr lang="en-GB" sz="1200">
                    <a:solidFill>
                      <a:srgbClr val="000000"/>
                    </a:solidFill>
                  </a:rPr>
                </a:br>
                <a:r>
                  <a:rPr lang="en-GB" sz="1200">
                    <a:solidFill>
                      <a:srgbClr val="000000"/>
                    </a:solidFill>
                  </a:rPr>
                  <a:t>subcontractors </a:t>
                </a:r>
              </a:p>
              <a:p>
                <a:pPr>
                  <a:spcAft>
                    <a:spcPts val="300"/>
                  </a:spcAft>
                </a:pPr>
                <a:r>
                  <a:rPr lang="en-GB" sz="1200">
                    <a:solidFill>
                      <a:srgbClr val="000000"/>
                    </a:solidFill>
                  </a:rPr>
                  <a:t>Large companies co-finance public</a:t>
                </a:r>
                <a:br>
                  <a:rPr lang="en-GB" sz="1200">
                    <a:solidFill>
                      <a:srgbClr val="000000"/>
                    </a:solidFill>
                  </a:rPr>
                </a:br>
                <a:r>
                  <a:rPr lang="en-GB" sz="1200">
                    <a:solidFill>
                      <a:srgbClr val="000000"/>
                    </a:solidFill>
                  </a:rPr>
                  <a:t>research projects in universities and</a:t>
                </a:r>
                <a:br>
                  <a:rPr lang="en-GB" sz="1200">
                    <a:solidFill>
                      <a:srgbClr val="000000"/>
                    </a:solidFill>
                  </a:rPr>
                </a:br>
                <a:r>
                  <a:rPr lang="en-GB" sz="1200">
                    <a:solidFill>
                      <a:srgbClr val="000000"/>
                    </a:solidFill>
                  </a:rPr>
                  <a:t>research institutes</a:t>
                </a:r>
              </a:p>
              <a:p>
                <a:pPr>
                  <a:spcAft>
                    <a:spcPts val="300"/>
                  </a:spcAft>
                </a:pPr>
                <a:r>
                  <a:rPr lang="en-GB" sz="1200" b="1">
                    <a:solidFill>
                      <a:srgbClr val="000000"/>
                    </a:solidFill>
                  </a:rPr>
                  <a:t>Net flow</a:t>
                </a:r>
              </a:p>
            </p:txBody>
          </p:sp>
          <p:sp>
            <p:nvSpPr>
              <p:cNvPr id="32801" name="TextBox 34"/>
              <p:cNvSpPr txBox="1">
                <a:spLocks noChangeArrowheads="1"/>
              </p:cNvSpPr>
              <p:nvPr/>
            </p:nvSpPr>
            <p:spPr bwMode="auto">
              <a:xfrm>
                <a:off x="7957138" y="2710652"/>
                <a:ext cx="303032" cy="2000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>
                  <a:spcAft>
                    <a:spcPts val="300"/>
                  </a:spcAft>
                </a:pPr>
                <a:r>
                  <a:rPr lang="en-GB" sz="1200">
                    <a:solidFill>
                      <a:srgbClr val="000000"/>
                    </a:solidFill>
                  </a:rPr>
                  <a:t>+ 58</a:t>
                </a:r>
              </a:p>
              <a:p>
                <a:pPr algn="r">
                  <a:spcAft>
                    <a:spcPts val="300"/>
                  </a:spcAft>
                </a:pPr>
                <a:r>
                  <a:rPr lang="en-GB" sz="1200">
                    <a:solidFill>
                      <a:srgbClr val="000000"/>
                    </a:solidFill>
                  </a:rPr>
                  <a:t/>
                </a:r>
                <a:br>
                  <a:rPr lang="en-GB" sz="1200">
                    <a:solidFill>
                      <a:srgbClr val="000000"/>
                    </a:solidFill>
                  </a:rPr>
                </a:br>
                <a:r>
                  <a:rPr lang="en-GB" sz="1200">
                    <a:solidFill>
                      <a:srgbClr val="000000"/>
                    </a:solidFill>
                  </a:rPr>
                  <a:t/>
                </a:r>
                <a:br>
                  <a:rPr lang="en-GB" sz="1200">
                    <a:solidFill>
                      <a:srgbClr val="000000"/>
                    </a:solidFill>
                  </a:rPr>
                </a:br>
                <a:r>
                  <a:rPr lang="en-GB" sz="1200">
                    <a:solidFill>
                      <a:srgbClr val="000000"/>
                    </a:solidFill>
                  </a:rPr>
                  <a:t>- 28</a:t>
                </a:r>
              </a:p>
              <a:p>
                <a:pPr algn="r">
                  <a:spcAft>
                    <a:spcPts val="300"/>
                  </a:spcAft>
                </a:pPr>
                <a:r>
                  <a:rPr lang="en-GB" sz="1200">
                    <a:solidFill>
                      <a:srgbClr val="000000"/>
                    </a:solidFill>
                  </a:rPr>
                  <a:t/>
                </a:r>
                <a:br>
                  <a:rPr lang="en-GB" sz="1200">
                    <a:solidFill>
                      <a:srgbClr val="000000"/>
                    </a:solidFill>
                  </a:rPr>
                </a:br>
                <a:r>
                  <a:rPr lang="en-GB" sz="1200">
                    <a:solidFill>
                      <a:srgbClr val="000000"/>
                    </a:solidFill>
                  </a:rPr>
                  <a:t>- 19</a:t>
                </a:r>
              </a:p>
              <a:p>
                <a:pPr algn="r">
                  <a:spcAft>
                    <a:spcPts val="300"/>
                  </a:spcAft>
                </a:pPr>
                <a:r>
                  <a:rPr lang="en-GB" sz="1200">
                    <a:solidFill>
                      <a:srgbClr val="000000"/>
                    </a:solidFill>
                  </a:rPr>
                  <a:t/>
                </a:r>
                <a:br>
                  <a:rPr lang="en-GB" sz="1200">
                    <a:solidFill>
                      <a:srgbClr val="000000"/>
                    </a:solidFill>
                  </a:rPr>
                </a:br>
                <a:r>
                  <a:rPr lang="en-GB" sz="1200">
                    <a:solidFill>
                      <a:srgbClr val="000000"/>
                    </a:solidFill>
                  </a:rPr>
                  <a:t/>
                </a:r>
                <a:br>
                  <a:rPr lang="en-GB" sz="1200">
                    <a:solidFill>
                      <a:srgbClr val="000000"/>
                    </a:solidFill>
                  </a:rPr>
                </a:br>
                <a:r>
                  <a:rPr lang="en-GB" sz="1200">
                    <a:solidFill>
                      <a:srgbClr val="000000"/>
                    </a:solidFill>
                  </a:rPr>
                  <a:t>- 10</a:t>
                </a:r>
              </a:p>
              <a:p>
                <a:pPr algn="r">
                  <a:spcAft>
                    <a:spcPts val="300"/>
                  </a:spcAft>
                </a:pPr>
                <a:r>
                  <a:rPr lang="en-GB" sz="1200">
                    <a:solidFill>
                      <a:srgbClr val="000000"/>
                    </a:solidFill>
                  </a:rPr>
                  <a:t>+  1</a:t>
                </a:r>
              </a:p>
            </p:txBody>
          </p:sp>
        </p:grpSp>
        <p:grpSp>
          <p:nvGrpSpPr>
            <p:cNvPr id="4" name="Group 45"/>
            <p:cNvGrpSpPr>
              <a:grpSpLocks/>
            </p:cNvGrpSpPr>
            <p:nvPr/>
          </p:nvGrpSpPr>
          <p:grpSpPr bwMode="auto">
            <a:xfrm>
              <a:off x="457200" y="2640368"/>
              <a:ext cx="4438646" cy="2507690"/>
              <a:chOff x="457200" y="2640368"/>
              <a:chExt cx="4438646" cy="2507690"/>
            </a:xfrm>
          </p:grpSpPr>
          <p:grpSp>
            <p:nvGrpSpPr>
              <p:cNvPr id="5" name="Group 39"/>
              <p:cNvGrpSpPr>
                <a:grpSpLocks/>
              </p:cNvGrpSpPr>
              <p:nvPr/>
            </p:nvGrpSpPr>
            <p:grpSpPr bwMode="auto">
              <a:xfrm>
                <a:off x="4214809" y="3149958"/>
                <a:ext cx="681037" cy="1128712"/>
                <a:chOff x="4214809" y="3149958"/>
                <a:chExt cx="681037" cy="1128712"/>
              </a:xfrm>
            </p:grpSpPr>
            <p:sp>
              <p:nvSpPr>
                <p:cNvPr id="9" name="Round Diagonal Corner Rectangle 8"/>
                <p:cNvSpPr/>
                <p:nvPr/>
              </p:nvSpPr>
              <p:spPr>
                <a:xfrm rot="16200000">
                  <a:off x="3991230" y="3373320"/>
                  <a:ext cx="1128631" cy="681073"/>
                </a:xfrm>
                <a:prstGeom prst="round2Diag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2799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4350144" y="3621980"/>
                  <a:ext cx="410369" cy="1846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1200">
                      <a:solidFill>
                        <a:srgbClr val="000000"/>
                      </a:solidFill>
                    </a:rPr>
                    <a:t>SMEs</a:t>
                  </a:r>
                </a:p>
              </p:txBody>
            </p:sp>
          </p:grpSp>
          <p:grpSp>
            <p:nvGrpSpPr>
              <p:cNvPr id="6" name="Group 44"/>
              <p:cNvGrpSpPr>
                <a:grpSpLocks/>
              </p:cNvGrpSpPr>
              <p:nvPr/>
            </p:nvGrpSpPr>
            <p:grpSpPr bwMode="auto">
              <a:xfrm>
                <a:off x="1865138" y="4355200"/>
                <a:ext cx="1664255" cy="792858"/>
                <a:chOff x="1865138" y="4355200"/>
                <a:chExt cx="1664255" cy="792858"/>
              </a:xfrm>
            </p:grpSpPr>
            <p:sp>
              <p:nvSpPr>
                <p:cNvPr id="11" name="Round Diagonal Corner Rectangle 10"/>
                <p:cNvSpPr/>
                <p:nvPr/>
              </p:nvSpPr>
              <p:spPr>
                <a:xfrm rot="16200000">
                  <a:off x="2502032" y="4120917"/>
                  <a:ext cx="390496" cy="1663787"/>
                </a:xfrm>
                <a:prstGeom prst="round2DiagRect">
                  <a:avLst>
                    <a:gd name="adj1" fmla="val 26842"/>
                    <a:gd name="adj2" fmla="val 0"/>
                  </a:avLst>
                </a:prstGeom>
                <a:solidFill>
                  <a:srgbClr val="B0DA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8" name="Right Arrow 27"/>
                <p:cNvSpPr/>
                <p:nvPr/>
              </p:nvSpPr>
              <p:spPr>
                <a:xfrm rot="5400000" flipH="1">
                  <a:off x="2329801" y="4550386"/>
                  <a:ext cx="734958" cy="342918"/>
                </a:xfrm>
                <a:prstGeom prst="rightArrow">
                  <a:avLst/>
                </a:prstGeom>
                <a:solidFill>
                  <a:srgbClr val="B0DA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2796" name="TextBox 29"/>
                <p:cNvSpPr txBox="1">
                  <a:spLocks noChangeArrowheads="1"/>
                </p:cNvSpPr>
                <p:nvPr/>
              </p:nvSpPr>
              <p:spPr bwMode="auto">
                <a:xfrm>
                  <a:off x="2389632" y="4540194"/>
                  <a:ext cx="564257" cy="1692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1100">
                      <a:solidFill>
                        <a:srgbClr val="000000"/>
                      </a:solidFill>
                    </a:rPr>
                    <a:t>58 mill. €</a:t>
                  </a:r>
                </a:p>
              </p:txBody>
            </p:sp>
            <p:sp>
              <p:nvSpPr>
                <p:cNvPr id="32797" name="TextBox 30"/>
                <p:cNvSpPr txBox="1">
                  <a:spLocks noChangeArrowheads="1"/>
                </p:cNvSpPr>
                <p:nvPr/>
              </p:nvSpPr>
              <p:spPr bwMode="auto">
                <a:xfrm>
                  <a:off x="2463547" y="4816661"/>
                  <a:ext cx="467436" cy="215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1400">
                      <a:solidFill>
                        <a:srgbClr val="000000"/>
                      </a:solidFill>
                    </a:rPr>
                    <a:t>Tekes</a:t>
                  </a:r>
                  <a:endParaRPr lang="en-GB" sz="10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7" name="Group 40"/>
              <p:cNvGrpSpPr>
                <a:grpSpLocks/>
              </p:cNvGrpSpPr>
              <p:nvPr/>
            </p:nvGrpSpPr>
            <p:grpSpPr bwMode="auto">
              <a:xfrm>
                <a:off x="457200" y="2640368"/>
                <a:ext cx="890583" cy="1638301"/>
                <a:chOff x="457200" y="2640368"/>
                <a:chExt cx="890583" cy="1638301"/>
              </a:xfrm>
            </p:grpSpPr>
            <p:sp>
              <p:nvSpPr>
                <p:cNvPr id="8" name="Round Diagonal Corner Rectangle 7"/>
                <p:cNvSpPr/>
                <p:nvPr/>
              </p:nvSpPr>
              <p:spPr>
                <a:xfrm rot="16200000">
                  <a:off x="83427" y="3013764"/>
                  <a:ext cx="1638180" cy="890635"/>
                </a:xfrm>
                <a:prstGeom prst="round2Diag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2793" name="TextBox 32"/>
                <p:cNvSpPr txBox="1">
                  <a:spLocks noChangeArrowheads="1"/>
                </p:cNvSpPr>
                <p:nvPr/>
              </p:nvSpPr>
              <p:spPr bwMode="auto">
                <a:xfrm>
                  <a:off x="565861" y="3144047"/>
                  <a:ext cx="673261" cy="6309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GB" sz="1200">
                      <a:solidFill>
                        <a:srgbClr val="000000"/>
                      </a:solidFill>
                    </a:rPr>
                    <a:t>University</a:t>
                  </a:r>
                </a:p>
                <a:p>
                  <a:pPr>
                    <a:spcAft>
                      <a:spcPts val="600"/>
                    </a:spcAft>
                  </a:pPr>
                  <a:r>
                    <a:rPr lang="en-GB" sz="1200">
                      <a:solidFill>
                        <a:srgbClr val="000000"/>
                      </a:solidFill>
                    </a:rPr>
                    <a:t>Research</a:t>
                  </a:r>
                  <a:br>
                    <a:rPr lang="en-GB" sz="1200">
                      <a:solidFill>
                        <a:srgbClr val="000000"/>
                      </a:solidFill>
                    </a:rPr>
                  </a:br>
                  <a:r>
                    <a:rPr lang="en-GB" sz="1200">
                      <a:solidFill>
                        <a:srgbClr val="000000"/>
                      </a:solidFill>
                    </a:rPr>
                    <a:t>institute</a:t>
                  </a:r>
                </a:p>
              </p:txBody>
            </p:sp>
          </p:grpSp>
          <p:grpSp>
            <p:nvGrpSpPr>
              <p:cNvPr id="12" name="Group 43"/>
              <p:cNvGrpSpPr>
                <a:grpSpLocks/>
              </p:cNvGrpSpPr>
              <p:nvPr/>
            </p:nvGrpSpPr>
            <p:grpSpPr bwMode="auto">
              <a:xfrm>
                <a:off x="1333496" y="2640369"/>
                <a:ext cx="2771776" cy="1638301"/>
                <a:chOff x="1333496" y="2640369"/>
                <a:chExt cx="2771776" cy="1638301"/>
              </a:xfrm>
            </p:grpSpPr>
            <p:sp>
              <p:nvSpPr>
                <p:cNvPr id="10" name="Round Diagonal Corner Rectangle 9"/>
                <p:cNvSpPr/>
                <p:nvPr/>
              </p:nvSpPr>
              <p:spPr>
                <a:xfrm rot="16200000">
                  <a:off x="1876602" y="2649414"/>
                  <a:ext cx="1638180" cy="1619335"/>
                </a:xfrm>
                <a:prstGeom prst="round2DiagRect">
                  <a:avLst>
                    <a:gd name="adj1" fmla="val 10197"/>
                    <a:gd name="adj2" fmla="val 0"/>
                  </a:avLst>
                </a:prstGeom>
                <a:solidFill>
                  <a:srgbClr val="C3B9D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Round Diagonal Corner Rectangle 18"/>
                <p:cNvSpPr/>
                <p:nvPr/>
              </p:nvSpPr>
              <p:spPr>
                <a:xfrm rot="16200000">
                  <a:off x="2276624" y="3033573"/>
                  <a:ext cx="838139" cy="1400248"/>
                </a:xfrm>
                <a:prstGeom prst="round2DiagRect">
                  <a:avLst>
                    <a:gd name="adj1" fmla="val 26842"/>
                    <a:gd name="adj2" fmla="val 0"/>
                  </a:avLst>
                </a:prstGeom>
                <a:solidFill>
                  <a:srgbClr val="B0DA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2784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2123301" y="3463379"/>
                  <a:ext cx="1144544" cy="5386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>
                    <a:lnSpc>
                      <a:spcPts val="1400"/>
                    </a:lnSpc>
                  </a:pPr>
                  <a:r>
                    <a:rPr lang="en-GB" sz="1200">
                      <a:solidFill>
                        <a:srgbClr val="000000"/>
                      </a:solidFill>
                    </a:rPr>
                    <a:t>Costs of projects</a:t>
                  </a:r>
                  <a:br>
                    <a:rPr lang="en-GB" sz="1200">
                      <a:solidFill>
                        <a:srgbClr val="000000"/>
                      </a:solidFill>
                    </a:rPr>
                  </a:br>
                  <a:r>
                    <a:rPr lang="en-GB" sz="1200">
                      <a:solidFill>
                        <a:srgbClr val="000000"/>
                      </a:solidFill>
                    </a:rPr>
                    <a:t>funded by Tekes</a:t>
                  </a:r>
                </a:p>
                <a:p>
                  <a:pPr algn="ctr">
                    <a:lnSpc>
                      <a:spcPts val="1400"/>
                    </a:lnSpc>
                  </a:pPr>
                  <a:r>
                    <a:rPr lang="en-GB" sz="1200">
                      <a:solidFill>
                        <a:srgbClr val="000000"/>
                      </a:solidFill>
                    </a:rPr>
                    <a:t>167 mill. €</a:t>
                  </a:r>
                </a:p>
              </p:txBody>
            </p:sp>
            <p:sp>
              <p:nvSpPr>
                <p:cNvPr id="21" name="Right Arrow 20"/>
                <p:cNvSpPr/>
                <p:nvPr/>
              </p:nvSpPr>
              <p:spPr>
                <a:xfrm>
                  <a:off x="3372003" y="3635280"/>
                  <a:ext cx="733463" cy="342875"/>
                </a:xfrm>
                <a:prstGeom prst="rightArrow">
                  <a:avLst/>
                </a:prstGeom>
                <a:solidFill>
                  <a:srgbClr val="B0DA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2786" name="TextBox 21"/>
                <p:cNvSpPr txBox="1">
                  <a:spLocks noChangeArrowheads="1"/>
                </p:cNvSpPr>
                <p:nvPr/>
              </p:nvSpPr>
              <p:spPr bwMode="auto">
                <a:xfrm>
                  <a:off x="3446907" y="3721044"/>
                  <a:ext cx="564257" cy="1692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1100">
                      <a:solidFill>
                        <a:srgbClr val="000000"/>
                      </a:solidFill>
                    </a:rPr>
                    <a:t>19 mill. €</a:t>
                  </a:r>
                </a:p>
              </p:txBody>
            </p:sp>
            <p:sp>
              <p:nvSpPr>
                <p:cNvPr id="26" name="Right Arrow 25"/>
                <p:cNvSpPr/>
                <p:nvPr/>
              </p:nvSpPr>
              <p:spPr>
                <a:xfrm flipH="1">
                  <a:off x="1333546" y="2778093"/>
                  <a:ext cx="733463" cy="342875"/>
                </a:xfrm>
                <a:prstGeom prst="rightArrow">
                  <a:avLst/>
                </a:prstGeom>
                <a:solidFill>
                  <a:srgbClr val="C3B9D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2788" name="TextBox 26"/>
                <p:cNvSpPr txBox="1">
                  <a:spLocks noChangeArrowheads="1"/>
                </p:cNvSpPr>
                <p:nvPr/>
              </p:nvSpPr>
              <p:spPr bwMode="auto">
                <a:xfrm>
                  <a:off x="1437317" y="2863794"/>
                  <a:ext cx="525786" cy="1692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1100">
                      <a:solidFill>
                        <a:srgbClr val="000000"/>
                      </a:solidFill>
                    </a:rPr>
                    <a:t>10mill. €</a:t>
                  </a:r>
                </a:p>
              </p:txBody>
            </p:sp>
            <p:sp>
              <p:nvSpPr>
                <p:cNvPr id="23" name="Right Arrow 22"/>
                <p:cNvSpPr/>
                <p:nvPr/>
              </p:nvSpPr>
              <p:spPr>
                <a:xfrm flipH="1">
                  <a:off x="1333546" y="3635280"/>
                  <a:ext cx="733463" cy="342875"/>
                </a:xfrm>
                <a:prstGeom prst="rightArrow">
                  <a:avLst/>
                </a:prstGeom>
                <a:solidFill>
                  <a:srgbClr val="B0DA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2790" name="TextBox 23"/>
                <p:cNvSpPr txBox="1">
                  <a:spLocks noChangeArrowheads="1"/>
                </p:cNvSpPr>
                <p:nvPr/>
              </p:nvSpPr>
              <p:spPr bwMode="auto">
                <a:xfrm>
                  <a:off x="1418082" y="3730569"/>
                  <a:ext cx="564257" cy="1692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1100">
                      <a:solidFill>
                        <a:srgbClr val="000000"/>
                      </a:solidFill>
                    </a:rPr>
                    <a:t>28 mill. €</a:t>
                  </a:r>
                </a:p>
              </p:txBody>
            </p:sp>
            <p:sp>
              <p:nvSpPr>
                <p:cNvPr id="32791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2005480" y="2806886"/>
                  <a:ext cx="1380186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1400">
                      <a:solidFill>
                        <a:srgbClr val="000000"/>
                      </a:solidFill>
                    </a:rPr>
                    <a:t>Large company</a:t>
                  </a:r>
                  <a:r>
                    <a:rPr lang="en-GB" sz="1200">
                      <a:solidFill>
                        <a:srgbClr val="000000"/>
                      </a:solidFill>
                    </a:rPr>
                    <a:t/>
                  </a:r>
                  <a:br>
                    <a:rPr lang="en-GB" sz="1200">
                      <a:solidFill>
                        <a:srgbClr val="000000"/>
                      </a:solidFill>
                    </a:rPr>
                  </a:br>
                  <a:r>
                    <a:rPr lang="en-GB" sz="1200">
                      <a:solidFill>
                        <a:srgbClr val="000000"/>
                      </a:solidFill>
                    </a:rPr>
                    <a:t>over 500 employees</a:t>
                  </a:r>
                </a:p>
              </p:txBody>
            </p:sp>
          </p:grp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Tekes teema">
  <a:themeElements>
    <a:clrScheme name="Tekes Yleinen">
      <a:dk1>
        <a:srgbClr val="004B8D"/>
      </a:dk1>
      <a:lt1>
        <a:sysClr val="window" lastClr="FFFFFF"/>
      </a:lt1>
      <a:dk2>
        <a:srgbClr val="004B8D"/>
      </a:dk2>
      <a:lt2>
        <a:srgbClr val="000000"/>
      </a:lt2>
      <a:accent1>
        <a:srgbClr val="00B6E7"/>
      </a:accent1>
      <a:accent2>
        <a:srgbClr val="0080C8"/>
      </a:accent2>
      <a:accent3>
        <a:srgbClr val="EB9328"/>
      </a:accent3>
      <a:accent4>
        <a:srgbClr val="99CC33"/>
      </a:accent4>
      <a:accent5>
        <a:srgbClr val="CC0033"/>
      </a:accent5>
      <a:accent6>
        <a:srgbClr val="7F7F7F"/>
      </a:accent6>
      <a:hlink>
        <a:srgbClr val="3366CC"/>
      </a:hlink>
      <a:folHlink>
        <a:srgbClr val="7F7F7F"/>
      </a:folHlink>
    </a:clrScheme>
    <a:fontScheme name="Tekes font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_results">
  <a:themeElements>
    <a:clrScheme name="Tekes Yleinen">
      <a:dk1>
        <a:srgbClr val="004B8D"/>
      </a:dk1>
      <a:lt1>
        <a:srgbClr val="FFFFFF"/>
      </a:lt1>
      <a:dk2>
        <a:srgbClr val="004B8D"/>
      </a:dk2>
      <a:lt2>
        <a:srgbClr val="000000"/>
      </a:lt2>
      <a:accent1>
        <a:srgbClr val="00B6E7"/>
      </a:accent1>
      <a:accent2>
        <a:srgbClr val="0080C8"/>
      </a:accent2>
      <a:accent3>
        <a:srgbClr val="EB9328"/>
      </a:accent3>
      <a:accent4>
        <a:srgbClr val="99CC33"/>
      </a:accent4>
      <a:accent5>
        <a:srgbClr val="CC0033"/>
      </a:accent5>
      <a:accent6>
        <a:srgbClr val="7F7F7F"/>
      </a:accent6>
      <a:hlink>
        <a:srgbClr val="3366CC"/>
      </a:hlink>
      <a:folHlink>
        <a:srgbClr val="7F7F7F"/>
      </a:folHlink>
    </a:clrScheme>
    <a:fontScheme name="Tekes font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C0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Tekes teema">
  <a:themeElements>
    <a:clrScheme name="Tekes Yleinen">
      <a:dk1>
        <a:srgbClr val="004B8D"/>
      </a:dk1>
      <a:lt1>
        <a:srgbClr val="FFFFFF"/>
      </a:lt1>
      <a:dk2>
        <a:srgbClr val="004B8D"/>
      </a:dk2>
      <a:lt2>
        <a:srgbClr val="000000"/>
      </a:lt2>
      <a:accent1>
        <a:srgbClr val="00B6E7"/>
      </a:accent1>
      <a:accent2>
        <a:srgbClr val="0080C8"/>
      </a:accent2>
      <a:accent3>
        <a:srgbClr val="EB9328"/>
      </a:accent3>
      <a:accent4>
        <a:srgbClr val="99CC33"/>
      </a:accent4>
      <a:accent5>
        <a:srgbClr val="CC0033"/>
      </a:accent5>
      <a:accent6>
        <a:srgbClr val="7F7F7F"/>
      </a:accent6>
      <a:hlink>
        <a:srgbClr val="3366CC"/>
      </a:hlink>
      <a:folHlink>
        <a:srgbClr val="7F7F7F"/>
      </a:folHlink>
    </a:clrScheme>
    <a:fontScheme name="Tekes font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2_Tekes teema">
  <a:themeElements>
    <a:clrScheme name="Tekes Yleinen">
      <a:dk1>
        <a:srgbClr val="004B8D"/>
      </a:dk1>
      <a:lt1>
        <a:sysClr val="window" lastClr="FFFFFF"/>
      </a:lt1>
      <a:dk2>
        <a:srgbClr val="004B8D"/>
      </a:dk2>
      <a:lt2>
        <a:srgbClr val="000000"/>
      </a:lt2>
      <a:accent1>
        <a:srgbClr val="00B6E7"/>
      </a:accent1>
      <a:accent2>
        <a:srgbClr val="0080C8"/>
      </a:accent2>
      <a:accent3>
        <a:srgbClr val="EB9328"/>
      </a:accent3>
      <a:accent4>
        <a:srgbClr val="99CC33"/>
      </a:accent4>
      <a:accent5>
        <a:srgbClr val="CC0033"/>
      </a:accent5>
      <a:accent6>
        <a:srgbClr val="7F7F7F"/>
      </a:accent6>
      <a:hlink>
        <a:srgbClr val="3366CC"/>
      </a:hlink>
      <a:folHlink>
        <a:srgbClr val="7F7F7F"/>
      </a:folHlink>
    </a:clrScheme>
    <a:fontScheme name="Tekes font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kes Yleinen">
    <a:dk1>
      <a:srgbClr val="004B8D"/>
    </a:dk1>
    <a:lt1>
      <a:srgbClr val="FFFFFF"/>
    </a:lt1>
    <a:dk2>
      <a:srgbClr val="004B8D"/>
    </a:dk2>
    <a:lt2>
      <a:srgbClr val="000000"/>
    </a:lt2>
    <a:accent1>
      <a:srgbClr val="00B6E7"/>
    </a:accent1>
    <a:accent2>
      <a:srgbClr val="0080C8"/>
    </a:accent2>
    <a:accent3>
      <a:srgbClr val="EB9328"/>
    </a:accent3>
    <a:accent4>
      <a:srgbClr val="99CC33"/>
    </a:accent4>
    <a:accent5>
      <a:srgbClr val="CC0033"/>
    </a:accent5>
    <a:accent6>
      <a:srgbClr val="7F7F7F"/>
    </a:accent6>
    <a:hlink>
      <a:srgbClr val="3366CC"/>
    </a:hlink>
    <a:folHlink>
      <a:srgbClr val="7F7F7F"/>
    </a:folHlink>
  </a:clrScheme>
  <a:fontScheme name="Tekes fontit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ekes Yleinen">
    <a:dk1>
      <a:srgbClr val="004B8D"/>
    </a:dk1>
    <a:lt1>
      <a:sysClr val="window" lastClr="FFFFFF"/>
    </a:lt1>
    <a:dk2>
      <a:srgbClr val="004B8D"/>
    </a:dk2>
    <a:lt2>
      <a:srgbClr val="000000"/>
    </a:lt2>
    <a:accent1>
      <a:srgbClr val="00B6E7"/>
    </a:accent1>
    <a:accent2>
      <a:srgbClr val="0080C8"/>
    </a:accent2>
    <a:accent3>
      <a:srgbClr val="EB9328"/>
    </a:accent3>
    <a:accent4>
      <a:srgbClr val="99CC33"/>
    </a:accent4>
    <a:accent5>
      <a:srgbClr val="CC0033"/>
    </a:accent5>
    <a:accent6>
      <a:srgbClr val="7F7F7F"/>
    </a:accent6>
    <a:hlink>
      <a:srgbClr val="3366CC"/>
    </a:hlink>
    <a:folHlink>
      <a:srgbClr val="7F7F7F"/>
    </a:folHlink>
  </a:clrScheme>
  <a:fontScheme name="Tekes fontit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1874</Words>
  <Application>Microsoft Office PowerPoint</Application>
  <PresentationFormat>Näytössä katseltava diaesitys (4:3)</PresentationFormat>
  <Paragraphs>514</Paragraphs>
  <Slides>30</Slides>
  <Notes>13</Notes>
  <HiddenSlides>0</HiddenSlides>
  <MMClips>0</MMClips>
  <ScaleCrop>false</ScaleCrop>
  <HeadingPairs>
    <vt:vector size="4" baseType="variant">
      <vt:variant>
        <vt:lpstr>Teema</vt:lpstr>
      </vt:variant>
      <vt:variant>
        <vt:i4>4</vt:i4>
      </vt:variant>
      <vt:variant>
        <vt:lpstr>Dian otsikot</vt:lpstr>
      </vt:variant>
      <vt:variant>
        <vt:i4>30</vt:i4>
      </vt:variant>
    </vt:vector>
  </HeadingPairs>
  <TitlesOfParts>
    <vt:vector size="34" baseType="lpstr">
      <vt:lpstr>Tekes teema</vt:lpstr>
      <vt:lpstr>2_results</vt:lpstr>
      <vt:lpstr>1_Tekes teema</vt:lpstr>
      <vt:lpstr>2_Tekes teema</vt:lpstr>
      <vt:lpstr>The Finnish Innovation System </vt:lpstr>
      <vt:lpstr>Competitiveness</vt:lpstr>
      <vt:lpstr>Innovation and competitiveness</vt:lpstr>
      <vt:lpstr>Science and innovation profile of Finland</vt:lpstr>
      <vt:lpstr>Resources in the innovation environment</vt:lpstr>
      <vt:lpstr>Public sector activities of R&amp;D in Finland</vt:lpstr>
      <vt:lpstr>Examples of various dimensions of Tekes role  (based on innovation boundaries defined in energy and environmental technology programs)  (VTT Sfinpact analysis, 2012)</vt:lpstr>
      <vt:lpstr>Finland is the leading country regarding innovation cooperation between companies and academia – Tekes plays a significant role in creating these partnerships</vt:lpstr>
      <vt:lpstr>Crossing boundaries: Tekes funding for large companies is channelled to research organisations and SMEs</vt:lpstr>
      <vt:lpstr>Dia 10</vt:lpstr>
      <vt:lpstr>Dia 11</vt:lpstr>
      <vt:lpstr>Tekes R&amp;D funding in 2011</vt:lpstr>
      <vt:lpstr>About Tekes</vt:lpstr>
      <vt:lpstr>Tekes aims to</vt:lpstr>
      <vt:lpstr>Following up the Customers Results:  Productivity of SMEs</vt:lpstr>
      <vt:lpstr>Growth companies are the most important target group for Tekes</vt:lpstr>
      <vt:lpstr>The start-up companies funded by Tekes grow fast and successfully</vt:lpstr>
      <vt:lpstr>Our approach</vt:lpstr>
      <vt:lpstr>Dia 19</vt:lpstr>
      <vt:lpstr>Finnish innovations, the VTT SFINNO database</vt:lpstr>
      <vt:lpstr>Significance of Tekes funding for Finnish innovations, 1985-2007</vt:lpstr>
      <vt:lpstr>Significance of Tekes funding for Finnish innovations that are new to global markets, 1985-2007</vt:lpstr>
      <vt:lpstr>Significance of Tekes funding for Finnish innovations based on scientific breakthroughs, 1985-2007</vt:lpstr>
      <vt:lpstr>Duration of innovation development and significance of Tekes funding</vt:lpstr>
      <vt:lpstr>Programmes: Tekes programmes that ended in 2010</vt:lpstr>
      <vt:lpstr>Radical innovations: breakthrough from local value chains to global value networks </vt:lpstr>
      <vt:lpstr>Dia 27</vt:lpstr>
      <vt:lpstr>Signal sessions 2012+ Foresight information for the needs of companies</vt:lpstr>
      <vt:lpstr>Dia 29</vt:lpstr>
      <vt:lpstr>Signal sessions as a part of foresight system  Technology Sessions based on Technology Bank</vt:lpstr>
    </vt:vector>
  </TitlesOfParts>
  <Company>Tekes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rhm</dc:creator>
  <cp:lastModifiedBy>rhm</cp:lastModifiedBy>
  <cp:revision>22</cp:revision>
  <dcterms:created xsi:type="dcterms:W3CDTF">2012-02-01T07:33:46Z</dcterms:created>
  <dcterms:modified xsi:type="dcterms:W3CDTF">2012-10-17T07:19:00Z</dcterms:modified>
</cp:coreProperties>
</file>